
<file path=[Content_Types].xml><?xml version="1.0" encoding="utf-8"?>
<Types xmlns="http://schemas.openxmlformats.org/package/2006/content-types">
  <Default Extension="xml" ContentType="application/xml"/>
  <Default Extension="wmf" ContentType="image/x-wmf"/>
  <Default Extension="wav" ContentType="audio/wav"/>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sldIdLst>
    <p:sldId id="256" r:id="rId2"/>
    <p:sldId id="257" r:id="rId3"/>
    <p:sldId id="327" r:id="rId4"/>
    <p:sldId id="328" r:id="rId5"/>
    <p:sldId id="258" r:id="rId6"/>
    <p:sldId id="259" r:id="rId7"/>
    <p:sldId id="261" r:id="rId8"/>
    <p:sldId id="263" r:id="rId9"/>
    <p:sldId id="264" r:id="rId10"/>
    <p:sldId id="265" r:id="rId11"/>
    <p:sldId id="266" r:id="rId12"/>
    <p:sldId id="267" r:id="rId13"/>
    <p:sldId id="268" r:id="rId14"/>
    <p:sldId id="269" r:id="rId15"/>
    <p:sldId id="270" r:id="rId16"/>
    <p:sldId id="273" r:id="rId17"/>
    <p:sldId id="274" r:id="rId18"/>
    <p:sldId id="275" r:id="rId19"/>
    <p:sldId id="277" r:id="rId20"/>
    <p:sldId id="278" r:id="rId21"/>
    <p:sldId id="329" r:id="rId22"/>
    <p:sldId id="330" r:id="rId23"/>
    <p:sldId id="331" r:id="rId24"/>
    <p:sldId id="332"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324" r:id="rId38"/>
    <p:sldId id="325" r:id="rId39"/>
    <p:sldId id="326"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3" r:id="rId70"/>
    <p:sldId id="322" r:id="rId71"/>
  </p:sldIdLst>
  <p:sldSz cx="9144000" cy="6858000" type="screen4x3"/>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6C2"/>
    <a:srgbClr val="A0B5C4"/>
    <a:srgbClr val="003366"/>
    <a:srgbClr val="1F9A0A"/>
    <a:srgbClr val="01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460" autoAdjust="0"/>
    <p:restoredTop sz="62150" autoAdjust="0"/>
  </p:normalViewPr>
  <p:slideViewPr>
    <p:cSldViewPr>
      <p:cViewPr varScale="1">
        <p:scale>
          <a:sx n="41" d="100"/>
          <a:sy n="41" d="100"/>
        </p:scale>
        <p:origin x="632" y="192"/>
      </p:cViewPr>
      <p:guideLst>
        <p:guide orient="horz" pos="2160"/>
        <p:guide pos="2880"/>
      </p:guideLst>
    </p:cSldViewPr>
  </p:slideViewPr>
  <p:outlineViewPr>
    <p:cViewPr>
      <p:scale>
        <a:sx n="33" d="100"/>
        <a:sy n="33" d="100"/>
      </p:scale>
      <p:origin x="42" y="16200"/>
    </p:cViewPr>
    <p:sldLst>
      <p:sld r:id="rId1" collapse="1"/>
      <p:sld r:id="rId2"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gs" Target="tags/tag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4890FA-84E4-4D6E-BD8C-A26F6B6944DD}" type="datetimeFigureOut">
              <a:rPr lang="en-GB" smtClean="0"/>
              <a:pPr/>
              <a:t>29/09/2015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6F9A57-430C-42ED-B8B9-D13D26B98519}" type="slidenum">
              <a:rPr lang="en-GB" smtClean="0"/>
              <a:pPr/>
              <a:t>‹#›</a:t>
            </a:fld>
            <a:endParaRPr lang="en-GB"/>
          </a:p>
        </p:txBody>
      </p:sp>
    </p:spTree>
    <p:extLst>
      <p:ext uri="{BB962C8B-B14F-4D97-AF65-F5344CB8AC3E}">
        <p14:creationId xmlns:p14="http://schemas.microsoft.com/office/powerpoint/2010/main" val="112791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image" Target="../media/image33.png"/></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6F9A57-430C-42ED-B8B9-D13D26B98519}" type="slidenum">
              <a:rPr lang="en-GB" smtClean="0"/>
              <a:pPr/>
              <a:t>1</a:t>
            </a:fld>
            <a:endParaRPr lang="en-GB"/>
          </a:p>
        </p:txBody>
      </p:sp>
    </p:spTree>
    <p:extLst>
      <p:ext uri="{BB962C8B-B14F-4D97-AF65-F5344CB8AC3E}">
        <p14:creationId xmlns:p14="http://schemas.microsoft.com/office/powerpoint/2010/main" val="29251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B86DE8D5-7F65-4978-9F78-E08C02CE1AE1}" type="slidenum">
              <a:rPr lang="ar-SA" smtClean="0"/>
              <a:pPr/>
              <a:t>10</a:t>
            </a:fld>
            <a:endParaRPr lang="en-US" smtClean="0"/>
          </a:p>
        </p:txBody>
      </p:sp>
      <p:sp>
        <p:nvSpPr>
          <p:cNvPr id="171011" name="Rectangle 2"/>
          <p:cNvSpPr>
            <a:spLocks noGrp="1" noRot="1" noChangeAspect="1" noChangeArrowheads="1" noTextEdit="1"/>
          </p:cNvSpPr>
          <p:nvPr>
            <p:ph type="sldImg"/>
          </p:nvPr>
        </p:nvSpPr>
        <p:spPr>
          <a:xfrm>
            <a:off x="1104900" y="698500"/>
            <a:ext cx="4648200" cy="3486150"/>
          </a:xfrm>
          <a:ln/>
        </p:spPr>
      </p:sp>
      <p:sp>
        <p:nvSpPr>
          <p:cNvPr id="171012" name="Rectangle 3"/>
          <p:cNvSpPr>
            <a:spLocks noGrp="1" noChangeArrowheads="1"/>
          </p:cNvSpPr>
          <p:nvPr>
            <p:ph type="body" idx="1"/>
          </p:nvPr>
        </p:nvSpPr>
        <p:spPr>
          <a:noFill/>
          <a:ln/>
        </p:spPr>
        <p:txBody>
          <a:bodyPr/>
          <a:lstStyle/>
          <a:p>
            <a:r>
              <a:rPr lang="en-US" sz="1200" dirty="0" smtClean="0"/>
              <a:t>Backbone hub </a:t>
            </a:r>
            <a:r>
              <a:rPr lang="en-US" sz="1200" dirty="0" err="1" smtClean="0"/>
              <a:t>liên</a:t>
            </a:r>
            <a:r>
              <a:rPr lang="en-US" sz="1200" dirty="0" smtClean="0"/>
              <a:t> </a:t>
            </a:r>
            <a:r>
              <a:rPr lang="en-US" sz="1200" dirty="0" err="1" smtClean="0"/>
              <a:t>kết</a:t>
            </a:r>
            <a:r>
              <a:rPr lang="en-US" sz="1200" dirty="0" smtClean="0"/>
              <a:t> </a:t>
            </a:r>
            <a:r>
              <a:rPr lang="en-US" sz="1200" dirty="0" err="1" smtClean="0"/>
              <a:t>các</a:t>
            </a:r>
            <a:r>
              <a:rPr lang="en-US" sz="1200" dirty="0" smtClean="0"/>
              <a:t> </a:t>
            </a:r>
            <a:r>
              <a:rPr lang="en-US" sz="1200" dirty="0" err="1" smtClean="0"/>
              <a:t>đoạn</a:t>
            </a:r>
            <a:r>
              <a:rPr lang="en-US" sz="1200" dirty="0" smtClean="0"/>
              <a:t> LAN</a:t>
            </a:r>
          </a:p>
          <a:p>
            <a:r>
              <a:rPr lang="en-US" sz="1200" dirty="0" err="1" smtClean="0"/>
              <a:t>Mở</a:t>
            </a:r>
            <a:r>
              <a:rPr lang="en-US" sz="1200" dirty="0" smtClean="0"/>
              <a:t> </a:t>
            </a:r>
            <a:r>
              <a:rPr lang="en-US" sz="1200" dirty="0" err="1" smtClean="0"/>
              <a:t>rộng</a:t>
            </a:r>
            <a:r>
              <a:rPr lang="en-US" sz="1200" dirty="0" smtClean="0"/>
              <a:t> </a:t>
            </a:r>
            <a:r>
              <a:rPr lang="en-US" sz="1200" dirty="0" err="1" smtClean="0"/>
              <a:t>khoảng</a:t>
            </a:r>
            <a:r>
              <a:rPr lang="en-US" sz="1200" dirty="0" smtClean="0"/>
              <a:t> </a:t>
            </a:r>
            <a:r>
              <a:rPr lang="en-US" sz="1200" dirty="0" err="1" smtClean="0"/>
              <a:t>cách</a:t>
            </a:r>
            <a:r>
              <a:rPr lang="en-US" sz="1200" dirty="0" smtClean="0"/>
              <a:t> </a:t>
            </a:r>
            <a:r>
              <a:rPr lang="en-US" sz="1200" dirty="0" err="1" smtClean="0"/>
              <a:t>tối</a:t>
            </a:r>
            <a:r>
              <a:rPr lang="en-US" sz="1200" dirty="0" smtClean="0"/>
              <a:t> </a:t>
            </a:r>
            <a:r>
              <a:rPr lang="en-US" sz="1200" dirty="0" err="1" smtClean="0"/>
              <a:t>đa</a:t>
            </a:r>
            <a:r>
              <a:rPr lang="en-US" sz="1200" dirty="0" smtClean="0"/>
              <a:t> </a:t>
            </a:r>
            <a:r>
              <a:rPr lang="en-US" sz="1200" dirty="0" err="1" smtClean="0"/>
              <a:t>giữa</a:t>
            </a:r>
            <a:r>
              <a:rPr lang="en-US" sz="1200" dirty="0" smtClean="0"/>
              <a:t> </a:t>
            </a:r>
            <a:r>
              <a:rPr lang="en-US" sz="1200" dirty="0" err="1" smtClean="0"/>
              <a:t>các</a:t>
            </a:r>
            <a:r>
              <a:rPr lang="en-US" sz="1200" dirty="0" smtClean="0"/>
              <a:t> </a:t>
            </a:r>
            <a:r>
              <a:rPr lang="en-US" sz="1200" dirty="0" err="1" smtClean="0"/>
              <a:t>nút</a:t>
            </a:r>
            <a:endParaRPr lang="en-US" sz="1200" dirty="0" smtClean="0"/>
          </a:p>
          <a:p>
            <a:r>
              <a:rPr lang="en-US" sz="1200" dirty="0" err="1" smtClean="0"/>
              <a:t>nhưng</a:t>
            </a:r>
            <a:r>
              <a:rPr lang="en-US" sz="1200" dirty="0" smtClean="0"/>
              <a:t> </a:t>
            </a:r>
            <a:r>
              <a:rPr lang="en-US" sz="1200" dirty="0" err="1" smtClean="0"/>
              <a:t>các</a:t>
            </a:r>
            <a:r>
              <a:rPr lang="en-US" sz="1200" dirty="0" smtClean="0"/>
              <a:t> </a:t>
            </a:r>
            <a:r>
              <a:rPr lang="en-US" sz="1200" dirty="0" err="1" smtClean="0"/>
              <a:t>vùng</a:t>
            </a:r>
            <a:r>
              <a:rPr lang="en-US" sz="1200" dirty="0" smtClean="0"/>
              <a:t> </a:t>
            </a:r>
            <a:r>
              <a:rPr lang="en-US" sz="1200" dirty="0" err="1" smtClean="0"/>
              <a:t>tranh</a:t>
            </a:r>
            <a:r>
              <a:rPr lang="en-US" sz="1200" dirty="0" smtClean="0"/>
              <a:t> </a:t>
            </a:r>
            <a:r>
              <a:rPr lang="en-US" sz="1200" dirty="0" err="1" smtClean="0"/>
              <a:t>chấp</a:t>
            </a:r>
            <a:r>
              <a:rPr lang="en-US" sz="1200" dirty="0" smtClean="0"/>
              <a:t> </a:t>
            </a:r>
            <a:r>
              <a:rPr lang="en-US" sz="1200" dirty="0" err="1" smtClean="0"/>
              <a:t>riêng</a:t>
            </a:r>
            <a:r>
              <a:rPr lang="en-US" sz="1200" dirty="0" smtClean="0"/>
              <a:t> </a:t>
            </a:r>
            <a:r>
              <a:rPr lang="en-US" sz="1200" dirty="0" err="1" smtClean="0"/>
              <a:t>trong</a:t>
            </a:r>
            <a:r>
              <a:rPr lang="en-US" sz="1200" dirty="0" smtClean="0"/>
              <a:t> </a:t>
            </a:r>
            <a:r>
              <a:rPr lang="en-US" sz="1200" dirty="0" err="1" smtClean="0"/>
              <a:t>đoạn</a:t>
            </a:r>
            <a:r>
              <a:rPr lang="en-US" sz="1200" dirty="0" smtClean="0"/>
              <a:t> </a:t>
            </a:r>
            <a:r>
              <a:rPr lang="en-US" sz="1200" dirty="0" err="1" smtClean="0"/>
              <a:t>trở</a:t>
            </a:r>
            <a:r>
              <a:rPr lang="en-US" sz="1200" dirty="0" smtClean="0"/>
              <a:t> </a:t>
            </a:r>
            <a:r>
              <a:rPr lang="en-US" sz="1200" dirty="0" err="1" smtClean="0"/>
              <a:t>thành</a:t>
            </a:r>
            <a:r>
              <a:rPr lang="en-US" sz="1200" dirty="0" smtClean="0"/>
              <a:t> </a:t>
            </a:r>
            <a:r>
              <a:rPr lang="en-US" sz="1200" dirty="0" err="1" smtClean="0"/>
              <a:t>vùng</a:t>
            </a:r>
            <a:r>
              <a:rPr lang="en-US" sz="1200" dirty="0" smtClean="0"/>
              <a:t> </a:t>
            </a:r>
            <a:r>
              <a:rPr lang="en-US" sz="1200" dirty="0" err="1" smtClean="0"/>
              <a:t>tranh</a:t>
            </a:r>
            <a:r>
              <a:rPr lang="en-US" sz="1200" dirty="0" smtClean="0"/>
              <a:t> </a:t>
            </a:r>
            <a:r>
              <a:rPr lang="en-US" sz="1200" dirty="0" err="1" smtClean="0"/>
              <a:t>chấp</a:t>
            </a:r>
            <a:r>
              <a:rPr lang="en-US" sz="1200" dirty="0" smtClean="0"/>
              <a:t> </a:t>
            </a:r>
            <a:r>
              <a:rPr lang="en-US" sz="1200" dirty="0" err="1" smtClean="0"/>
              <a:t>lớn</a:t>
            </a:r>
            <a:r>
              <a:rPr lang="en-US" sz="1200" dirty="0" smtClean="0"/>
              <a:t> </a:t>
            </a:r>
          </a:p>
          <a:p>
            <a:r>
              <a:rPr lang="en-US" sz="1200" dirty="0" err="1" smtClean="0"/>
              <a:t>Không</a:t>
            </a:r>
            <a:r>
              <a:rPr lang="en-US" sz="1200" dirty="0" smtClean="0"/>
              <a:t> </a:t>
            </a:r>
            <a:r>
              <a:rPr lang="en-US" sz="1200" dirty="0" err="1" smtClean="0"/>
              <a:t>thể</a:t>
            </a:r>
            <a:r>
              <a:rPr lang="en-US" sz="1200" dirty="0" smtClean="0"/>
              <a:t> </a:t>
            </a:r>
            <a:r>
              <a:rPr lang="en-US" sz="1200" dirty="0" err="1" smtClean="0"/>
              <a:t>kết</a:t>
            </a:r>
            <a:r>
              <a:rPr lang="en-US" sz="1200" dirty="0" smtClean="0"/>
              <a:t> </a:t>
            </a:r>
            <a:r>
              <a:rPr lang="en-US" sz="1200" dirty="0" err="1" smtClean="0"/>
              <a:t>nối</a:t>
            </a:r>
            <a:r>
              <a:rPr lang="en-US" sz="1200" dirty="0" smtClean="0"/>
              <a:t> 10BaseT &amp; 100BaseT</a:t>
            </a:r>
            <a:endParaRPr lang="en-US" dirty="0" smtClean="0"/>
          </a:p>
          <a:p>
            <a:endParaRPr lang="en-US" dirty="0" smtClean="0"/>
          </a:p>
        </p:txBody>
      </p:sp>
    </p:spTree>
    <p:extLst>
      <p:ext uri="{BB962C8B-B14F-4D97-AF65-F5344CB8AC3E}">
        <p14:creationId xmlns:p14="http://schemas.microsoft.com/office/powerpoint/2010/main" val="321815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11</a:t>
            </a:fld>
            <a:endParaRPr lang="en-US"/>
          </a:p>
        </p:txBody>
      </p:sp>
    </p:spTree>
    <p:extLst>
      <p:ext uri="{BB962C8B-B14F-4D97-AF65-F5344CB8AC3E}">
        <p14:creationId xmlns:p14="http://schemas.microsoft.com/office/powerpoint/2010/main" val="251649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12</a:t>
            </a:fld>
            <a:endParaRPr lang="en-US"/>
          </a:p>
        </p:txBody>
      </p:sp>
    </p:spTree>
    <p:extLst>
      <p:ext uri="{BB962C8B-B14F-4D97-AF65-F5344CB8AC3E}">
        <p14:creationId xmlns:p14="http://schemas.microsoft.com/office/powerpoint/2010/main" val="23219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5166A84-1AE2-487F-A29B-0F3A5A0DA2EF}" type="slidenum">
              <a:rPr lang="en-US"/>
              <a:pPr/>
              <a:t>13</a:t>
            </a:fld>
            <a:endParaRPr lang="en-US"/>
          </a:p>
        </p:txBody>
      </p:sp>
      <p:sp>
        <p:nvSpPr>
          <p:cNvPr id="89091" name="Rectangle 2"/>
          <p:cNvSpPr>
            <a:spLocks noGrp="1" noRot="1" noChangeAspect="1" noChangeArrowheads="1" noTextEdit="1"/>
          </p:cNvSpPr>
          <p:nvPr>
            <p:ph type="sldImg"/>
          </p:nvPr>
        </p:nvSpPr>
        <p:spPr>
          <a:xfrm>
            <a:off x="1104900" y="698500"/>
            <a:ext cx="4648200" cy="3486150"/>
          </a:xfrm>
          <a:ln/>
        </p:spPr>
      </p:sp>
      <p:sp>
        <p:nvSpPr>
          <p:cNvPr id="89092" name="Rectangle 3"/>
          <p:cNvSpPr>
            <a:spLocks noGrp="1" noChangeArrowheads="1"/>
          </p:cNvSpPr>
          <p:nvPr>
            <p:ph type="body" idx="1"/>
          </p:nvPr>
        </p:nvSpPr>
        <p:spPr>
          <a:noFill/>
          <a:ln/>
        </p:spPr>
        <p:txBody>
          <a:bodyPr/>
          <a:lstStyle/>
          <a:p>
            <a:pPr eaLnBrk="1" hangingPunct="1"/>
            <a:r>
              <a:rPr lang="en-US" dirty="0" smtClean="0"/>
              <a:t>Population : </a:t>
            </a:r>
            <a:r>
              <a:rPr lang="en-US" dirty="0" err="1" smtClean="0"/>
              <a:t>Dân</a:t>
            </a:r>
            <a:r>
              <a:rPr lang="en-US" dirty="0" smtClean="0"/>
              <a:t> </a:t>
            </a:r>
            <a:r>
              <a:rPr lang="en-US" dirty="0" err="1" smtClean="0"/>
              <a:t>số</a:t>
            </a:r>
            <a:endParaRPr lang="en-US" dirty="0" smtClean="0"/>
          </a:p>
          <a:p>
            <a:pPr eaLnBrk="1" hangingPunct="1"/>
            <a:r>
              <a:rPr lang="en-US" dirty="0" smtClean="0"/>
              <a:t>Polite : </a:t>
            </a:r>
            <a:r>
              <a:rPr lang="en-US" dirty="0" err="1" smtClean="0"/>
              <a:t>Lể</a:t>
            </a:r>
            <a:r>
              <a:rPr lang="en-US" dirty="0" smtClean="0"/>
              <a:t> </a:t>
            </a:r>
            <a:r>
              <a:rPr lang="en-US" dirty="0" err="1" smtClean="0"/>
              <a:t>phép</a:t>
            </a:r>
            <a:endParaRPr lang="en-US" dirty="0" smtClean="0"/>
          </a:p>
          <a:p>
            <a:pPr eaLnBrk="1" hangingPunct="1"/>
            <a:r>
              <a:rPr lang="en-US" dirty="0" smtClean="0"/>
              <a:t>Behavior : </a:t>
            </a:r>
            <a:r>
              <a:rPr lang="en-US" dirty="0" err="1" smtClean="0"/>
              <a:t>Cách</a:t>
            </a:r>
            <a:r>
              <a:rPr lang="en-US" dirty="0" smtClean="0"/>
              <a:t> </a:t>
            </a:r>
            <a:r>
              <a:rPr lang="en-US" dirty="0" err="1" smtClean="0"/>
              <a:t>đối</a:t>
            </a:r>
            <a:r>
              <a:rPr lang="en-US" dirty="0" smtClean="0"/>
              <a:t> </a:t>
            </a:r>
            <a:r>
              <a:rPr lang="en-US" dirty="0" err="1" smtClean="0"/>
              <a:t>xử</a:t>
            </a:r>
            <a:endParaRPr lang="en-US" dirty="0" smtClean="0"/>
          </a:p>
          <a:p>
            <a:pPr eaLnBrk="1" hangingPunct="1"/>
            <a:r>
              <a:rPr lang="en-US" dirty="0" smtClean="0"/>
              <a:t>Violate : vi </a:t>
            </a:r>
            <a:r>
              <a:rPr lang="en-US" dirty="0" err="1" smtClean="0"/>
              <a:t>phạm</a:t>
            </a:r>
            <a:endParaRPr lang="en-US" dirty="0" smtClean="0"/>
          </a:p>
          <a:p>
            <a:pPr eaLnBrk="1" hangingPunct="1"/>
            <a:r>
              <a:rPr lang="en-US" dirty="0" smtClean="0"/>
              <a:t>Conflicts: </a:t>
            </a:r>
            <a:r>
              <a:rPr lang="en-US" dirty="0" err="1" smtClean="0"/>
              <a:t>xung</a:t>
            </a:r>
            <a:r>
              <a:rPr lang="en-US" dirty="0" smtClean="0"/>
              <a:t> </a:t>
            </a:r>
            <a:r>
              <a:rPr lang="en-US" dirty="0" err="1" smtClean="0"/>
              <a:t>đột</a:t>
            </a:r>
            <a:endParaRPr lang="en-US" dirty="0" smtClean="0"/>
          </a:p>
          <a:p>
            <a:pPr eaLnBrk="1" hangingPunct="1"/>
            <a:r>
              <a:rPr lang="en-US" dirty="0" smtClean="0"/>
              <a:t>Erupt : </a:t>
            </a:r>
            <a:r>
              <a:rPr lang="en-US" dirty="0" err="1" smtClean="0"/>
              <a:t>nổ</a:t>
            </a:r>
            <a:r>
              <a:rPr lang="en-US" dirty="0" smtClean="0"/>
              <a:t> </a:t>
            </a:r>
            <a:r>
              <a:rPr lang="en-US" dirty="0" err="1" smtClean="0"/>
              <a:t>ra</a:t>
            </a:r>
            <a:endParaRPr lang="en-US" dirty="0" smtClean="0"/>
          </a:p>
          <a:p>
            <a:pPr eaLnBrk="1" hangingPunct="1"/>
            <a:r>
              <a:rPr lang="vi-VN" dirty="0" smtClean="0"/>
              <a:t>Vấn đề phát triển với mạng LAN là tắc nghẽn.</a:t>
            </a:r>
          </a:p>
          <a:p>
            <a:pPr eaLnBrk="1" hangingPunct="1"/>
            <a:r>
              <a:rPr lang="vi-VN" dirty="0" smtClean="0"/>
              <a:t>Repeater và Hub được thêm vào để mở rộng khoảng cách của dây và thêm các thiết bị.</a:t>
            </a:r>
          </a:p>
          <a:p>
            <a:pPr eaLnBrk="1" hangingPunct="1"/>
            <a:r>
              <a:rPr lang="vi-VN" dirty="0" smtClean="0"/>
              <a:t>Tuy nhiên, lý do cơ bản để có mạng LAN để chia sẻ tài nguyên. Khi dân số quá lớn cố gắng để chia sẻ nguồn lực hạn chế, các quy tắc của hành vi bắt đầu có xung đột nổ ra.</a:t>
            </a:r>
          </a:p>
          <a:p>
            <a:pPr eaLnBrk="1" hangingPunct="1"/>
            <a:endParaRPr lang="en-US" dirty="0" smtClean="0"/>
          </a:p>
        </p:txBody>
      </p:sp>
    </p:spTree>
    <p:extLst>
      <p:ext uri="{BB962C8B-B14F-4D97-AF65-F5344CB8AC3E}">
        <p14:creationId xmlns:p14="http://schemas.microsoft.com/office/powerpoint/2010/main" val="3676859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51F5E93-A0C4-4F67-A5A0-E7352ED03619}" type="slidenum">
              <a:rPr lang="en-US"/>
              <a:pPr/>
              <a:t>14</a:t>
            </a:fld>
            <a:endParaRPr lang="en-US"/>
          </a:p>
        </p:txBody>
      </p:sp>
      <p:sp>
        <p:nvSpPr>
          <p:cNvPr id="90115" name="Rectangle 2"/>
          <p:cNvSpPr>
            <a:spLocks noGrp="1" noRot="1" noChangeAspect="1" noChangeArrowheads="1" noTextEdit="1"/>
          </p:cNvSpPr>
          <p:nvPr>
            <p:ph type="sldImg"/>
          </p:nvPr>
        </p:nvSpPr>
        <p:spPr>
          <a:xfrm>
            <a:off x="1104900" y="698500"/>
            <a:ext cx="4648200" cy="3486150"/>
          </a:xfrm>
          <a:ln/>
        </p:spPr>
      </p:sp>
      <p:sp>
        <p:nvSpPr>
          <p:cNvPr id="90116" name="Rectangle 3"/>
          <p:cNvSpPr>
            <a:spLocks noGrp="1" noChangeArrowheads="1"/>
          </p:cNvSpPr>
          <p:nvPr>
            <p:ph type="body" idx="1"/>
          </p:nvPr>
        </p:nvSpPr>
        <p:spPr>
          <a:noFill/>
          <a:ln/>
        </p:spPr>
        <p:txBody>
          <a:bodyPr/>
          <a:lstStyle/>
          <a:p>
            <a:pPr eaLnBrk="1" hangingPunct="1"/>
            <a:r>
              <a:rPr lang="en-US" dirty="0" smtClean="0"/>
              <a:t>Poverty : </a:t>
            </a:r>
            <a:r>
              <a:rPr lang="en-US" dirty="0" err="1" smtClean="0"/>
              <a:t>Tình</a:t>
            </a:r>
            <a:r>
              <a:rPr lang="en-US" dirty="0" smtClean="0"/>
              <a:t> </a:t>
            </a:r>
            <a:r>
              <a:rPr lang="en-US" dirty="0" err="1" smtClean="0"/>
              <a:t>trạng</a:t>
            </a:r>
            <a:r>
              <a:rPr lang="en-US" dirty="0" smtClean="0"/>
              <a:t> </a:t>
            </a:r>
            <a:r>
              <a:rPr lang="en-US" dirty="0" err="1" smtClean="0"/>
              <a:t>thấp</a:t>
            </a:r>
            <a:r>
              <a:rPr lang="en-US" dirty="0" smtClean="0"/>
              <a:t> </a:t>
            </a:r>
            <a:r>
              <a:rPr lang="en-US" dirty="0" err="1" smtClean="0"/>
              <a:t>kém</a:t>
            </a:r>
            <a:endParaRPr lang="en-US" dirty="0" smtClean="0"/>
          </a:p>
          <a:p>
            <a:pPr eaLnBrk="1" hangingPunct="1"/>
            <a:r>
              <a:rPr lang="en-US" dirty="0" smtClean="0"/>
              <a:t>Deplete : </a:t>
            </a:r>
            <a:r>
              <a:rPr lang="en-US" dirty="0" err="1" smtClean="0"/>
              <a:t>làm</a:t>
            </a:r>
            <a:r>
              <a:rPr lang="en-US" dirty="0" smtClean="0"/>
              <a:t> </a:t>
            </a:r>
            <a:r>
              <a:rPr lang="en-US" dirty="0" err="1" smtClean="0"/>
              <a:t>suy</a:t>
            </a:r>
            <a:r>
              <a:rPr lang="en-US" dirty="0" smtClean="0"/>
              <a:t> </a:t>
            </a:r>
            <a:r>
              <a:rPr lang="en-US" dirty="0" err="1" smtClean="0"/>
              <a:t>yếu</a:t>
            </a:r>
            <a:endParaRPr lang="en-US" dirty="0" smtClean="0"/>
          </a:p>
          <a:p>
            <a:pPr eaLnBrk="1" hangingPunct="1"/>
            <a:r>
              <a:rPr lang="en-US" sz="1300" dirty="0" smtClean="0">
                <a:solidFill>
                  <a:schemeClr val="accent1"/>
                </a:solidFill>
              </a:rPr>
              <a:t>Among humans, poverty, crime, and warfare may result.</a:t>
            </a:r>
          </a:p>
          <a:p>
            <a:pPr eaLnBrk="1" hangingPunct="1"/>
            <a:r>
              <a:rPr lang="en-US" sz="1300" dirty="0" smtClean="0"/>
              <a:t>deplete the available bandwidth. (</a:t>
            </a:r>
            <a:r>
              <a:rPr lang="en-US" sz="900" dirty="0" smtClean="0"/>
              <a:t>Collision </a:t>
            </a:r>
            <a:r>
              <a:rPr lang="en-US" sz="900" dirty="0" err="1" smtClean="0"/>
              <a:t>làm</a:t>
            </a:r>
            <a:r>
              <a:rPr lang="en-US" sz="900" dirty="0" smtClean="0"/>
              <a:t> </a:t>
            </a:r>
            <a:r>
              <a:rPr lang="en-US" sz="900" dirty="0" err="1" smtClean="0"/>
              <a:t>suy</a:t>
            </a:r>
            <a:r>
              <a:rPr lang="en-US" sz="900" dirty="0" smtClean="0"/>
              <a:t> </a:t>
            </a:r>
            <a:r>
              <a:rPr lang="en-US" sz="900" dirty="0" err="1" smtClean="0"/>
              <a:t>yếu</a:t>
            </a:r>
            <a:r>
              <a:rPr lang="en-US" sz="900" dirty="0" smtClean="0"/>
              <a:t> </a:t>
            </a:r>
            <a:r>
              <a:rPr lang="en-US" sz="900" dirty="0" err="1" smtClean="0"/>
              <a:t>băng</a:t>
            </a:r>
            <a:r>
              <a:rPr lang="en-US" sz="900" dirty="0" smtClean="0"/>
              <a:t> </a:t>
            </a:r>
            <a:r>
              <a:rPr lang="en-US" sz="900" dirty="0" err="1" smtClean="0"/>
              <a:t>thông</a:t>
            </a:r>
            <a:r>
              <a:rPr lang="en-US" sz="900" dirty="0" smtClean="0"/>
              <a:t>)</a:t>
            </a:r>
          </a:p>
          <a:p>
            <a:pPr eaLnBrk="1" hangingPunct="1"/>
            <a:endParaRPr lang="en-US" sz="1300" dirty="0" smtClean="0">
              <a:solidFill>
                <a:schemeClr val="accent1"/>
              </a:solidFill>
            </a:endParaRPr>
          </a:p>
          <a:p>
            <a:pPr algn="just"/>
            <a:r>
              <a:rPr lang="vi-VN" sz="1200" dirty="0" smtClean="0"/>
              <a:t>Trên các mạng Ethernet, sự </a:t>
            </a:r>
            <a:r>
              <a:rPr lang="en-US" sz="1200" dirty="0" err="1" smtClean="0"/>
              <a:t>xung</a:t>
            </a:r>
            <a:r>
              <a:rPr lang="en-US" sz="1200" dirty="0" smtClean="0"/>
              <a:t> </a:t>
            </a:r>
            <a:r>
              <a:rPr lang="en-US" sz="1200" dirty="0" err="1" smtClean="0"/>
              <a:t>đột</a:t>
            </a:r>
            <a:r>
              <a:rPr lang="en-US" sz="1200" dirty="0" smtClean="0"/>
              <a:t> </a:t>
            </a:r>
            <a:r>
              <a:rPr lang="vi-VN" sz="1200" dirty="0" smtClean="0"/>
              <a:t>làm cạn kiệt băng thông có sẵn.</a:t>
            </a:r>
            <a:endParaRPr lang="en-US" sz="1200" dirty="0" smtClean="0"/>
          </a:p>
          <a:p>
            <a:r>
              <a:rPr lang="vi-VN" sz="1200" dirty="0" smtClean="0"/>
              <a:t>Trong một mạng LAN như dưới đây, khi một máy chủ lưu trữ (một máy tính hoặc một máy chủ) gửi một gói tin, tất cả những người khác trên mạng LAN phải chờ đợi cho đến khi các máy chủ kết thúc sau đó một trong số họ bắt đầu có thể truyền tải và những người khác tiếp tục chờ đợi hay một vụ </a:t>
            </a:r>
            <a:r>
              <a:rPr lang="en-US" sz="1200" dirty="0" err="1" smtClean="0"/>
              <a:t>xung</a:t>
            </a:r>
            <a:r>
              <a:rPr lang="en-US" sz="1200" dirty="0" smtClean="0"/>
              <a:t> </a:t>
            </a:r>
            <a:r>
              <a:rPr lang="en-US" sz="1200" dirty="0" err="1" smtClean="0"/>
              <a:t>đột</a:t>
            </a:r>
            <a:r>
              <a:rPr lang="vi-VN" sz="1200" dirty="0" smtClean="0"/>
              <a:t> sẽ xảy ra </a:t>
            </a:r>
            <a:endParaRPr lang="en-US" sz="1200" b="1" dirty="0" smtClean="0"/>
          </a:p>
          <a:p>
            <a:pPr eaLnBrk="1" hangingPunct="1"/>
            <a:endParaRPr lang="en-US" dirty="0" smtClean="0"/>
          </a:p>
        </p:txBody>
      </p:sp>
    </p:spTree>
    <p:extLst>
      <p:ext uri="{BB962C8B-B14F-4D97-AF65-F5344CB8AC3E}">
        <p14:creationId xmlns:p14="http://schemas.microsoft.com/office/powerpoint/2010/main" val="2532937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algn="just"/>
            <a:r>
              <a:rPr lang="en-US" sz="1200" dirty="0" err="1" smtClean="0"/>
              <a:t>Cầu</a:t>
            </a:r>
            <a:r>
              <a:rPr lang="en-US" sz="1200" dirty="0" smtClean="0"/>
              <a:t> </a:t>
            </a:r>
            <a:r>
              <a:rPr lang="en-US" sz="1200" dirty="0" err="1" smtClean="0"/>
              <a:t>nối</a:t>
            </a:r>
            <a:r>
              <a:rPr lang="en-US" sz="1200" dirty="0" smtClean="0"/>
              <a:t> </a:t>
            </a:r>
            <a:r>
              <a:rPr lang="en-US" sz="1200" dirty="0" err="1" smtClean="0"/>
              <a:t>giữa</a:t>
            </a:r>
            <a:r>
              <a:rPr lang="en-US" sz="1200" dirty="0" smtClean="0"/>
              <a:t> </a:t>
            </a:r>
            <a:r>
              <a:rPr lang="en-US" sz="1200" dirty="0" err="1" smtClean="0"/>
              <a:t>các</a:t>
            </a:r>
            <a:r>
              <a:rPr lang="en-US" sz="1200" dirty="0" smtClean="0"/>
              <a:t> </a:t>
            </a:r>
            <a:r>
              <a:rPr lang="en-US" sz="1200" dirty="0" err="1" smtClean="0"/>
              <a:t>đoạn</a:t>
            </a:r>
            <a:r>
              <a:rPr lang="en-US" sz="1200" dirty="0" smtClean="0"/>
              <a:t> </a:t>
            </a:r>
            <a:r>
              <a:rPr lang="en-US" sz="1200" dirty="0" err="1" smtClean="0"/>
              <a:t>mạng</a:t>
            </a:r>
            <a:endParaRPr lang="en-US" sz="1200" dirty="0" smtClean="0"/>
          </a:p>
          <a:p>
            <a:pPr algn="just"/>
            <a:r>
              <a:rPr lang="en-US" sz="1200" dirty="0" smtClean="0"/>
              <a:t>Chia </a:t>
            </a:r>
            <a:r>
              <a:rPr lang="en-US" sz="1200" dirty="0" err="1" smtClean="0"/>
              <a:t>đoạn</a:t>
            </a:r>
            <a:r>
              <a:rPr lang="en-US" sz="1200" dirty="0" smtClean="0"/>
              <a:t> </a:t>
            </a:r>
            <a:r>
              <a:rPr lang="en-US" sz="1200" dirty="0" err="1" smtClean="0"/>
              <a:t>mạng</a:t>
            </a:r>
            <a:r>
              <a:rPr lang="en-US" sz="1200" dirty="0" smtClean="0"/>
              <a:t> </a:t>
            </a:r>
            <a:r>
              <a:rPr lang="en-US" sz="1200" dirty="0" err="1" smtClean="0"/>
              <a:t>thành</a:t>
            </a:r>
            <a:r>
              <a:rPr lang="en-US" sz="1200" dirty="0" smtClean="0"/>
              <a:t> </a:t>
            </a:r>
            <a:r>
              <a:rPr lang="en-US" sz="1200" dirty="0" err="1" smtClean="0"/>
              <a:t>các</a:t>
            </a:r>
            <a:r>
              <a:rPr lang="en-US" sz="1200" dirty="0" smtClean="0"/>
              <a:t> </a:t>
            </a:r>
            <a:r>
              <a:rPr lang="en-US" sz="1200" dirty="0" err="1" smtClean="0"/>
              <a:t>đoạn</a:t>
            </a:r>
            <a:r>
              <a:rPr lang="en-US" sz="1200" dirty="0" smtClean="0"/>
              <a:t> </a:t>
            </a:r>
            <a:r>
              <a:rPr lang="en-US" sz="1200" dirty="0" err="1" smtClean="0"/>
              <a:t>nhỏ</a:t>
            </a:r>
            <a:r>
              <a:rPr lang="en-US" sz="1200" dirty="0" smtClean="0"/>
              <a:t> </a:t>
            </a:r>
            <a:r>
              <a:rPr lang="en-US" sz="1200" dirty="0" err="1" smtClean="0"/>
              <a:t>hơn</a:t>
            </a:r>
            <a:r>
              <a:rPr lang="en-US" sz="1200" dirty="0" smtClean="0"/>
              <a:t> </a:t>
            </a:r>
            <a:r>
              <a:rPr lang="en-US" sz="1200" dirty="0" err="1" smtClean="0"/>
              <a:t>nhằm</a:t>
            </a:r>
            <a:r>
              <a:rPr lang="en-US" sz="1200" dirty="0" smtClean="0"/>
              <a:t> </a:t>
            </a:r>
            <a:r>
              <a:rPr lang="en-US" sz="1200" dirty="0" err="1" smtClean="0"/>
              <a:t>tránh</a:t>
            </a:r>
            <a:r>
              <a:rPr lang="en-US" sz="1200" dirty="0" smtClean="0"/>
              <a:t> </a:t>
            </a:r>
            <a:r>
              <a:rPr lang="en-US" sz="1200" dirty="0" err="1" smtClean="0"/>
              <a:t>tắc</a:t>
            </a:r>
            <a:r>
              <a:rPr lang="en-US" sz="1200" dirty="0" smtClean="0"/>
              <a:t> </a:t>
            </a:r>
            <a:r>
              <a:rPr lang="en-US" sz="1200" dirty="0" err="1" smtClean="0"/>
              <a:t>nghẽn</a:t>
            </a:r>
            <a:r>
              <a:rPr lang="en-US" sz="1200" dirty="0" smtClean="0"/>
              <a:t> </a:t>
            </a:r>
            <a:r>
              <a:rPr lang="en-US" sz="1200" dirty="0" err="1" smtClean="0"/>
              <a:t>khi</a:t>
            </a:r>
            <a:r>
              <a:rPr lang="en-US" sz="1200" dirty="0" smtClean="0"/>
              <a:t> </a:t>
            </a:r>
            <a:r>
              <a:rPr lang="en-US" sz="1200" dirty="0" err="1" smtClean="0"/>
              <a:t>truyền</a:t>
            </a:r>
            <a:r>
              <a:rPr lang="en-US" sz="1200" dirty="0" smtClean="0"/>
              <a:t> </a:t>
            </a:r>
            <a:r>
              <a:rPr lang="en-US" sz="1200" dirty="0" err="1" smtClean="0"/>
              <a:t>thông</a:t>
            </a:r>
            <a:endParaRPr lang="en-US" sz="1200" dirty="0" smtClean="0"/>
          </a:p>
          <a:p>
            <a:pPr algn="just"/>
            <a:r>
              <a:rPr lang="en-US" sz="1200" dirty="0" err="1" smtClean="0"/>
              <a:t>Hoạt</a:t>
            </a:r>
            <a:r>
              <a:rPr lang="en-US" sz="1200" dirty="0" smtClean="0"/>
              <a:t> </a:t>
            </a:r>
            <a:r>
              <a:rPr lang="en-US" sz="1200" dirty="0" err="1" smtClean="0"/>
              <a:t>động</a:t>
            </a:r>
            <a:r>
              <a:rPr lang="en-US" sz="1200" dirty="0" smtClean="0"/>
              <a:t> </a:t>
            </a:r>
            <a:r>
              <a:rPr lang="en-US" sz="1200" dirty="0" err="1" smtClean="0"/>
              <a:t>lớp</a:t>
            </a:r>
            <a:r>
              <a:rPr lang="en-US" sz="1200" dirty="0" smtClean="0"/>
              <a:t> </a:t>
            </a:r>
            <a:r>
              <a:rPr lang="en-US" sz="1200" dirty="0" err="1" smtClean="0"/>
              <a:t>DataLink</a:t>
            </a:r>
            <a:r>
              <a:rPr lang="en-US" sz="1200" dirty="0" smtClean="0"/>
              <a:t> </a:t>
            </a:r>
            <a:r>
              <a:rPr lang="en-US" sz="1200" dirty="0" err="1" smtClean="0"/>
              <a:t>của</a:t>
            </a:r>
            <a:r>
              <a:rPr lang="en-US" sz="1200" dirty="0" smtClean="0"/>
              <a:t> </a:t>
            </a:r>
            <a:r>
              <a:rPr lang="en-US" sz="1200" dirty="0" err="1" smtClean="0"/>
              <a:t>mô</a:t>
            </a:r>
            <a:r>
              <a:rPr lang="en-US" sz="1200" dirty="0" smtClean="0"/>
              <a:t> </a:t>
            </a:r>
            <a:r>
              <a:rPr lang="en-US" sz="1200" dirty="0" err="1" smtClean="0"/>
              <a:t>hình</a:t>
            </a:r>
            <a:r>
              <a:rPr lang="en-US" sz="1200" dirty="0" smtClean="0"/>
              <a:t> OSI</a:t>
            </a:r>
          </a:p>
          <a:p>
            <a:pPr algn="just"/>
            <a:r>
              <a:rPr lang="en-US" sz="1200" dirty="0" err="1" smtClean="0">
                <a:latin typeface="Tahoma" pitchFamily="34" charset="0"/>
                <a:cs typeface="Tahoma" pitchFamily="34" charset="0"/>
              </a:rPr>
              <a:t>Ưu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điểm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cho</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phép</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mở</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rộng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cùng</a:t>
            </a:r>
            <a:r>
              <a:rPr lang="en-US" sz="1200" dirty="0" smtClean="0">
                <a:latin typeface="Tahoma" pitchFamily="34" charset="0"/>
                <a:cs typeface="Tahoma" pitchFamily="34" charset="0"/>
              </a:rPr>
              <a:t> 1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logic </a:t>
            </a:r>
            <a:r>
              <a:rPr lang="en-US" sz="1200" dirty="0" err="1" smtClean="0">
                <a:latin typeface="Tahoma" pitchFamily="34" charset="0"/>
                <a:cs typeface="Tahoma" pitchFamily="34" charset="0"/>
              </a:rPr>
              <a:t>với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nhiều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kiểu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cáp</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khác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nhau</a:t>
            </a:r>
            <a:r>
              <a:rPr lang="en-US" sz="1200" dirty="0" smtClean="0">
                <a:latin typeface="Tahoma" pitchFamily="34" charset="0"/>
                <a:cs typeface="Tahoma" pitchFamily="34" charset="0"/>
              </a:rPr>
              <a:t>. </a:t>
            </a:r>
          </a:p>
          <a:p>
            <a:pPr algn="just"/>
            <a:r>
              <a:rPr lang="en-US" sz="1200" dirty="0" err="1" smtClean="0">
                <a:latin typeface="Tahoma" pitchFamily="34" charset="0"/>
                <a:cs typeface="Tahoma" pitchFamily="34" charset="0"/>
              </a:rPr>
              <a:t>Nhược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điểm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chậm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hơn</a:t>
            </a:r>
            <a:r>
              <a:rPr lang="en-US" sz="1200" dirty="0" smtClean="0">
                <a:latin typeface="Tahoma" pitchFamily="34" charset="0"/>
                <a:cs typeface="Tahoma" pitchFamily="34" charset="0"/>
              </a:rPr>
              <a:t> Repeater </a:t>
            </a:r>
            <a:r>
              <a:rPr lang="en-US" sz="1200" dirty="0" err="1" smtClean="0">
                <a:latin typeface="Tahoma" pitchFamily="34" charset="0"/>
                <a:cs typeface="Tahoma" pitchFamily="34" charset="0"/>
              </a:rPr>
              <a:t>vì</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phải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xử</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lý</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gói</a:t>
            </a:r>
            <a:r>
              <a:rPr lang="en-US" sz="1200" dirty="0" smtClean="0">
                <a:latin typeface="Tahoma" pitchFamily="34" charset="0"/>
                <a:cs typeface="Tahoma" pitchFamily="34" charset="0"/>
              </a:rPr>
              <a:t> tin </a:t>
            </a:r>
            <a:r>
              <a:rPr lang="en-US" sz="1200" dirty="0" err="1" smtClean="0">
                <a:latin typeface="Tahoma" pitchFamily="34" charset="0"/>
                <a:cs typeface="Tahoma" pitchFamily="34" charset="0"/>
              </a:rPr>
              <a:t>chưa</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tìm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được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ưu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trong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hợp</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có</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nhiều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a:t>
            </a:r>
            <a:r>
              <a:rPr lang="en-US" sz="1200" dirty="0" smtClean="0">
                <a:latin typeface="Tahoma" pitchFamily="34" charset="0"/>
                <a:cs typeface="Tahoma" pitchFamily="34" charset="0"/>
              </a:rPr>
              <a:t>.</a:t>
            </a:r>
            <a:r>
              <a:rPr lang="en-US" sz="1200" b="1" dirty="0" smtClean="0">
                <a:latin typeface="Tahoma" pitchFamily="34" charset="0"/>
                <a:cs typeface="Tahoma" pitchFamily="34" charset="0"/>
              </a:rPr>
              <a:t> </a:t>
            </a: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15</a:t>
            </a:fld>
            <a:endParaRPr lang="en-US"/>
          </a:p>
        </p:txBody>
      </p:sp>
    </p:spTree>
    <p:extLst>
      <p:ext uri="{BB962C8B-B14F-4D97-AF65-F5344CB8AC3E}">
        <p14:creationId xmlns:p14="http://schemas.microsoft.com/office/powerpoint/2010/main" val="126499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algn="just"/>
            <a:r>
              <a:rPr lang="en-US" sz="1843" dirty="0" err="1" smtClean="0"/>
              <a:t>Là</a:t>
            </a:r>
            <a:r>
              <a:rPr lang="en-US" sz="1843" dirty="0" smtClean="0"/>
              <a:t> </a:t>
            </a:r>
            <a:r>
              <a:rPr lang="en-US" sz="1843" dirty="0" err="1" smtClean="0"/>
              <a:t>thiết</a:t>
            </a:r>
            <a:r>
              <a:rPr lang="en-US" sz="1843" dirty="0" smtClean="0"/>
              <a:t> </a:t>
            </a:r>
            <a:r>
              <a:rPr lang="en-US" sz="1843" dirty="0" err="1" smtClean="0"/>
              <a:t>bị</a:t>
            </a:r>
            <a:r>
              <a:rPr lang="en-US" sz="1843" dirty="0" smtClean="0"/>
              <a:t> </a:t>
            </a:r>
            <a:r>
              <a:rPr lang="en-US" sz="1843" dirty="0" err="1" smtClean="0"/>
              <a:t>giống</a:t>
            </a:r>
            <a:r>
              <a:rPr lang="en-US" sz="1843" dirty="0" smtClean="0"/>
              <a:t> </a:t>
            </a:r>
            <a:r>
              <a:rPr lang="en-US" sz="1843" dirty="0" err="1" smtClean="0"/>
              <a:t>như</a:t>
            </a:r>
            <a:r>
              <a:rPr lang="en-US" sz="1843" dirty="0" smtClean="0"/>
              <a:t> bridge </a:t>
            </a:r>
            <a:r>
              <a:rPr lang="en-US" sz="1843" dirty="0" err="1" smtClean="0"/>
              <a:t>nhưng</a:t>
            </a:r>
            <a:r>
              <a:rPr lang="en-US" sz="1843" dirty="0" smtClean="0"/>
              <a:t> </a:t>
            </a:r>
            <a:r>
              <a:rPr lang="en-US" sz="1843" dirty="0" err="1" smtClean="0"/>
              <a:t>nhiều</a:t>
            </a:r>
            <a:r>
              <a:rPr lang="en-US" sz="1843" dirty="0" smtClean="0"/>
              <a:t> port </a:t>
            </a:r>
            <a:r>
              <a:rPr lang="en-US" sz="1843" dirty="0" err="1" smtClean="0"/>
              <a:t>hơn</a:t>
            </a:r>
            <a:r>
              <a:rPr lang="en-US" sz="1843" dirty="0" smtClean="0"/>
              <a:t> </a:t>
            </a:r>
            <a:r>
              <a:rPr lang="en-US" sz="1843" dirty="0" err="1" smtClean="0"/>
              <a:t>cho</a:t>
            </a:r>
            <a:r>
              <a:rPr lang="en-US" sz="1843" dirty="0" smtClean="0"/>
              <a:t> </a:t>
            </a:r>
            <a:r>
              <a:rPr lang="en-US" sz="1843" dirty="0" err="1" smtClean="0"/>
              <a:t>phép</a:t>
            </a:r>
            <a:r>
              <a:rPr lang="en-US" sz="1843" dirty="0" smtClean="0"/>
              <a:t> </a:t>
            </a:r>
            <a:r>
              <a:rPr lang="en-US" sz="1843" dirty="0" err="1" smtClean="0"/>
              <a:t>nối</a:t>
            </a:r>
            <a:r>
              <a:rPr lang="en-US" sz="1843" dirty="0" smtClean="0"/>
              <a:t> </a:t>
            </a:r>
            <a:r>
              <a:rPr lang="en-US" sz="1843" dirty="0" err="1" smtClean="0"/>
              <a:t>nhiều</a:t>
            </a:r>
            <a:r>
              <a:rPr lang="en-US" sz="1843" dirty="0" smtClean="0"/>
              <a:t> </a:t>
            </a:r>
            <a:r>
              <a:rPr lang="en-US" sz="1843" dirty="0" err="1" smtClean="0"/>
              <a:t>đoạn</a:t>
            </a:r>
            <a:r>
              <a:rPr lang="en-US" sz="1843" dirty="0" smtClean="0"/>
              <a:t> </a:t>
            </a:r>
            <a:r>
              <a:rPr lang="en-US" sz="1843" dirty="0" err="1" smtClean="0"/>
              <a:t>mạng</a:t>
            </a:r>
            <a:r>
              <a:rPr lang="en-US" sz="1843" dirty="0" smtClean="0"/>
              <a:t> </a:t>
            </a:r>
            <a:r>
              <a:rPr lang="en-US" sz="1843" dirty="0" err="1" smtClean="0"/>
              <a:t>với</a:t>
            </a:r>
            <a:r>
              <a:rPr lang="en-US" sz="1843" dirty="0" smtClean="0"/>
              <a:t> </a:t>
            </a:r>
            <a:r>
              <a:rPr lang="en-US" sz="1843" dirty="0" err="1" smtClean="0"/>
              <a:t>nhau</a:t>
            </a:r>
            <a:r>
              <a:rPr lang="en-US" sz="1843" dirty="0" smtClean="0"/>
              <a:t>.</a:t>
            </a:r>
            <a:r>
              <a:rPr lang="en-US" sz="1843" b="1" dirty="0" smtClean="0"/>
              <a:t> </a:t>
            </a:r>
          </a:p>
          <a:p>
            <a:pPr algn="just"/>
            <a:r>
              <a:rPr lang="en-US" sz="1843" dirty="0" err="1" smtClean="0">
                <a:solidFill>
                  <a:srgbClr val="FF0000"/>
                </a:solidFill>
              </a:rPr>
              <a:t>Thiết</a:t>
            </a:r>
            <a:r>
              <a:rPr lang="en-US" sz="1843" dirty="0" smtClean="0">
                <a:solidFill>
                  <a:srgbClr val="FF0000"/>
                </a:solidFill>
              </a:rPr>
              <a:t> </a:t>
            </a:r>
            <a:r>
              <a:rPr lang="en-US" sz="1843" dirty="0" err="1" smtClean="0">
                <a:solidFill>
                  <a:srgbClr val="FF0000"/>
                </a:solidFill>
              </a:rPr>
              <a:t>bị</a:t>
            </a:r>
            <a:r>
              <a:rPr lang="en-US" sz="1843" dirty="0" smtClean="0">
                <a:solidFill>
                  <a:srgbClr val="FF0000"/>
                </a:solidFill>
              </a:rPr>
              <a:t> </a:t>
            </a:r>
            <a:r>
              <a:rPr lang="en-US" sz="1843" dirty="0" err="1" smtClean="0">
                <a:solidFill>
                  <a:srgbClr val="FF0000"/>
                </a:solidFill>
              </a:rPr>
              <a:t>lớp</a:t>
            </a:r>
            <a:r>
              <a:rPr lang="en-US" sz="1843" dirty="0" smtClean="0">
                <a:solidFill>
                  <a:srgbClr val="FF0000"/>
                </a:solidFill>
              </a:rPr>
              <a:t> Data Link</a:t>
            </a:r>
          </a:p>
          <a:p>
            <a:pPr algn="just"/>
            <a:r>
              <a:rPr lang="en-US" sz="1843" dirty="0" err="1" smtClean="0"/>
              <a:t>Lưu</a:t>
            </a:r>
            <a:r>
              <a:rPr lang="en-US" sz="1843" dirty="0" smtClean="0"/>
              <a:t> </a:t>
            </a:r>
            <a:r>
              <a:rPr lang="en-US" sz="1843" dirty="0" err="1" smtClean="0"/>
              <a:t>và</a:t>
            </a:r>
            <a:r>
              <a:rPr lang="en-US" sz="1843" dirty="0" smtClean="0"/>
              <a:t> </a:t>
            </a:r>
            <a:r>
              <a:rPr lang="en-US" sz="1843" dirty="0" err="1" smtClean="0"/>
              <a:t>chuyển</a:t>
            </a:r>
            <a:r>
              <a:rPr lang="en-US" sz="1843" dirty="0" smtClean="0"/>
              <a:t> </a:t>
            </a:r>
            <a:r>
              <a:rPr lang="en-US" sz="1843" dirty="0" err="1" smtClean="0"/>
              <a:t>tiếp</a:t>
            </a:r>
            <a:r>
              <a:rPr lang="en-US" sz="1843" dirty="0" smtClean="0"/>
              <a:t> </a:t>
            </a:r>
            <a:r>
              <a:rPr lang="en-US" sz="1843" dirty="0" err="1" smtClean="0"/>
              <a:t>các</a:t>
            </a:r>
            <a:r>
              <a:rPr lang="en-US" sz="1843" dirty="0" smtClean="0"/>
              <a:t> frame Ethernet.</a:t>
            </a:r>
          </a:p>
          <a:p>
            <a:pPr algn="just"/>
            <a:r>
              <a:rPr lang="en-US" sz="1843" dirty="0" err="1" smtClean="0"/>
              <a:t>Xem</a:t>
            </a:r>
            <a:r>
              <a:rPr lang="en-US" sz="1843" dirty="0" smtClean="0"/>
              <a:t> </a:t>
            </a:r>
            <a:r>
              <a:rPr lang="en-US" sz="1843" dirty="0" err="1" smtClean="0"/>
              <a:t>xét</a:t>
            </a:r>
            <a:r>
              <a:rPr lang="en-US" sz="1843" dirty="0" smtClean="0"/>
              <a:t> header frame </a:t>
            </a:r>
            <a:r>
              <a:rPr lang="en-US" sz="1843" dirty="0" err="1" smtClean="0"/>
              <a:t>và</a:t>
            </a:r>
            <a:r>
              <a:rPr lang="en-US" sz="1843" dirty="0" smtClean="0"/>
              <a:t> </a:t>
            </a:r>
            <a:r>
              <a:rPr lang="en-US" sz="1843" dirty="0" err="1" smtClean="0"/>
              <a:t>chọn</a:t>
            </a:r>
            <a:r>
              <a:rPr lang="en-US" sz="1843" dirty="0" smtClean="0"/>
              <a:t> </a:t>
            </a:r>
            <a:r>
              <a:rPr lang="en-US" sz="1843" dirty="0" err="1" smtClean="0"/>
              <a:t>chuyển</a:t>
            </a:r>
            <a:r>
              <a:rPr lang="en-US" sz="1843" dirty="0" smtClean="0"/>
              <a:t> </a:t>
            </a:r>
            <a:r>
              <a:rPr lang="en-US" sz="1843" dirty="0" err="1" smtClean="0"/>
              <a:t>tiếp</a:t>
            </a:r>
            <a:r>
              <a:rPr lang="en-US" sz="1843" dirty="0" smtClean="0"/>
              <a:t> frame </a:t>
            </a:r>
            <a:r>
              <a:rPr lang="en-US" sz="1843" dirty="0" err="1" smtClean="0"/>
              <a:t>dựa</a:t>
            </a:r>
            <a:r>
              <a:rPr lang="en-US" sz="1843" dirty="0" smtClean="0"/>
              <a:t> </a:t>
            </a:r>
            <a:r>
              <a:rPr lang="en-US" sz="1843" dirty="0" err="1" smtClean="0"/>
              <a:t>trên</a:t>
            </a:r>
            <a:r>
              <a:rPr lang="en-US" sz="1843" dirty="0" smtClean="0"/>
              <a:t> </a:t>
            </a:r>
            <a:r>
              <a:rPr lang="en-US" sz="1843" dirty="0" err="1" smtClean="0"/>
              <a:t>địa</a:t>
            </a:r>
            <a:r>
              <a:rPr lang="en-US" sz="1843" dirty="0" smtClean="0"/>
              <a:t> </a:t>
            </a:r>
            <a:r>
              <a:rPr lang="en-US" sz="1843" dirty="0" err="1" smtClean="0"/>
              <a:t>chỉ</a:t>
            </a:r>
            <a:r>
              <a:rPr lang="en-US" sz="1843" dirty="0" smtClean="0"/>
              <a:t> MAC </a:t>
            </a:r>
            <a:r>
              <a:rPr lang="en-US" sz="1843" dirty="0" err="1" smtClean="0"/>
              <a:t>đích</a:t>
            </a:r>
            <a:endParaRPr lang="en-US" sz="1843" dirty="0" smtClean="0"/>
          </a:p>
          <a:p>
            <a:pPr algn="just"/>
            <a:r>
              <a:rPr lang="en-US" sz="1843" dirty="0" err="1" smtClean="0"/>
              <a:t>Khi</a:t>
            </a:r>
            <a:r>
              <a:rPr lang="en-US" sz="1843" dirty="0" smtClean="0"/>
              <a:t> frame </a:t>
            </a:r>
            <a:r>
              <a:rPr lang="en-US" sz="1843" dirty="0" err="1" smtClean="0"/>
              <a:t>được</a:t>
            </a:r>
            <a:r>
              <a:rPr lang="en-US" sz="1843" dirty="0" smtClean="0"/>
              <a:t> </a:t>
            </a:r>
            <a:r>
              <a:rPr lang="en-US" sz="1843" dirty="0" err="1" smtClean="0"/>
              <a:t>chuyển</a:t>
            </a:r>
            <a:r>
              <a:rPr lang="en-US" sz="1843" dirty="0" smtClean="0"/>
              <a:t> </a:t>
            </a:r>
            <a:r>
              <a:rPr lang="en-US" sz="1843" dirty="0" err="1" smtClean="0"/>
              <a:t>tiếp</a:t>
            </a:r>
            <a:r>
              <a:rPr lang="en-US" sz="1843" dirty="0" smtClean="0"/>
              <a:t> </a:t>
            </a:r>
            <a:r>
              <a:rPr lang="en-US" sz="1843" dirty="0" err="1" smtClean="0"/>
              <a:t>trên</a:t>
            </a:r>
            <a:r>
              <a:rPr lang="en-US" sz="1843" dirty="0" smtClean="0"/>
              <a:t> </a:t>
            </a:r>
            <a:r>
              <a:rPr lang="en-US" sz="1843" dirty="0" err="1" smtClean="0"/>
              <a:t>đoạn</a:t>
            </a:r>
            <a:r>
              <a:rPr lang="en-US" sz="1843" dirty="0" smtClean="0"/>
              <a:t>, </a:t>
            </a:r>
            <a:r>
              <a:rPr lang="en-US" sz="1843" dirty="0" err="1" smtClean="0"/>
              <a:t>dùng</a:t>
            </a:r>
            <a:r>
              <a:rPr lang="en-US" sz="1843" dirty="0" smtClean="0"/>
              <a:t> CSMA/CD </a:t>
            </a:r>
            <a:r>
              <a:rPr lang="en-US" sz="1843" dirty="0" err="1" smtClean="0"/>
              <a:t>để</a:t>
            </a:r>
            <a:r>
              <a:rPr lang="en-US" sz="1843" dirty="0" smtClean="0"/>
              <a:t> </a:t>
            </a:r>
            <a:r>
              <a:rPr lang="en-US" sz="1843" dirty="0" err="1" smtClean="0"/>
              <a:t>truy</a:t>
            </a:r>
            <a:r>
              <a:rPr lang="en-US" sz="1843" dirty="0" smtClean="0"/>
              <a:t> </a:t>
            </a:r>
            <a:r>
              <a:rPr lang="en-US" sz="1843" dirty="0" err="1" smtClean="0"/>
              <a:t>cập</a:t>
            </a:r>
            <a:r>
              <a:rPr lang="en-US" sz="1843" dirty="0" smtClean="0"/>
              <a:t> </a:t>
            </a:r>
            <a:r>
              <a:rPr lang="en-US" sz="1843" dirty="0" err="1" smtClean="0"/>
              <a:t>đoạn</a:t>
            </a:r>
            <a:r>
              <a:rPr lang="en-US" sz="1843" dirty="0" smtClean="0"/>
              <a:t> </a:t>
            </a:r>
            <a:r>
              <a:rPr lang="en-US" sz="1843" dirty="0" err="1" smtClean="0"/>
              <a:t>trong</a:t>
            </a:r>
            <a:r>
              <a:rPr lang="en-US" sz="1843" dirty="0" smtClean="0"/>
              <a:t> </a:t>
            </a:r>
            <a:r>
              <a:rPr lang="en-US" sz="1843" dirty="0" err="1" smtClean="0"/>
              <a:t>suốt</a:t>
            </a:r>
            <a:endParaRPr lang="en-US" sz="1843" dirty="0" smtClean="0"/>
          </a:p>
          <a:p>
            <a:pPr algn="just"/>
            <a:r>
              <a:rPr lang="en-US" sz="1843" dirty="0" err="1" smtClean="0"/>
              <a:t>Các</a:t>
            </a:r>
            <a:r>
              <a:rPr lang="en-US" sz="1843" dirty="0" smtClean="0"/>
              <a:t> host </a:t>
            </a:r>
            <a:r>
              <a:rPr lang="en-US" sz="1843" dirty="0" err="1" smtClean="0"/>
              <a:t>không</a:t>
            </a:r>
            <a:r>
              <a:rPr lang="en-US" sz="1843" dirty="0" smtClean="0"/>
              <a:t> </a:t>
            </a:r>
            <a:r>
              <a:rPr lang="en-US" sz="1843" dirty="0" err="1" smtClean="0"/>
              <a:t>cần</a:t>
            </a:r>
            <a:r>
              <a:rPr lang="en-US" sz="1843" dirty="0" smtClean="0"/>
              <a:t> </a:t>
            </a:r>
            <a:r>
              <a:rPr lang="en-US" sz="1843" dirty="0" err="1" smtClean="0"/>
              <a:t>chú</a:t>
            </a:r>
            <a:r>
              <a:rPr lang="en-US" sz="1843" dirty="0" smtClean="0"/>
              <a:t> ý </a:t>
            </a:r>
            <a:r>
              <a:rPr lang="en-US" sz="1843" dirty="0" err="1" smtClean="0"/>
              <a:t>đến</a:t>
            </a:r>
            <a:r>
              <a:rPr lang="en-US" sz="1843" dirty="0" smtClean="0"/>
              <a:t> </a:t>
            </a:r>
            <a:r>
              <a:rPr lang="en-US" sz="1843" dirty="0" err="1" smtClean="0"/>
              <a:t>sự</a:t>
            </a:r>
            <a:r>
              <a:rPr lang="en-US" sz="1843" dirty="0" smtClean="0"/>
              <a:t> </a:t>
            </a:r>
            <a:r>
              <a:rPr lang="en-US" sz="1843" dirty="0" err="1" smtClean="0"/>
              <a:t>hiện</a:t>
            </a:r>
            <a:r>
              <a:rPr lang="en-US" sz="1843" dirty="0" smtClean="0"/>
              <a:t> </a:t>
            </a:r>
            <a:r>
              <a:rPr lang="en-US" sz="1843" dirty="0" err="1" smtClean="0"/>
              <a:t>diện</a:t>
            </a:r>
            <a:r>
              <a:rPr lang="en-US" sz="1843" dirty="0" smtClean="0"/>
              <a:t> </a:t>
            </a:r>
            <a:r>
              <a:rPr lang="en-US" sz="1843" dirty="0" err="1" smtClean="0"/>
              <a:t>của</a:t>
            </a:r>
            <a:r>
              <a:rPr lang="en-US" sz="1843" dirty="0" smtClean="0"/>
              <a:t> </a:t>
            </a:r>
            <a:r>
              <a:rPr lang="en-US" sz="1843" dirty="0" err="1" smtClean="0"/>
              <a:t>các</a:t>
            </a:r>
            <a:r>
              <a:rPr lang="en-US" sz="1843" dirty="0" smtClean="0"/>
              <a:t> switch</a:t>
            </a:r>
          </a:p>
          <a:p>
            <a:pPr lvl="1" algn="just"/>
            <a:r>
              <a:rPr lang="en-US" sz="1843" dirty="0" smtClean="0"/>
              <a:t>plug-and-play,  </a:t>
            </a:r>
            <a:r>
              <a:rPr lang="en-US" sz="1843" dirty="0" err="1" smtClean="0"/>
              <a:t>tự</a:t>
            </a:r>
            <a:r>
              <a:rPr lang="en-US" sz="1843" dirty="0" smtClean="0"/>
              <a:t> </a:t>
            </a:r>
            <a:r>
              <a:rPr lang="en-US" sz="1843" dirty="0" err="1" smtClean="0"/>
              <a:t>học</a:t>
            </a:r>
            <a:endParaRPr lang="en-US" sz="1843" dirty="0" smtClean="0"/>
          </a:p>
          <a:p>
            <a:pPr lvl="1" algn="just"/>
            <a:r>
              <a:rPr lang="en-US" sz="1843" dirty="0" smtClean="0"/>
              <a:t>switch </a:t>
            </a:r>
            <a:r>
              <a:rPr lang="en-US" sz="1843" dirty="0" err="1" smtClean="0"/>
              <a:t>không</a:t>
            </a:r>
            <a:r>
              <a:rPr lang="en-US" sz="1843" dirty="0" smtClean="0"/>
              <a:t> </a:t>
            </a:r>
            <a:r>
              <a:rPr lang="en-US" sz="1843" dirty="0" err="1" smtClean="0"/>
              <a:t>cần</a:t>
            </a:r>
            <a:r>
              <a:rPr lang="en-US" sz="1843" dirty="0" smtClean="0"/>
              <a:t> </a:t>
            </a:r>
            <a:r>
              <a:rPr lang="en-US" sz="1843" dirty="0" err="1" smtClean="0"/>
              <a:t>cấu</a:t>
            </a:r>
            <a:r>
              <a:rPr lang="en-US" sz="1843" dirty="0" smtClean="0"/>
              <a:t> </a:t>
            </a:r>
            <a:r>
              <a:rPr lang="en-US" sz="1843" dirty="0" err="1" smtClean="0"/>
              <a:t>hình</a:t>
            </a:r>
            <a:endParaRPr lang="en-US" sz="1843" dirty="0" smtClean="0"/>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16</a:t>
            </a:fld>
            <a:endParaRPr lang="en-US"/>
          </a:p>
        </p:txBody>
      </p:sp>
    </p:spTree>
    <p:extLst>
      <p:ext uri="{BB962C8B-B14F-4D97-AF65-F5344CB8AC3E}">
        <p14:creationId xmlns:p14="http://schemas.microsoft.com/office/powerpoint/2010/main" val="4115272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5EA00511-7B64-4FF3-8848-9BE79557BE17}" type="slidenum">
              <a:rPr lang="ar-SA" smtClean="0"/>
              <a:pPr/>
              <a:t>17</a:t>
            </a:fld>
            <a:endParaRPr lang="en-US" smtClean="0"/>
          </a:p>
        </p:txBody>
      </p:sp>
      <p:sp>
        <p:nvSpPr>
          <p:cNvPr id="173059" name="Rectangle 2"/>
          <p:cNvSpPr>
            <a:spLocks noGrp="1" noRot="1" noChangeAspect="1" noChangeArrowheads="1" noTextEdit="1"/>
          </p:cNvSpPr>
          <p:nvPr>
            <p:ph type="sldImg"/>
          </p:nvPr>
        </p:nvSpPr>
        <p:spPr>
          <a:xfrm>
            <a:off x="1104900" y="698500"/>
            <a:ext cx="4648200" cy="3486150"/>
          </a:xfrm>
          <a:ln/>
        </p:spPr>
      </p:sp>
      <p:sp>
        <p:nvSpPr>
          <p:cNvPr id="173060" name="Rectangle 3"/>
          <p:cNvSpPr>
            <a:spLocks noGrp="1" noChangeArrowheads="1"/>
          </p:cNvSpPr>
          <p:nvPr>
            <p:ph type="body" idx="1"/>
          </p:nvPr>
        </p:nvSpPr>
        <p:spPr>
          <a:noFill/>
          <a:ln/>
        </p:spPr>
        <p:txBody>
          <a:bodyPr/>
          <a:lstStyle/>
          <a:p>
            <a:pPr>
              <a:buFontTx/>
              <a:buChar char="•"/>
            </a:pPr>
            <a:r>
              <a:rPr lang="en-US" sz="1200" dirty="0" err="1" smtClean="0"/>
              <a:t>Làm</a:t>
            </a:r>
            <a:r>
              <a:rPr lang="en-US" sz="1200" dirty="0" smtClean="0"/>
              <a:t> </a:t>
            </a:r>
            <a:r>
              <a:rPr lang="en-US" sz="1200" dirty="0" err="1" smtClean="0"/>
              <a:t>sao</a:t>
            </a:r>
            <a:r>
              <a:rPr lang="en-US" sz="1200" dirty="0" smtClean="0"/>
              <a:t> </a:t>
            </a:r>
            <a:r>
              <a:rPr lang="en-US" sz="1200" dirty="0" err="1" smtClean="0"/>
              <a:t>xác</a:t>
            </a:r>
            <a:r>
              <a:rPr lang="en-US" sz="1200" dirty="0" smtClean="0"/>
              <a:t> </a:t>
            </a:r>
            <a:r>
              <a:rPr lang="en-US" sz="1200" dirty="0" err="1" smtClean="0"/>
              <a:t>định</a:t>
            </a:r>
            <a:r>
              <a:rPr lang="en-US" sz="1200" dirty="0" smtClean="0"/>
              <a:t> </a:t>
            </a:r>
            <a:r>
              <a:rPr lang="en-US" sz="1200" dirty="0" err="1" smtClean="0"/>
              <a:t>trên</a:t>
            </a:r>
            <a:r>
              <a:rPr lang="en-US" sz="1200" dirty="0" smtClean="0"/>
              <a:t> </a:t>
            </a:r>
            <a:r>
              <a:rPr lang="en-US" sz="1200" dirty="0" err="1" smtClean="0"/>
              <a:t>đoạn</a:t>
            </a:r>
            <a:r>
              <a:rPr lang="en-US" sz="1200" dirty="0" smtClean="0"/>
              <a:t> LAN </a:t>
            </a:r>
            <a:r>
              <a:rPr lang="en-US" sz="1200" dirty="0" err="1" smtClean="0"/>
              <a:t>nào</a:t>
            </a:r>
            <a:r>
              <a:rPr lang="en-US" sz="1200" dirty="0" smtClean="0"/>
              <a:t> </a:t>
            </a:r>
            <a:r>
              <a:rPr lang="en-US" sz="1200" dirty="0" err="1" smtClean="0"/>
              <a:t>sẽ</a:t>
            </a:r>
            <a:r>
              <a:rPr lang="en-US" sz="1200" dirty="0" smtClean="0"/>
              <a:t> </a:t>
            </a:r>
            <a:r>
              <a:rPr lang="en-US" sz="1200" dirty="0" err="1" smtClean="0"/>
              <a:t>chuyển</a:t>
            </a:r>
            <a:r>
              <a:rPr lang="en-US" sz="1200" dirty="0" smtClean="0"/>
              <a:t> </a:t>
            </a:r>
            <a:r>
              <a:rPr lang="en-US" sz="1200" dirty="0" err="1" smtClean="0"/>
              <a:t>tiếp</a:t>
            </a:r>
            <a:r>
              <a:rPr lang="en-US" sz="1200" dirty="0" smtClean="0"/>
              <a:t> frame?</a:t>
            </a:r>
          </a:p>
          <a:p>
            <a:pPr>
              <a:buFontTx/>
              <a:buChar char="•"/>
            </a:pPr>
            <a:r>
              <a:rPr lang="en-US" sz="1200" dirty="0" err="1" smtClean="0"/>
              <a:t>Giống</a:t>
            </a:r>
            <a:r>
              <a:rPr lang="en-US" sz="1200" dirty="0" smtClean="0"/>
              <a:t> </a:t>
            </a:r>
            <a:r>
              <a:rPr lang="en-US" sz="1200" dirty="0" err="1" smtClean="0"/>
              <a:t>như</a:t>
            </a:r>
            <a:r>
              <a:rPr lang="en-US" sz="1200" dirty="0" smtClean="0"/>
              <a:t> </a:t>
            </a:r>
            <a:r>
              <a:rPr lang="en-US" sz="1200" dirty="0" err="1" smtClean="0"/>
              <a:t>vấn</a:t>
            </a:r>
            <a:r>
              <a:rPr lang="en-US" sz="1200" dirty="0" smtClean="0"/>
              <a:t> </a:t>
            </a:r>
            <a:r>
              <a:rPr lang="en-US" sz="1200" dirty="0" err="1" smtClean="0"/>
              <a:t>đề</a:t>
            </a:r>
            <a:r>
              <a:rPr lang="en-US" sz="1200" dirty="0" smtClean="0"/>
              <a:t> routing</a:t>
            </a:r>
          </a:p>
          <a:p>
            <a:endParaRPr lang="en-US" dirty="0" smtClean="0"/>
          </a:p>
        </p:txBody>
      </p:sp>
    </p:spTree>
    <p:extLst>
      <p:ext uri="{BB962C8B-B14F-4D97-AF65-F5344CB8AC3E}">
        <p14:creationId xmlns:p14="http://schemas.microsoft.com/office/powerpoint/2010/main" val="1063484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507FBD05-634E-4EF7-8863-009E666E4633}" type="slidenum">
              <a:rPr lang="ar-SA" smtClean="0"/>
              <a:pPr/>
              <a:t>18</a:t>
            </a:fld>
            <a:endParaRPr lang="en-US" smtClean="0"/>
          </a:p>
        </p:txBody>
      </p:sp>
      <p:sp>
        <p:nvSpPr>
          <p:cNvPr id="174083" name="Rectangle 2"/>
          <p:cNvSpPr>
            <a:spLocks noGrp="1" noRot="1" noChangeAspect="1" noChangeArrowheads="1" noTextEdit="1"/>
          </p:cNvSpPr>
          <p:nvPr>
            <p:ph type="sldImg"/>
          </p:nvPr>
        </p:nvSpPr>
        <p:spPr>
          <a:xfrm>
            <a:off x="1104900" y="698500"/>
            <a:ext cx="4648200" cy="3486150"/>
          </a:xfrm>
          <a:ln/>
        </p:spPr>
      </p:sp>
      <p:sp>
        <p:nvSpPr>
          <p:cNvPr id="174084" name="Rectangle 3"/>
          <p:cNvSpPr>
            <a:spLocks noGrp="1" noChangeArrowheads="1"/>
          </p:cNvSpPr>
          <p:nvPr>
            <p:ph type="body" idx="1"/>
          </p:nvPr>
        </p:nvSpPr>
        <p:spPr>
          <a:noFill/>
          <a:ln/>
        </p:spPr>
        <p:txBody>
          <a:bodyPr/>
          <a:lstStyle/>
          <a:p>
            <a:r>
              <a:rPr lang="en-US" dirty="0" err="1" smtClean="0"/>
              <a:t>Tự</a:t>
            </a:r>
            <a:r>
              <a:rPr lang="en-US" baseline="0" dirty="0" smtClean="0"/>
              <a:t> </a:t>
            </a:r>
            <a:r>
              <a:rPr lang="en-US" baseline="0" dirty="0" err="1" smtClean="0"/>
              <a:t>học</a:t>
            </a:r>
            <a:endParaRPr lang="en-US" baseline="0" dirty="0" smtClean="0"/>
          </a:p>
          <a:p>
            <a:r>
              <a:rPr lang="en-US" sz="2395" dirty="0" smtClean="0"/>
              <a:t>1 switch </a:t>
            </a:r>
            <a:r>
              <a:rPr lang="en-US" sz="2395" dirty="0" err="1" smtClean="0"/>
              <a:t>có</a:t>
            </a:r>
            <a:r>
              <a:rPr lang="en-US" sz="2395" dirty="0" smtClean="0"/>
              <a:t> 1 </a:t>
            </a:r>
            <a:r>
              <a:rPr lang="en-US" sz="2395" dirty="0" err="1" smtClean="0">
                <a:solidFill>
                  <a:srgbClr val="FF0000"/>
                </a:solidFill>
              </a:rPr>
              <a:t>bảng</a:t>
            </a:r>
            <a:r>
              <a:rPr lang="en-US" sz="2395" dirty="0" smtClean="0"/>
              <a:t> </a:t>
            </a:r>
            <a:r>
              <a:rPr lang="en-US" sz="2395" dirty="0" smtClean="0">
                <a:solidFill>
                  <a:srgbClr val="FF0000"/>
                </a:solidFill>
              </a:rPr>
              <a:t>switch</a:t>
            </a:r>
            <a:endParaRPr lang="en-US" sz="2395" dirty="0" smtClean="0"/>
          </a:p>
          <a:p>
            <a:r>
              <a:rPr lang="en-US" sz="2395" dirty="0" err="1" smtClean="0"/>
              <a:t>mỗi</a:t>
            </a:r>
            <a:r>
              <a:rPr lang="en-US" sz="2395" dirty="0" smtClean="0"/>
              <a:t> </a:t>
            </a:r>
            <a:r>
              <a:rPr lang="en-US" sz="2395" dirty="0" err="1" smtClean="0"/>
              <a:t>dòng</a:t>
            </a:r>
            <a:r>
              <a:rPr lang="en-US" sz="2395" dirty="0" smtClean="0"/>
              <a:t> </a:t>
            </a:r>
            <a:r>
              <a:rPr lang="en-US" sz="2395" dirty="0" err="1" smtClean="0"/>
              <a:t>trong</a:t>
            </a:r>
            <a:r>
              <a:rPr lang="en-US" sz="2395" dirty="0" smtClean="0"/>
              <a:t> </a:t>
            </a:r>
            <a:r>
              <a:rPr lang="en-US" sz="2395" dirty="0" err="1" smtClean="0"/>
              <a:t>bảng</a:t>
            </a:r>
            <a:r>
              <a:rPr lang="en-US" sz="2395" dirty="0" smtClean="0"/>
              <a:t> </a:t>
            </a:r>
            <a:r>
              <a:rPr lang="en-US" sz="2395" dirty="0" err="1" smtClean="0"/>
              <a:t>này</a:t>
            </a:r>
            <a:r>
              <a:rPr lang="en-US" sz="2395" dirty="0" smtClean="0"/>
              <a:t> </a:t>
            </a:r>
            <a:r>
              <a:rPr lang="en-US" sz="2395" dirty="0" err="1" smtClean="0"/>
              <a:t>có</a:t>
            </a:r>
            <a:r>
              <a:rPr lang="en-US" sz="2395" dirty="0" smtClean="0"/>
              <a:t>: </a:t>
            </a:r>
          </a:p>
          <a:p>
            <a:pPr lvl="1"/>
            <a:r>
              <a:rPr lang="en-US" dirty="0" smtClean="0"/>
              <a:t>(</a:t>
            </a:r>
            <a:r>
              <a:rPr lang="en-US" dirty="0" err="1" smtClean="0"/>
              <a:t>địa</a:t>
            </a:r>
            <a:r>
              <a:rPr lang="en-US" dirty="0" smtClean="0"/>
              <a:t> </a:t>
            </a:r>
            <a:r>
              <a:rPr lang="en-US" dirty="0" err="1" smtClean="0"/>
              <a:t>chỉ</a:t>
            </a:r>
            <a:r>
              <a:rPr lang="en-US" dirty="0" smtClean="0"/>
              <a:t> MAC, Interface, Time Stamp)</a:t>
            </a:r>
          </a:p>
          <a:p>
            <a:r>
              <a:rPr lang="en-US" sz="2395" dirty="0" err="1" smtClean="0"/>
              <a:t>các</a:t>
            </a:r>
            <a:r>
              <a:rPr lang="en-US" sz="2395" dirty="0" smtClean="0"/>
              <a:t> </a:t>
            </a:r>
            <a:r>
              <a:rPr lang="en-US" sz="2395" dirty="0" err="1" smtClean="0"/>
              <a:t>dòng</a:t>
            </a:r>
            <a:r>
              <a:rPr lang="en-US" sz="2395" dirty="0" smtClean="0"/>
              <a:t> </a:t>
            </a:r>
            <a:r>
              <a:rPr lang="en-US" sz="2395" dirty="0" err="1" smtClean="0"/>
              <a:t>cũ</a:t>
            </a:r>
            <a:r>
              <a:rPr lang="en-US" sz="2395" dirty="0" smtClean="0"/>
              <a:t> </a:t>
            </a:r>
            <a:r>
              <a:rPr lang="en-US" sz="2395" dirty="0" err="1" smtClean="0"/>
              <a:t>trong</a:t>
            </a:r>
            <a:r>
              <a:rPr lang="en-US" sz="2395" dirty="0" smtClean="0"/>
              <a:t> </a:t>
            </a:r>
            <a:r>
              <a:rPr lang="en-US" sz="2395" dirty="0" err="1" smtClean="0"/>
              <a:t>bảng</a:t>
            </a:r>
            <a:r>
              <a:rPr lang="en-US" sz="2395" dirty="0" smtClean="0"/>
              <a:t> </a:t>
            </a:r>
            <a:r>
              <a:rPr lang="en-US" sz="2395" dirty="0" err="1" smtClean="0"/>
              <a:t>bị</a:t>
            </a:r>
            <a:r>
              <a:rPr lang="en-US" sz="2395" dirty="0" smtClean="0"/>
              <a:t> </a:t>
            </a:r>
            <a:r>
              <a:rPr lang="en-US" sz="2395" dirty="0" err="1" smtClean="0"/>
              <a:t>bỏ</a:t>
            </a:r>
            <a:r>
              <a:rPr lang="en-US" sz="2395" dirty="0" smtClean="0"/>
              <a:t> (TTL </a:t>
            </a:r>
            <a:r>
              <a:rPr lang="en-US" sz="2395" dirty="0" err="1" smtClean="0"/>
              <a:t>có</a:t>
            </a:r>
            <a:r>
              <a:rPr lang="en-US" sz="2395" dirty="0" smtClean="0"/>
              <a:t> </a:t>
            </a:r>
            <a:r>
              <a:rPr lang="en-US" sz="2395" dirty="0" err="1" smtClean="0"/>
              <a:t>thể</a:t>
            </a:r>
            <a:r>
              <a:rPr lang="en-US" sz="2395" dirty="0" smtClean="0"/>
              <a:t> </a:t>
            </a:r>
            <a:r>
              <a:rPr lang="en-US" sz="2395" dirty="0" err="1" smtClean="0"/>
              <a:t>đến</a:t>
            </a:r>
            <a:r>
              <a:rPr lang="en-US" sz="2395" dirty="0" smtClean="0"/>
              <a:t> 60 </a:t>
            </a:r>
            <a:r>
              <a:rPr lang="en-US" sz="2395" dirty="0" err="1" smtClean="0"/>
              <a:t>phút</a:t>
            </a:r>
            <a:r>
              <a:rPr lang="en-US" sz="2395" dirty="0" smtClean="0"/>
              <a:t>)</a:t>
            </a:r>
          </a:p>
          <a:p>
            <a:r>
              <a:rPr lang="en-US" sz="2395" dirty="0" smtClean="0"/>
              <a:t>switch </a:t>
            </a:r>
            <a:r>
              <a:rPr lang="en-US" sz="2395" i="1" dirty="0" err="1" smtClean="0">
                <a:solidFill>
                  <a:srgbClr val="FF0000"/>
                </a:solidFill>
              </a:rPr>
              <a:t>học</a:t>
            </a:r>
            <a:r>
              <a:rPr lang="en-US" sz="2395" dirty="0" smtClean="0"/>
              <a:t> </a:t>
            </a:r>
            <a:r>
              <a:rPr lang="en-US" sz="2395" dirty="0" err="1" smtClean="0"/>
              <a:t>để</a:t>
            </a:r>
            <a:r>
              <a:rPr lang="en-US" sz="2395" dirty="0" smtClean="0"/>
              <a:t> </a:t>
            </a:r>
            <a:r>
              <a:rPr lang="en-US" sz="2395" dirty="0" err="1" smtClean="0"/>
              <a:t>biết</a:t>
            </a:r>
            <a:r>
              <a:rPr lang="en-US" sz="2395" dirty="0" smtClean="0"/>
              <a:t> </a:t>
            </a:r>
            <a:r>
              <a:rPr lang="en-US" sz="2395" dirty="0" err="1" smtClean="0"/>
              <a:t>những</a:t>
            </a:r>
            <a:r>
              <a:rPr lang="en-US" sz="2395" dirty="0" smtClean="0"/>
              <a:t> host </a:t>
            </a:r>
            <a:r>
              <a:rPr lang="en-US" sz="2395" dirty="0" err="1" smtClean="0"/>
              <a:t>nào</a:t>
            </a:r>
            <a:r>
              <a:rPr lang="en-US" sz="2395" dirty="0" smtClean="0"/>
              <a:t> </a:t>
            </a:r>
            <a:r>
              <a:rPr lang="en-US" sz="2395" dirty="0" err="1" smtClean="0"/>
              <a:t>có</a:t>
            </a:r>
            <a:r>
              <a:rPr lang="en-US" sz="2395" dirty="0" smtClean="0"/>
              <a:t> </a:t>
            </a:r>
            <a:r>
              <a:rPr lang="en-US" sz="2395" dirty="0" err="1" smtClean="0"/>
              <a:t>thể</a:t>
            </a:r>
            <a:r>
              <a:rPr lang="en-US" sz="2395" dirty="0" smtClean="0"/>
              <a:t> </a:t>
            </a:r>
            <a:r>
              <a:rPr lang="en-US" sz="2395" dirty="0" err="1" smtClean="0"/>
              <a:t>chạm</a:t>
            </a:r>
            <a:r>
              <a:rPr lang="en-US" sz="2395" dirty="0" smtClean="0"/>
              <a:t> </a:t>
            </a:r>
            <a:r>
              <a:rPr lang="en-US" sz="2395" dirty="0" err="1" smtClean="0"/>
              <a:t>đến</a:t>
            </a:r>
            <a:r>
              <a:rPr lang="en-US" sz="2395" dirty="0" smtClean="0"/>
              <a:t> </a:t>
            </a:r>
            <a:r>
              <a:rPr lang="en-US" sz="2395" dirty="0" err="1" smtClean="0"/>
              <a:t>thông</a:t>
            </a:r>
            <a:r>
              <a:rPr lang="en-US" sz="2395" dirty="0" smtClean="0"/>
              <a:t> qua </a:t>
            </a:r>
            <a:r>
              <a:rPr lang="en-US" sz="2395" dirty="0" err="1" smtClean="0"/>
              <a:t>những</a:t>
            </a:r>
            <a:r>
              <a:rPr lang="en-US" sz="2395" dirty="0" smtClean="0"/>
              <a:t> interfaces </a:t>
            </a:r>
            <a:r>
              <a:rPr lang="en-US" sz="2395" dirty="0" err="1" smtClean="0"/>
              <a:t>nào</a:t>
            </a:r>
            <a:r>
              <a:rPr lang="en-US" sz="2395" dirty="0" smtClean="0"/>
              <a:t> </a:t>
            </a:r>
          </a:p>
          <a:p>
            <a:pPr lvl="1"/>
            <a:r>
              <a:rPr lang="en-US" dirty="0" err="1" smtClean="0"/>
              <a:t>khi</a:t>
            </a:r>
            <a:r>
              <a:rPr lang="en-US" dirty="0" smtClean="0"/>
              <a:t> </a:t>
            </a:r>
            <a:r>
              <a:rPr lang="en-US" dirty="0" err="1" smtClean="0"/>
              <a:t>nhận</a:t>
            </a:r>
            <a:r>
              <a:rPr lang="en-US" dirty="0" smtClean="0"/>
              <a:t> frame, switch “</a:t>
            </a:r>
            <a:r>
              <a:rPr lang="en-US" dirty="0" err="1" smtClean="0"/>
              <a:t>học</a:t>
            </a:r>
            <a:r>
              <a:rPr lang="en-US" dirty="0" smtClean="0"/>
              <a:t>” </a:t>
            </a:r>
            <a:r>
              <a:rPr lang="en-US" dirty="0" err="1" smtClean="0"/>
              <a:t>vị</a:t>
            </a:r>
            <a:r>
              <a:rPr lang="en-US" dirty="0" smtClean="0"/>
              <a:t> </a:t>
            </a:r>
            <a:r>
              <a:rPr lang="en-US" dirty="0" err="1" smtClean="0"/>
              <a:t>trí</a:t>
            </a:r>
            <a:r>
              <a:rPr lang="en-US" dirty="0" smtClean="0"/>
              <a:t> </a:t>
            </a:r>
            <a:r>
              <a:rPr lang="en-US" dirty="0" err="1" smtClean="0"/>
              <a:t>của</a:t>
            </a:r>
            <a:r>
              <a:rPr lang="en-US" dirty="0" smtClean="0"/>
              <a:t> </a:t>
            </a:r>
            <a:r>
              <a:rPr lang="en-US" dirty="0" err="1" smtClean="0"/>
              <a:t>bên</a:t>
            </a:r>
            <a:r>
              <a:rPr lang="en-US" dirty="0" smtClean="0"/>
              <a:t> </a:t>
            </a:r>
            <a:r>
              <a:rPr lang="en-US" dirty="0" err="1" smtClean="0"/>
              <a:t>gửi</a:t>
            </a:r>
            <a:r>
              <a:rPr lang="en-US" dirty="0" smtClean="0"/>
              <a:t>: </a:t>
            </a:r>
            <a:r>
              <a:rPr lang="en-US" dirty="0" err="1" smtClean="0"/>
              <a:t>đoạn</a:t>
            </a:r>
            <a:r>
              <a:rPr lang="en-US" dirty="0" smtClean="0"/>
              <a:t> LAN </a:t>
            </a:r>
            <a:r>
              <a:rPr lang="en-US" dirty="0" err="1" smtClean="0"/>
              <a:t>đi</a:t>
            </a:r>
            <a:r>
              <a:rPr lang="en-US" dirty="0" smtClean="0"/>
              <a:t> </a:t>
            </a:r>
            <a:r>
              <a:rPr lang="en-US" dirty="0" err="1" smtClean="0"/>
              <a:t>đến</a:t>
            </a:r>
            <a:endParaRPr lang="en-US" dirty="0" smtClean="0"/>
          </a:p>
          <a:p>
            <a:pPr lvl="1"/>
            <a:r>
              <a:rPr lang="en-US" dirty="0" err="1" smtClean="0"/>
              <a:t>ghi</a:t>
            </a:r>
            <a:r>
              <a:rPr lang="en-US" dirty="0" smtClean="0"/>
              <a:t> </a:t>
            </a:r>
            <a:r>
              <a:rPr lang="en-US" dirty="0" err="1" smtClean="0"/>
              <a:t>cặp</a:t>
            </a:r>
            <a:r>
              <a:rPr lang="en-US" dirty="0" smtClean="0"/>
              <a:t> </a:t>
            </a:r>
            <a:r>
              <a:rPr lang="en-US" dirty="0" err="1" smtClean="0"/>
              <a:t>bên</a:t>
            </a:r>
            <a:r>
              <a:rPr lang="en-US" dirty="0" smtClean="0"/>
              <a:t> </a:t>
            </a:r>
            <a:r>
              <a:rPr lang="en-US" dirty="0" err="1" smtClean="0"/>
              <a:t>gửi</a:t>
            </a:r>
            <a:r>
              <a:rPr lang="en-US" dirty="0" smtClean="0"/>
              <a:t>/</a:t>
            </a:r>
            <a:r>
              <a:rPr lang="en-US" dirty="0" err="1" smtClean="0"/>
              <a:t>vị</a:t>
            </a:r>
            <a:r>
              <a:rPr lang="en-US" dirty="0" smtClean="0"/>
              <a:t> </a:t>
            </a:r>
            <a:r>
              <a:rPr lang="en-US" dirty="0" err="1" smtClean="0"/>
              <a:t>trí</a:t>
            </a:r>
            <a:r>
              <a:rPr lang="en-US" dirty="0" smtClean="0"/>
              <a:t> </a:t>
            </a:r>
            <a:r>
              <a:rPr lang="en-US" dirty="0" err="1" smtClean="0"/>
              <a:t>vào</a:t>
            </a:r>
            <a:r>
              <a:rPr lang="en-US" dirty="0" smtClean="0"/>
              <a:t> </a:t>
            </a:r>
            <a:r>
              <a:rPr lang="en-US" dirty="0" err="1" smtClean="0"/>
              <a:t>trong</a:t>
            </a:r>
            <a:r>
              <a:rPr lang="en-US" dirty="0" smtClean="0"/>
              <a:t> </a:t>
            </a:r>
            <a:r>
              <a:rPr lang="en-US" dirty="0" err="1" smtClean="0"/>
              <a:t>bảng</a:t>
            </a:r>
            <a:r>
              <a:rPr lang="en-US" dirty="0" smtClean="0"/>
              <a:t> switch </a:t>
            </a:r>
          </a:p>
          <a:p>
            <a:endParaRPr lang="en-US" dirty="0" smtClean="0"/>
          </a:p>
        </p:txBody>
      </p:sp>
    </p:spTree>
    <p:extLst>
      <p:ext uri="{BB962C8B-B14F-4D97-AF65-F5344CB8AC3E}">
        <p14:creationId xmlns:p14="http://schemas.microsoft.com/office/powerpoint/2010/main" val="2448270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47D2C5AB-4871-4C94-A63F-5635AE639E1A}" type="slidenum">
              <a:rPr lang="ar-SA" smtClean="0"/>
              <a:pPr/>
              <a:t>19</a:t>
            </a:fld>
            <a:endParaRPr lang="en-US" smtClean="0"/>
          </a:p>
        </p:txBody>
      </p:sp>
      <p:sp>
        <p:nvSpPr>
          <p:cNvPr id="176131" name="Rectangle 2"/>
          <p:cNvSpPr>
            <a:spLocks noGrp="1" noRot="1" noChangeAspect="1" noChangeArrowheads="1" noTextEdit="1"/>
          </p:cNvSpPr>
          <p:nvPr>
            <p:ph type="sldImg"/>
          </p:nvPr>
        </p:nvSpPr>
        <p:spPr>
          <a:xfrm>
            <a:off x="1104900" y="698500"/>
            <a:ext cx="4648200" cy="3486150"/>
          </a:xfrm>
          <a:ln/>
        </p:spPr>
      </p:sp>
      <p:sp>
        <p:nvSpPr>
          <p:cNvPr id="176132"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Giả</a:t>
            </a:r>
            <a:r>
              <a:rPr lang="en-US" sz="1200" dirty="0" smtClean="0"/>
              <a:t> </a:t>
            </a:r>
            <a:r>
              <a:rPr lang="en-US" sz="1200" dirty="0" err="1" smtClean="0"/>
              <a:t>sử</a:t>
            </a:r>
            <a:r>
              <a:rPr lang="en-US" sz="1200" dirty="0" smtClean="0"/>
              <a:t> C </a:t>
            </a:r>
            <a:r>
              <a:rPr lang="en-US" sz="1200" dirty="0" err="1" smtClean="0"/>
              <a:t>gửi</a:t>
            </a:r>
            <a:r>
              <a:rPr lang="en-US" sz="1200" dirty="0" smtClean="0"/>
              <a:t> frame </a:t>
            </a:r>
            <a:r>
              <a:rPr lang="en-US" sz="1200" dirty="0" err="1" smtClean="0"/>
              <a:t>đến</a:t>
            </a:r>
            <a:r>
              <a:rPr lang="en-US" sz="1200" dirty="0" smtClean="0"/>
              <a:t> 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Switch receives frame from 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ghi</a:t>
            </a:r>
            <a:r>
              <a:rPr lang="en-US" sz="1200" dirty="0" smtClean="0"/>
              <a:t> </a:t>
            </a:r>
            <a:r>
              <a:rPr lang="en-US" sz="1200" dirty="0" err="1" smtClean="0"/>
              <a:t>chú</a:t>
            </a:r>
            <a:r>
              <a:rPr lang="en-US" sz="1200" dirty="0" smtClean="0"/>
              <a:t> </a:t>
            </a:r>
            <a:r>
              <a:rPr lang="en-US" sz="1200" dirty="0" err="1" smtClean="0"/>
              <a:t>trong</a:t>
            </a:r>
            <a:r>
              <a:rPr lang="en-US" sz="1200" dirty="0" smtClean="0"/>
              <a:t> </a:t>
            </a:r>
            <a:r>
              <a:rPr lang="en-US" sz="1200" dirty="0" err="1" smtClean="0"/>
              <a:t>bảng</a:t>
            </a:r>
            <a:r>
              <a:rPr lang="en-US" sz="1200" dirty="0" smtClean="0"/>
              <a:t> Switch </a:t>
            </a:r>
            <a:r>
              <a:rPr lang="en-US" sz="1200" dirty="0" err="1" smtClean="0"/>
              <a:t>là</a:t>
            </a:r>
            <a:r>
              <a:rPr lang="en-US" sz="1200" dirty="0" smtClean="0"/>
              <a:t> C </a:t>
            </a:r>
            <a:r>
              <a:rPr lang="en-US" sz="1200" dirty="0" err="1" smtClean="0"/>
              <a:t>đến</a:t>
            </a:r>
            <a:r>
              <a:rPr lang="en-US" sz="1200" dirty="0" smtClean="0"/>
              <a:t> </a:t>
            </a:r>
            <a:r>
              <a:rPr lang="en-US" sz="1200" dirty="0" err="1" smtClean="0"/>
              <a:t>từ</a:t>
            </a:r>
            <a:r>
              <a:rPr lang="en-US" sz="1200" dirty="0" smtClean="0"/>
              <a:t> interface 1</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935" dirty="0" smtClean="0"/>
              <a:t>D </a:t>
            </a:r>
            <a:r>
              <a:rPr lang="en-US" sz="1935" dirty="0" err="1" smtClean="0"/>
              <a:t>không</a:t>
            </a:r>
            <a:r>
              <a:rPr lang="en-US" sz="1935" dirty="0" smtClean="0"/>
              <a:t> </a:t>
            </a:r>
            <a:r>
              <a:rPr lang="en-US" sz="1935" dirty="0" err="1" smtClean="0"/>
              <a:t>có</a:t>
            </a:r>
            <a:r>
              <a:rPr lang="en-US" sz="1935" dirty="0" smtClean="0"/>
              <a:t> </a:t>
            </a:r>
            <a:r>
              <a:rPr lang="en-US" sz="1935" dirty="0" err="1" smtClean="0"/>
              <a:t>trong</a:t>
            </a:r>
            <a:r>
              <a:rPr lang="en-US" sz="1935" dirty="0" smtClean="0"/>
              <a:t> </a:t>
            </a:r>
            <a:r>
              <a:rPr lang="en-US" sz="1935" dirty="0" err="1" smtClean="0"/>
              <a:t>bảng</a:t>
            </a:r>
            <a:r>
              <a:rPr lang="en-US" sz="1935" dirty="0" smtClean="0"/>
              <a:t>, switch </a:t>
            </a:r>
            <a:r>
              <a:rPr lang="en-US" sz="1935" dirty="0" err="1" smtClean="0"/>
              <a:t>chuyển</a:t>
            </a:r>
            <a:r>
              <a:rPr lang="en-US" sz="1935" dirty="0" smtClean="0"/>
              <a:t> </a:t>
            </a:r>
            <a:r>
              <a:rPr lang="en-US" sz="1935" dirty="0" err="1" smtClean="0"/>
              <a:t>tiếp</a:t>
            </a:r>
            <a:r>
              <a:rPr lang="en-US" sz="1935" dirty="0" smtClean="0"/>
              <a:t> frame </a:t>
            </a:r>
            <a:r>
              <a:rPr lang="en-US" sz="1935" dirty="0" err="1" smtClean="0"/>
              <a:t>vào</a:t>
            </a:r>
            <a:r>
              <a:rPr lang="en-US" sz="1935" dirty="0" smtClean="0"/>
              <a:t> </a:t>
            </a:r>
            <a:r>
              <a:rPr lang="en-US" sz="1935" dirty="0" err="1" smtClean="0"/>
              <a:t>trong</a:t>
            </a:r>
            <a:r>
              <a:rPr lang="en-US" sz="1935" dirty="0" smtClean="0"/>
              <a:t> interface 2 </a:t>
            </a:r>
            <a:r>
              <a:rPr lang="en-US" sz="1935" dirty="0" err="1" smtClean="0"/>
              <a:t>và</a:t>
            </a:r>
            <a:r>
              <a:rPr lang="en-US" sz="1935" dirty="0" smtClean="0"/>
              <a:t> 3</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frame </a:t>
            </a:r>
            <a:r>
              <a:rPr lang="en-US" sz="2000" dirty="0" err="1" smtClean="0"/>
              <a:t>nhận</a:t>
            </a:r>
            <a:r>
              <a:rPr lang="en-US" sz="2000" dirty="0" smtClean="0"/>
              <a:t> </a:t>
            </a:r>
            <a:r>
              <a:rPr lang="en-US" sz="2000" dirty="0" err="1" smtClean="0"/>
              <a:t>bởi</a:t>
            </a:r>
            <a:r>
              <a:rPr lang="en-US" sz="2000" dirty="0" smtClean="0"/>
              <a:t> D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935"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4005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2</a:t>
            </a:fld>
            <a:endParaRPr lang="en-US"/>
          </a:p>
        </p:txBody>
      </p:sp>
    </p:spTree>
    <p:extLst>
      <p:ext uri="{BB962C8B-B14F-4D97-AF65-F5344CB8AC3E}">
        <p14:creationId xmlns:p14="http://schemas.microsoft.com/office/powerpoint/2010/main" val="2845813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5B02CAE6-1BD4-452D-AAAD-7D287CF45F9B}" type="slidenum">
              <a:rPr lang="ar-SA" smtClean="0"/>
              <a:pPr/>
              <a:t>20</a:t>
            </a:fld>
            <a:endParaRPr lang="en-US" smtClean="0"/>
          </a:p>
        </p:txBody>
      </p:sp>
      <p:sp>
        <p:nvSpPr>
          <p:cNvPr id="177155" name="Rectangle 2"/>
          <p:cNvSpPr>
            <a:spLocks noGrp="1" noRot="1" noChangeAspect="1" noChangeArrowheads="1" noTextEdit="1"/>
          </p:cNvSpPr>
          <p:nvPr>
            <p:ph type="sldImg"/>
          </p:nvPr>
        </p:nvSpPr>
        <p:spPr>
          <a:xfrm>
            <a:off x="1104900" y="698500"/>
            <a:ext cx="4648200" cy="3486150"/>
          </a:xfrm>
          <a:ln/>
        </p:spPr>
      </p:sp>
      <p:sp>
        <p:nvSpPr>
          <p:cNvPr id="177156"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Giả</a:t>
            </a:r>
            <a:r>
              <a:rPr lang="en-US" sz="1200" dirty="0" smtClean="0"/>
              <a:t> </a:t>
            </a:r>
            <a:r>
              <a:rPr lang="en-US" sz="1200" dirty="0" err="1" smtClean="0"/>
              <a:t>sử</a:t>
            </a:r>
            <a:r>
              <a:rPr lang="en-US" sz="1200" dirty="0" smtClean="0"/>
              <a:t> D </a:t>
            </a:r>
            <a:r>
              <a:rPr lang="en-US" sz="1200" dirty="0" err="1" smtClean="0"/>
              <a:t>trả</a:t>
            </a:r>
            <a:r>
              <a:rPr lang="en-US" sz="1200" dirty="0" smtClean="0"/>
              <a:t> </a:t>
            </a:r>
            <a:r>
              <a:rPr lang="en-US" sz="1200" dirty="0" err="1" smtClean="0"/>
              <a:t>lời</a:t>
            </a:r>
            <a:r>
              <a:rPr lang="en-US" sz="1200" dirty="0" smtClean="0"/>
              <a:t> </a:t>
            </a:r>
            <a:r>
              <a:rPr lang="en-US" sz="1200" dirty="0" err="1" smtClean="0"/>
              <a:t>phản</a:t>
            </a:r>
            <a:r>
              <a:rPr lang="en-US" sz="1200" dirty="0" smtClean="0"/>
              <a:t> </a:t>
            </a:r>
            <a:r>
              <a:rPr lang="en-US" sz="1200" dirty="0" err="1" smtClean="0"/>
              <a:t>hồi</a:t>
            </a:r>
            <a:r>
              <a:rPr lang="en-US" sz="1200" dirty="0" smtClean="0"/>
              <a:t> </a:t>
            </a:r>
            <a:r>
              <a:rPr lang="en-US" sz="1200" dirty="0" err="1" smtClean="0"/>
              <a:t>với</a:t>
            </a:r>
            <a:r>
              <a:rPr lang="en-US" sz="1200" dirty="0" smtClean="0"/>
              <a:t> frame </a:t>
            </a:r>
            <a:r>
              <a:rPr lang="en-US" sz="1200" dirty="0" err="1" smtClean="0"/>
              <a:t>cho</a:t>
            </a:r>
            <a:r>
              <a:rPr lang="en-US" sz="1200" dirty="0" smtClean="0"/>
              <a:t> C.</a:t>
            </a:r>
          </a:p>
          <a:p>
            <a:pPr marL="339197" indent="-339197">
              <a:spcBef>
                <a:spcPct val="20000"/>
              </a:spcBef>
              <a:buClr>
                <a:schemeClr val="accent2"/>
              </a:buClr>
              <a:buSzPct val="85000"/>
              <a:buFont typeface="ZapfDingbats" pitchFamily="82" charset="2"/>
              <a:buChar char="r"/>
            </a:pPr>
            <a:r>
              <a:rPr lang="en-US" sz="2395" dirty="0" smtClean="0"/>
              <a:t>Switch </a:t>
            </a:r>
            <a:r>
              <a:rPr lang="en-US" sz="2395" dirty="0" err="1" smtClean="0"/>
              <a:t>nhận</a:t>
            </a:r>
            <a:r>
              <a:rPr lang="en-US" sz="2395" dirty="0" smtClean="0"/>
              <a:t> frame </a:t>
            </a:r>
            <a:r>
              <a:rPr lang="en-US" sz="2395" dirty="0" err="1" smtClean="0"/>
              <a:t>từ</a:t>
            </a:r>
            <a:r>
              <a:rPr lang="en-US" sz="2395" dirty="0" smtClean="0"/>
              <a:t> D</a:t>
            </a:r>
          </a:p>
          <a:p>
            <a:pPr marL="734926" lvl="1" indent="-282664">
              <a:spcBef>
                <a:spcPct val="20000"/>
              </a:spcBef>
              <a:buClr>
                <a:schemeClr val="accent2"/>
              </a:buClr>
              <a:buSzPct val="75000"/>
              <a:buFont typeface="ZapfDingbats" pitchFamily="82" charset="2"/>
              <a:buChar char="m"/>
            </a:pPr>
            <a:r>
              <a:rPr lang="en-US" sz="1935" dirty="0" err="1" smtClean="0"/>
              <a:t>ghi</a:t>
            </a:r>
            <a:r>
              <a:rPr lang="en-US" sz="1935" dirty="0" smtClean="0"/>
              <a:t> </a:t>
            </a:r>
            <a:r>
              <a:rPr lang="en-US" sz="1935" dirty="0" err="1" smtClean="0"/>
              <a:t>chú</a:t>
            </a:r>
            <a:r>
              <a:rPr lang="en-US" sz="1935" dirty="0" smtClean="0"/>
              <a:t> </a:t>
            </a:r>
            <a:r>
              <a:rPr lang="en-US" sz="1935" dirty="0" err="1" smtClean="0"/>
              <a:t>trong</a:t>
            </a:r>
            <a:r>
              <a:rPr lang="en-US" sz="1935" dirty="0" smtClean="0"/>
              <a:t> </a:t>
            </a:r>
            <a:r>
              <a:rPr lang="en-US" sz="1935" dirty="0" err="1" smtClean="0"/>
              <a:t>bảng</a:t>
            </a:r>
            <a:r>
              <a:rPr lang="en-US" sz="1935" dirty="0" smtClean="0"/>
              <a:t> switch </a:t>
            </a:r>
            <a:r>
              <a:rPr lang="en-US" sz="1935" dirty="0" err="1" smtClean="0"/>
              <a:t>là</a:t>
            </a:r>
            <a:r>
              <a:rPr lang="en-US" sz="1935" dirty="0" smtClean="0"/>
              <a:t> D </a:t>
            </a:r>
            <a:r>
              <a:rPr lang="en-US" sz="1935" dirty="0" err="1" smtClean="0"/>
              <a:t>đến</a:t>
            </a:r>
            <a:r>
              <a:rPr lang="en-US" sz="1935" dirty="0" smtClean="0"/>
              <a:t> </a:t>
            </a:r>
            <a:r>
              <a:rPr lang="en-US" sz="1935" dirty="0" err="1" smtClean="0"/>
              <a:t>từ</a:t>
            </a:r>
            <a:r>
              <a:rPr lang="en-US" sz="1935" dirty="0" smtClean="0"/>
              <a:t> interface 2 </a:t>
            </a:r>
          </a:p>
          <a:p>
            <a:pPr marL="734926" lvl="1" indent="-282664">
              <a:spcBef>
                <a:spcPct val="20000"/>
              </a:spcBef>
              <a:buClr>
                <a:schemeClr val="accent2"/>
              </a:buClr>
              <a:buSzPct val="75000"/>
              <a:buFont typeface="ZapfDingbats" pitchFamily="82" charset="2"/>
              <a:buChar char="m"/>
            </a:pPr>
            <a:r>
              <a:rPr lang="en-US" sz="1935" dirty="0" err="1" smtClean="0"/>
              <a:t>vì</a:t>
            </a:r>
            <a:r>
              <a:rPr lang="en-US" sz="1935" dirty="0" smtClean="0"/>
              <a:t> C </a:t>
            </a:r>
            <a:r>
              <a:rPr lang="en-US" sz="1935" dirty="0" err="1" smtClean="0"/>
              <a:t>có</a:t>
            </a:r>
            <a:r>
              <a:rPr lang="en-US" sz="1935" dirty="0" smtClean="0"/>
              <a:t> </a:t>
            </a:r>
            <a:r>
              <a:rPr lang="en-US" sz="1935" dirty="0" err="1" smtClean="0"/>
              <a:t>trong</a:t>
            </a:r>
            <a:r>
              <a:rPr lang="en-US" sz="1935" dirty="0" smtClean="0"/>
              <a:t> </a:t>
            </a:r>
            <a:r>
              <a:rPr lang="en-US" sz="1935" dirty="0" err="1" smtClean="0"/>
              <a:t>bảng</a:t>
            </a:r>
            <a:r>
              <a:rPr lang="en-US" sz="1935" dirty="0" smtClean="0"/>
              <a:t>, switch </a:t>
            </a:r>
            <a:r>
              <a:rPr lang="en-US" sz="1935" dirty="0" err="1" smtClean="0"/>
              <a:t>chỉ</a:t>
            </a:r>
            <a:r>
              <a:rPr lang="en-US" sz="1935" dirty="0" smtClean="0"/>
              <a:t> </a:t>
            </a:r>
            <a:r>
              <a:rPr lang="en-US" sz="1935" dirty="0" err="1" smtClean="0"/>
              <a:t>chuyển</a:t>
            </a:r>
            <a:r>
              <a:rPr lang="en-US" sz="1935" dirty="0" smtClean="0"/>
              <a:t> </a:t>
            </a:r>
            <a:r>
              <a:rPr lang="en-US" sz="1935" dirty="0" err="1" smtClean="0"/>
              <a:t>tiếp</a:t>
            </a:r>
            <a:r>
              <a:rPr lang="en-US" sz="1935" dirty="0" smtClean="0"/>
              <a:t> frame </a:t>
            </a:r>
            <a:r>
              <a:rPr lang="en-US" sz="1935" dirty="0" err="1" smtClean="0"/>
              <a:t>vào</a:t>
            </a:r>
            <a:r>
              <a:rPr lang="en-US" sz="1935" dirty="0" smtClean="0"/>
              <a:t> </a:t>
            </a:r>
            <a:r>
              <a:rPr lang="en-US" sz="1935" dirty="0" err="1" smtClean="0"/>
              <a:t>trong</a:t>
            </a:r>
            <a:r>
              <a:rPr lang="en-US" sz="1935" dirty="0" smtClean="0"/>
              <a:t> interface 1</a:t>
            </a:r>
          </a:p>
          <a:p>
            <a:pPr marL="339197" indent="-339197">
              <a:spcBef>
                <a:spcPct val="20000"/>
              </a:spcBef>
              <a:buClr>
                <a:schemeClr val="accent2"/>
              </a:buClr>
              <a:buSzPct val="85000"/>
              <a:buFont typeface="ZapfDingbats" pitchFamily="82" charset="2"/>
              <a:buChar char="r"/>
            </a:pPr>
            <a:r>
              <a:rPr lang="en-US" sz="2395" dirty="0" smtClean="0"/>
              <a:t>frame </a:t>
            </a:r>
            <a:r>
              <a:rPr lang="en-US" sz="2395" dirty="0" err="1" smtClean="0"/>
              <a:t>nhận</a:t>
            </a:r>
            <a:r>
              <a:rPr lang="en-US" sz="2395" dirty="0" smtClean="0"/>
              <a:t> </a:t>
            </a:r>
            <a:r>
              <a:rPr lang="en-US" sz="2395" dirty="0" err="1" smtClean="0"/>
              <a:t>bởi</a:t>
            </a:r>
            <a:r>
              <a:rPr lang="en-US" sz="2395" dirty="0" smtClean="0"/>
              <a:t> 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47278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i="0" kern="1200">
                <a:solidFill>
                  <a:schemeClr val="tx1"/>
                </a:solidFill>
                <a:effectLst/>
                <a:latin typeface="+mn-lt"/>
                <a:ea typeface="+mn-ea"/>
                <a:cs typeface="+mn-cs"/>
              </a:rPr>
              <a:t>Quá trình học tập:</a:t>
            </a:r>
            <a:br>
              <a:rPr lang="en-US" sz="1200" b="1" i="0" kern="1200">
                <a:solidFill>
                  <a:schemeClr val="tx1"/>
                </a:solidFill>
                <a:effectLst/>
                <a:latin typeface="+mn-lt"/>
                <a:ea typeface="+mn-ea"/>
                <a:cs typeface="+mn-cs"/>
              </a:rPr>
            </a:br>
            <a:r>
              <a:rPr lang="en-US" sz="1200" b="0" i="0" kern="1200">
                <a:solidFill>
                  <a:schemeClr val="tx1"/>
                </a:solidFill>
                <a:effectLst/>
                <a:latin typeface="+mn-lt"/>
                <a:ea typeface="+mn-ea"/>
                <a:cs typeface="+mn-cs"/>
              </a:rPr>
              <a:t>Một chuyển đổi bắt đầu học MAC địa phương giải quyết ngay sau khi nó được kết nối với các thiết bị khác hoặc với một mạng. Khả năng học tập điều này làm cho thiết bị chuyển mạch dễ sử dụng trên một mạng.</a:t>
            </a:r>
          </a:p>
          <a:p>
            <a:r>
              <a:rPr lang="en-US" sz="1200" b="0" i="0" kern="1200">
                <a:solidFill>
                  <a:schemeClr val="tx1"/>
                </a:solidFill>
                <a:effectLst/>
                <a:latin typeface="+mn-lt"/>
                <a:ea typeface="+mn-ea"/>
                <a:cs typeface="+mn-cs"/>
              </a:rPr>
              <a:t> Quá trình học tập chuyển đổi hoạt động như thế này:</a:t>
            </a:r>
          </a:p>
          <a:p>
            <a:r>
              <a:rPr lang="en-US" sz="1200" b="0" i="0" kern="1200">
                <a:solidFill>
                  <a:schemeClr val="tx1"/>
                </a:solidFill>
                <a:effectLst/>
                <a:latin typeface="+mn-lt"/>
                <a:ea typeface="+mn-ea"/>
                <a:cs typeface="+mn-cs"/>
              </a:rPr>
              <a:t>1.</a:t>
            </a:r>
            <a:r>
              <a:rPr lang="vi-VN" sz="1200" b="0" i="0" kern="1200">
                <a:solidFill>
                  <a:schemeClr val="tx1"/>
                </a:solidFill>
                <a:effectLst/>
                <a:latin typeface="+mn-lt"/>
                <a:ea typeface="+mn-ea"/>
                <a:cs typeface="+mn-cs"/>
              </a:rPr>
              <a:t>Khi</a:t>
            </a:r>
            <a:r>
              <a:rPr lang="en-US" sz="1200" b="0" i="0" kern="1200">
                <a:solidFill>
                  <a:schemeClr val="tx1"/>
                </a:solidFill>
                <a:effectLst/>
                <a:latin typeface="+mn-lt"/>
                <a:ea typeface="+mn-ea"/>
                <a:cs typeface="+mn-cs"/>
              </a:rPr>
              <a:t> một máy tính hoặc thiết bị nối mạng khác gửi một khung để thiết bị khác thông qua chuyển đổi, chuyển đổi bắt các địa chỉ MAC nguồn của khung và giao diện mà nó nhận được.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2.The tắc xác nhận hoặc bổ sung thêm các địa chỉ MAC và cổng để các bảng tra cứu. </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Một chuyển đổi cũng giữ một bộ đếm thời gian cho mỗi mục địa chỉ MAC trong bảng tra cứu của mình. Theo mặc định, nhiều nhà cung cấp thiết lập thời gian này để giữ một mục nhập địa chỉ 300 giây (5 phút). Điều này có thể được thay đổi nếu bạn muốn. Các bộ đếm thời gian cho phép chuyển đổi để loại bỏ các mục cũ để giữ cho quá trình tra cứu ngắn và nhanh chóng.</a:t>
            </a:r>
          </a:p>
          <a:p>
            <a:r>
              <a:rPr lang="en-US" sz="1200" b="0" i="0" kern="1200">
                <a:solidFill>
                  <a:schemeClr val="tx1"/>
                </a:solidFill>
                <a:effectLst/>
                <a:latin typeface="+mn-lt"/>
                <a:ea typeface="+mn-ea"/>
                <a:cs typeface="+mn-cs"/>
              </a:rPr>
              <a:t>Các bộ đếm thời gian lão hóa cũng giúp khi một thiết bị di chuyển đến một cổng switch. Trong trường hợp đó, địa chỉ sẽ xuất hiện ở cả hai nơi trong các bảng tra cứu. Khi khung đến đầu cho địa chỉ đó, việc chuyển đổi có thể so sánh các bộ đếm thời gian lão hóa cho cả hai mục và chọn gần đây nhất nếu mục nhập đã không đã hết hiệu lực.</a:t>
            </a:r>
          </a:p>
          <a:p>
            <a:r>
              <a:rPr lang="en-US" sz="1200" b="0" i="0" kern="1200">
                <a:solidFill>
                  <a:schemeClr val="tx1"/>
                </a:solidFill>
                <a:effectLst/>
                <a:latin typeface="+mn-lt"/>
                <a:ea typeface="+mn-ea"/>
                <a:cs typeface="+mn-cs"/>
              </a:rPr>
              <a:t>Thông thường, các giao tiếp ban đầu để một chuyển đổi là một Address Resolution Protocol (ARP) yêu cầu. ARP inbound chứa địa chỉ MAC của người gửi, và chuyển đổi thêm địa chỉ đó để bảng tra cứu của mình. ARP Response chứa địa chỉ MAC của các mục tiêu dự định. Các phản ứng ARP cũng cập nhật bảng tra cứu của switch.</a:t>
            </a:r>
          </a:p>
          <a:p>
            <a:endParaRPr lang="en-US"/>
          </a:p>
          <a:p>
            <a:r>
              <a:rPr lang="en-US" sz="1200" b="1" i="0" kern="1200">
                <a:solidFill>
                  <a:schemeClr val="tx1"/>
                </a:solidFill>
                <a:effectLst/>
                <a:latin typeface="+mn-lt"/>
                <a:ea typeface="+mn-ea"/>
                <a:cs typeface="+mn-cs"/>
              </a:rPr>
              <a:t>Learning process:</a:t>
            </a:r>
            <a:br>
              <a:rPr lang="en-US" sz="1200" b="1" i="0" kern="1200">
                <a:solidFill>
                  <a:schemeClr val="tx1"/>
                </a:solidFill>
                <a:effectLst/>
                <a:latin typeface="+mn-lt"/>
                <a:ea typeface="+mn-ea"/>
                <a:cs typeface="+mn-cs"/>
              </a:rPr>
            </a:br>
            <a:r>
              <a:rPr lang="en-US" sz="1200" b="0" i="0" kern="1200">
                <a:solidFill>
                  <a:schemeClr val="tx1"/>
                </a:solidFill>
                <a:effectLst/>
                <a:latin typeface="+mn-lt"/>
                <a:ea typeface="+mn-ea"/>
                <a:cs typeface="+mn-cs"/>
              </a:rPr>
              <a:t>A switch begins learning the local MAC addresses as soon as it is connected to other devices or to a network. This learning capability makes switches easy to use on a network.</a:t>
            </a:r>
          </a:p>
          <a:p>
            <a:r>
              <a:rPr lang="en-US" sz="1200" b="0" i="0" kern="1200">
                <a:solidFill>
                  <a:schemeClr val="tx1"/>
                </a:solidFill>
                <a:effectLst/>
                <a:latin typeface="+mn-lt"/>
                <a:ea typeface="+mn-ea"/>
                <a:cs typeface="+mn-cs"/>
              </a:rPr>
              <a:t> The switch learning process works like this:</a:t>
            </a:r>
          </a:p>
          <a:p>
            <a:r>
              <a:rPr lang="en-US" sz="1200" b="0" i="0" kern="1200">
                <a:solidFill>
                  <a:schemeClr val="tx1"/>
                </a:solidFill>
                <a:effectLst/>
                <a:latin typeface="+mn-lt"/>
                <a:ea typeface="+mn-ea"/>
                <a:cs typeface="+mn-cs"/>
              </a:rPr>
              <a:t>1.As a PC or other networked device sends a frame to another device through the switch, the switch captures the source MAC address of the frame and the interface that received it.</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2.The switch confirms or adds the MAC address and the port to the lookup table.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A switch also keeps a timer for each of the MAC address entries in its lookup table. By default, many vendors set this time to hold an address entry to 300 seconds (5 minutes). This can be changed if you want. The timer lets the switch get rid of old entries to keep the lookup process short and fast.</a:t>
            </a:r>
          </a:p>
          <a:p>
            <a:r>
              <a:rPr lang="en-US" sz="1200" b="0" i="0" kern="1200">
                <a:solidFill>
                  <a:schemeClr val="tx1"/>
                </a:solidFill>
                <a:effectLst/>
                <a:latin typeface="+mn-lt"/>
                <a:ea typeface="+mn-ea"/>
                <a:cs typeface="+mn-cs"/>
              </a:rPr>
              <a:t>The aging timer also helps when a device moves to another switch port. In that case, the address would appear in both places in the lookup tables. When a frame arrives headed for that address, the switch can compare the aging timer for both entries and select the most recent if the entry has not already timed out.</a:t>
            </a:r>
          </a:p>
          <a:p>
            <a:r>
              <a:rPr lang="en-US" sz="1200" b="0" i="0" kern="1200">
                <a:solidFill>
                  <a:schemeClr val="tx1"/>
                </a:solidFill>
                <a:effectLst/>
                <a:latin typeface="+mn-lt"/>
                <a:ea typeface="+mn-ea"/>
                <a:cs typeface="+mn-cs"/>
              </a:rPr>
              <a:t>Most often, the initial communication to a switch is an Address Resolution Protocol (ARP) request. The inbound ARP contains the sender’s MAC address, and the switch adds that address to its lookup table. The ARP Response contains the MAC address of the intended target. The ARP response also updates the switch’s lookup table.</a:t>
            </a:r>
          </a:p>
          <a:p>
            <a:r>
              <a:rPr lang="en-US"/>
              <a:t/>
            </a:r>
            <a:br>
              <a:rPr lang="en-US"/>
            </a:br>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21</a:t>
            </a:fld>
            <a:endParaRPr lang="en-GB"/>
          </a:p>
        </p:txBody>
      </p:sp>
    </p:spTree>
    <p:extLst>
      <p:ext uri="{BB962C8B-B14F-4D97-AF65-F5344CB8AC3E}">
        <p14:creationId xmlns:p14="http://schemas.microsoft.com/office/powerpoint/2010/main" val="937370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Học Lũ lụt:</a:t>
            </a:r>
          </a:p>
          <a:p>
            <a:r>
              <a:rPr lang="en-US" sz="1200" b="0" i="0" kern="1200">
                <a:solidFill>
                  <a:schemeClr val="tx1"/>
                </a:solidFill>
                <a:effectLst/>
                <a:latin typeface="+mn-lt"/>
                <a:ea typeface="+mn-ea"/>
                <a:cs typeface="+mn-cs"/>
              </a:rPr>
              <a:t>Là một phần của quá trình học tập, một switch sẽ tràn ngập các khung hình duy nhất ra tất cả các cổng khác của nó khi nó không thể tìm thấy những địa chỉ MAC đích trong bảng tra cứu của switch.</a:t>
            </a:r>
          </a:p>
          <a:p>
            <a:r>
              <a:rPr lang="en-US" sz="1200" b="0" i="0" kern="1200">
                <a:solidFill>
                  <a:schemeClr val="tx1"/>
                </a:solidFill>
                <a:effectLst/>
                <a:latin typeface="+mn-lt"/>
                <a:ea typeface="+mn-ea"/>
                <a:cs typeface="+mn-cs"/>
              </a:rPr>
              <a:t>Quá trình làm ngập này là trên mạng cần thiết. Một thách thức là bất kỳ người sử dụng tại hệ thống khác kết nối với nó ngập lụt đang chạy một phân tích giao thức có thể nhìn thấy khung ngập.</a:t>
            </a:r>
          </a:p>
          <a:p>
            <a:endParaRPr lang="en-US" sz="1200" b="0" i="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Learning Flooding:</a:t>
            </a:r>
          </a:p>
          <a:p>
            <a:r>
              <a:rPr lang="en-US" sz="1200" b="0" i="0" kern="1200">
                <a:solidFill>
                  <a:schemeClr val="tx1"/>
                </a:solidFill>
                <a:effectLst/>
                <a:latin typeface="+mn-lt"/>
                <a:ea typeface="+mn-ea"/>
                <a:cs typeface="+mn-cs"/>
              </a:rPr>
              <a:t>As part of the learning process, a switch will flood the single frame out all of its other ports when it cannot find the destination MAC address in the switch’s lookup table.</a:t>
            </a:r>
          </a:p>
          <a:p>
            <a:r>
              <a:rPr lang="en-US" sz="1200" b="0" i="0" kern="1200">
                <a:solidFill>
                  <a:schemeClr val="tx1"/>
                </a:solidFill>
                <a:effectLst/>
                <a:latin typeface="+mn-lt"/>
                <a:ea typeface="+mn-ea"/>
                <a:cs typeface="+mn-cs"/>
              </a:rPr>
              <a:t>This flooding process is necessary network overhead. One challenge is that any user at another system attached to the flooding switch that is running a protocol analyzer can see the flooded frame.</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F6F9A57-430C-42ED-B8B9-D13D26B98519}" type="slidenum">
              <a:rPr lang="en-GB" smtClean="0"/>
              <a:pPr/>
              <a:t>23</a:t>
            </a:fld>
            <a:endParaRPr lang="en-GB"/>
          </a:p>
        </p:txBody>
      </p:sp>
    </p:spTree>
    <p:extLst>
      <p:ext uri="{BB962C8B-B14F-4D97-AF65-F5344CB8AC3E}">
        <p14:creationId xmlns:p14="http://schemas.microsoft.com/office/powerpoint/2010/main" val="2058657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i="0" kern="1200">
                <a:solidFill>
                  <a:schemeClr val="tx1"/>
                </a:solidFill>
                <a:effectLst/>
                <a:latin typeface="+mn-lt"/>
                <a:ea typeface="+mn-ea"/>
                <a:cs typeface="+mn-cs"/>
              </a:rPr>
              <a:t>Forwarding and Filtering processes:</a:t>
            </a:r>
            <a:br>
              <a:rPr lang="en-US" sz="1200" b="1" i="0" kern="1200">
                <a:solidFill>
                  <a:schemeClr val="tx1"/>
                </a:solidFill>
                <a:effectLst/>
                <a:latin typeface="+mn-lt"/>
                <a:ea typeface="+mn-ea"/>
                <a:cs typeface="+mn-cs"/>
              </a:rPr>
            </a:br>
            <a:r>
              <a:rPr lang="en-US" sz="1200" b="0" i="0" kern="1200">
                <a:solidFill>
                  <a:schemeClr val="tx1"/>
                </a:solidFill>
                <a:effectLst/>
                <a:latin typeface="+mn-lt"/>
                <a:ea typeface="+mn-ea"/>
                <a:cs typeface="+mn-cs"/>
              </a:rPr>
              <a:t>When a switch has learned the locations of the devices connected to it, the switch is ready to either forward or filter frames based on the destination MAC address of the frame and the contents of the switch lookup table.</a:t>
            </a:r>
          </a:p>
          <a:p>
            <a:r>
              <a:rPr lang="en-US" sz="1200" b="0" i="0" kern="1200">
                <a:solidFill>
                  <a:schemeClr val="tx1"/>
                </a:solidFill>
                <a:effectLst/>
                <a:latin typeface="+mn-lt"/>
                <a:ea typeface="+mn-ea"/>
                <a:cs typeface="+mn-cs"/>
              </a:rPr>
              <a:t>The switch has already found the port of device A by its MAC address 02 60 8c 12 34 56 and switch port number 2. The switch recognizes device C with a MAC address 00 10 4c 39 47 6c when it replies to port 7 on the switch. The switch will receive the incoming frame, examine the destination address of the Ethernet frame, and check its lookup table. The switch will then make a decision to forward the frame out port 2, and only port 2.</a:t>
            </a:r>
          </a:p>
          <a:p>
            <a:r>
              <a:rPr lang="en-US" sz="1200" b="0" i="0" kern="1200">
                <a:solidFill>
                  <a:schemeClr val="tx1"/>
                </a:solidFill>
                <a:effectLst/>
                <a:latin typeface="+mn-lt"/>
                <a:ea typeface="+mn-ea"/>
                <a:cs typeface="+mn-cs"/>
              </a:rPr>
              <a:t>The switch filters out (or does not send the frame to) other ports on the switch since they do not have the target MAC address in the lookup table. That way, no one else can look at the contents of the frame.</a:t>
            </a:r>
          </a:p>
          <a:p>
            <a:endParaRPr lang="en-US"/>
          </a:p>
          <a:p>
            <a:r>
              <a:rPr lang="en-US" sz="1200" b="1" i="0" kern="1200">
                <a:solidFill>
                  <a:schemeClr val="tx1"/>
                </a:solidFill>
                <a:effectLst/>
                <a:latin typeface="+mn-lt"/>
                <a:ea typeface="+mn-ea"/>
                <a:cs typeface="+mn-cs"/>
              </a:rPr>
              <a:t>Flooding process:</a:t>
            </a:r>
            <a:br>
              <a:rPr lang="en-US" sz="1200" b="1" i="0" kern="1200">
                <a:solidFill>
                  <a:schemeClr val="tx1"/>
                </a:solidFill>
                <a:effectLst/>
                <a:latin typeface="+mn-lt"/>
                <a:ea typeface="+mn-ea"/>
                <a:cs typeface="+mn-cs"/>
              </a:rPr>
            </a:br>
            <a:r>
              <a:rPr lang="en-US" sz="1200" b="0" i="0" kern="1200">
                <a:solidFill>
                  <a:schemeClr val="tx1"/>
                </a:solidFill>
                <a:effectLst/>
                <a:latin typeface="+mn-lt"/>
                <a:ea typeface="+mn-ea"/>
                <a:cs typeface="+mn-cs"/>
              </a:rPr>
              <a:t>A switch also floods all of its other ports under two other circumstances:</a:t>
            </a:r>
          </a:p>
          <a:p>
            <a:r>
              <a:rPr lang="en-US" sz="1200" b="0" i="0" kern="1200">
                <a:solidFill>
                  <a:schemeClr val="tx1"/>
                </a:solidFill>
                <a:effectLst/>
                <a:latin typeface="+mn-lt"/>
                <a:ea typeface="+mn-ea"/>
                <a:cs typeface="+mn-cs"/>
              </a:rPr>
              <a:t>If a broadcast frame is received with a destination MAC address ff ff ff ff ff ff, the switch forwards the broadcast frame out all of the other ports. VLAN exceptions to this rule are discussed later in this section.</a:t>
            </a:r>
          </a:p>
          <a:p>
            <a:r>
              <a:rPr lang="en-US" sz="1200" b="0" i="0" kern="1200">
                <a:solidFill>
                  <a:schemeClr val="tx1"/>
                </a:solidFill>
                <a:effectLst/>
                <a:latin typeface="+mn-lt"/>
                <a:ea typeface="+mn-ea"/>
                <a:cs typeface="+mn-cs"/>
              </a:rPr>
              <a:t>If a multicast frame is received, the switch forwards the multicast frame (the first byte contains an odd value such as 01 00 50 00 00 09) out all the switch’s remaining ports. VLAN exceptions apply to flooding by limiting it to the same VLAN as the sender.</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The flooding process for broadcast is necessary for protocols such as ARP which maps an IP address to a MAC address via broadcasting. One significant problem with this flooding process occurs when switches in a network are redundantly connected into physical loops. Flooding broadcast frames can cause a “broadcast storm” on a network, causing it to fail.</a:t>
            </a:r>
          </a:p>
          <a:p>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24</a:t>
            </a:fld>
            <a:endParaRPr lang="en-GB"/>
          </a:p>
        </p:txBody>
      </p:sp>
    </p:spTree>
    <p:extLst>
      <p:ext uri="{BB962C8B-B14F-4D97-AF65-F5344CB8AC3E}">
        <p14:creationId xmlns:p14="http://schemas.microsoft.com/office/powerpoint/2010/main" val="16005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09B8561F-CF51-4C5C-9BD6-3A0A3B2B7F7D}" type="slidenum">
              <a:rPr lang="ar-SA" smtClean="0"/>
              <a:pPr/>
              <a:t>25</a:t>
            </a:fld>
            <a:endParaRPr lang="en-US" smtClean="0"/>
          </a:p>
        </p:txBody>
      </p:sp>
      <p:sp>
        <p:nvSpPr>
          <p:cNvPr id="178179" name="Rectangle 2"/>
          <p:cNvSpPr>
            <a:spLocks noGrp="1" noRot="1" noChangeAspect="1" noChangeArrowheads="1" noTextEdit="1"/>
          </p:cNvSpPr>
          <p:nvPr>
            <p:ph type="sldImg"/>
          </p:nvPr>
        </p:nvSpPr>
        <p:spPr>
          <a:xfrm>
            <a:off x="1104900" y="698500"/>
            <a:ext cx="4648200" cy="3486150"/>
          </a:xfrm>
          <a:ln/>
        </p:spPr>
      </p:sp>
      <p:sp>
        <p:nvSpPr>
          <p:cNvPr id="178180" name="Rectangle 3"/>
          <p:cNvSpPr>
            <a:spLocks noGrp="1" noChangeArrowheads="1"/>
          </p:cNvSpPr>
          <p:nvPr>
            <p:ph type="body" idx="1"/>
          </p:nvPr>
        </p:nvSpPr>
        <p:spPr>
          <a:noFill/>
          <a:ln/>
        </p:spPr>
        <p:txBody>
          <a:bodyPr/>
          <a:lstStyle/>
          <a:p>
            <a:r>
              <a:rPr lang="en-US" dirty="0" err="1" smtClean="0"/>
              <a:t>lưu</a:t>
            </a:r>
            <a:r>
              <a:rPr lang="en-US" dirty="0" smtClean="0"/>
              <a:t> </a:t>
            </a:r>
            <a:r>
              <a:rPr lang="en-US" dirty="0" err="1" smtClean="0"/>
              <a:t>thông</a:t>
            </a:r>
            <a:r>
              <a:rPr lang="en-US" dirty="0" smtClean="0"/>
              <a:t> </a:t>
            </a:r>
            <a:r>
              <a:rPr lang="en-US" dirty="0" err="1" smtClean="0"/>
              <a:t>độc</a:t>
            </a:r>
            <a:r>
              <a:rPr lang="en-US" dirty="0" smtClean="0"/>
              <a:t> </a:t>
            </a:r>
            <a:r>
              <a:rPr lang="en-US" dirty="0" err="1" smtClean="0"/>
              <a:t>lập</a:t>
            </a:r>
            <a:endParaRPr lang="en-US" dirty="0" smtClean="0"/>
          </a:p>
          <a:p>
            <a:pPr>
              <a:lnSpc>
                <a:spcPct val="90000"/>
              </a:lnSpc>
            </a:pPr>
            <a:r>
              <a:rPr lang="en-US" sz="2395" dirty="0" smtClean="0"/>
              <a:t>switch chia subnet </a:t>
            </a:r>
            <a:r>
              <a:rPr lang="en-US" sz="2395" dirty="0" err="1" smtClean="0"/>
              <a:t>thành</a:t>
            </a:r>
            <a:r>
              <a:rPr lang="en-US" sz="2395" dirty="0" smtClean="0"/>
              <a:t> </a:t>
            </a:r>
            <a:r>
              <a:rPr lang="en-US" sz="2395" dirty="0" err="1" smtClean="0"/>
              <a:t>các</a:t>
            </a:r>
            <a:r>
              <a:rPr lang="en-US" sz="2395" dirty="0" smtClean="0"/>
              <a:t> </a:t>
            </a:r>
            <a:r>
              <a:rPr lang="en-US" sz="2395" dirty="0" err="1" smtClean="0"/>
              <a:t>đoạn</a:t>
            </a:r>
            <a:r>
              <a:rPr lang="en-US" sz="2395" dirty="0" smtClean="0"/>
              <a:t> </a:t>
            </a:r>
            <a:r>
              <a:rPr lang="en-US" sz="2395" dirty="0" err="1" smtClean="0"/>
              <a:t>mạng</a:t>
            </a:r>
            <a:r>
              <a:rPr lang="en-US" sz="2395" dirty="0" smtClean="0"/>
              <a:t> LAN</a:t>
            </a:r>
          </a:p>
          <a:p>
            <a:pPr>
              <a:lnSpc>
                <a:spcPct val="90000"/>
              </a:lnSpc>
            </a:pPr>
            <a:r>
              <a:rPr lang="en-US" sz="2395" dirty="0" smtClean="0"/>
              <a:t>switch </a:t>
            </a:r>
            <a:r>
              <a:rPr lang="en-US" sz="2395" dirty="0" err="1" smtClean="0">
                <a:solidFill>
                  <a:srgbClr val="FF0000"/>
                </a:solidFill>
              </a:rPr>
              <a:t>lọc</a:t>
            </a:r>
            <a:r>
              <a:rPr lang="en-US" sz="2395" dirty="0" smtClean="0"/>
              <a:t> </a:t>
            </a:r>
            <a:r>
              <a:rPr lang="en-US" sz="2395" dirty="0" err="1" smtClean="0"/>
              <a:t>các</a:t>
            </a:r>
            <a:r>
              <a:rPr lang="en-US" sz="2395" dirty="0" smtClean="0"/>
              <a:t> </a:t>
            </a:r>
            <a:r>
              <a:rPr lang="en-US" sz="2395" dirty="0" err="1" smtClean="0"/>
              <a:t>gói</a:t>
            </a:r>
            <a:r>
              <a:rPr lang="en-US" sz="2395" dirty="0" smtClean="0"/>
              <a:t>:</a:t>
            </a:r>
            <a:r>
              <a:rPr lang="en-US" dirty="0" smtClean="0"/>
              <a:t> </a:t>
            </a:r>
          </a:p>
          <a:p>
            <a:pPr lvl="1">
              <a:lnSpc>
                <a:spcPct val="90000"/>
              </a:lnSpc>
            </a:pPr>
            <a:r>
              <a:rPr lang="en-US" dirty="0" err="1" smtClean="0"/>
              <a:t>các</a:t>
            </a:r>
            <a:r>
              <a:rPr lang="en-US" dirty="0" smtClean="0"/>
              <a:t> frame </a:t>
            </a:r>
            <a:r>
              <a:rPr lang="en-US" dirty="0" err="1" smtClean="0"/>
              <a:t>cùng</a:t>
            </a:r>
            <a:r>
              <a:rPr lang="en-US" dirty="0" smtClean="0"/>
              <a:t> </a:t>
            </a:r>
            <a:r>
              <a:rPr lang="en-US" dirty="0" err="1" smtClean="0"/>
              <a:t>đoạn</a:t>
            </a:r>
            <a:r>
              <a:rPr lang="en-US" dirty="0" smtClean="0"/>
              <a:t> LAN </a:t>
            </a:r>
            <a:r>
              <a:rPr lang="en-US" dirty="0" err="1" smtClean="0"/>
              <a:t>thường</a:t>
            </a:r>
            <a:r>
              <a:rPr lang="en-US" dirty="0" smtClean="0"/>
              <a:t> </a:t>
            </a:r>
            <a:r>
              <a:rPr lang="en-US" dirty="0" smtClean="0">
                <a:solidFill>
                  <a:srgbClr val="FF0000"/>
                </a:solidFill>
              </a:rPr>
              <a:t>KHÔNG</a:t>
            </a:r>
            <a:r>
              <a:rPr lang="en-US" dirty="0" smtClean="0"/>
              <a:t> </a:t>
            </a:r>
            <a:r>
              <a:rPr lang="en-US" dirty="0" err="1" smtClean="0"/>
              <a:t>chuyển</a:t>
            </a:r>
            <a:r>
              <a:rPr lang="en-US" dirty="0" smtClean="0"/>
              <a:t> </a:t>
            </a:r>
            <a:r>
              <a:rPr lang="en-US" dirty="0" err="1" smtClean="0"/>
              <a:t>tiếp</a:t>
            </a:r>
            <a:r>
              <a:rPr lang="en-US" dirty="0" smtClean="0"/>
              <a:t> </a:t>
            </a:r>
            <a:r>
              <a:rPr lang="en-US" dirty="0" err="1" smtClean="0"/>
              <a:t>lên</a:t>
            </a:r>
            <a:r>
              <a:rPr lang="en-US" dirty="0" smtClean="0"/>
              <a:t> </a:t>
            </a:r>
            <a:r>
              <a:rPr lang="en-US" dirty="0" err="1" smtClean="0"/>
              <a:t>các</a:t>
            </a:r>
            <a:r>
              <a:rPr lang="en-US" dirty="0" smtClean="0"/>
              <a:t> </a:t>
            </a:r>
            <a:r>
              <a:rPr lang="en-US" dirty="0" err="1" smtClean="0"/>
              <a:t>đoạn</a:t>
            </a:r>
            <a:r>
              <a:rPr lang="en-US" dirty="0" smtClean="0"/>
              <a:t> LAN </a:t>
            </a:r>
            <a:r>
              <a:rPr lang="en-US" dirty="0" err="1" smtClean="0"/>
              <a:t>khác</a:t>
            </a:r>
            <a:endParaRPr lang="en-US" dirty="0" smtClean="0"/>
          </a:p>
          <a:p>
            <a:pPr lvl="1">
              <a:lnSpc>
                <a:spcPct val="90000"/>
              </a:lnSpc>
            </a:pPr>
            <a:r>
              <a:rPr lang="en-US" dirty="0" err="1" smtClean="0"/>
              <a:t>các</a:t>
            </a:r>
            <a:r>
              <a:rPr lang="en-US" dirty="0" smtClean="0"/>
              <a:t> </a:t>
            </a:r>
            <a:r>
              <a:rPr lang="en-US" dirty="0" err="1" smtClean="0"/>
              <a:t>đoạn</a:t>
            </a:r>
            <a:r>
              <a:rPr lang="en-US" dirty="0" smtClean="0"/>
              <a:t> </a:t>
            </a:r>
            <a:r>
              <a:rPr lang="en-US" dirty="0" err="1" smtClean="0"/>
              <a:t>trở</a:t>
            </a:r>
            <a:r>
              <a:rPr lang="en-US" dirty="0" smtClean="0"/>
              <a:t> </a:t>
            </a:r>
            <a:r>
              <a:rPr lang="en-US" dirty="0" err="1" smtClean="0"/>
              <a:t>thành</a:t>
            </a:r>
            <a:r>
              <a:rPr lang="en-US" dirty="0" smtClean="0"/>
              <a:t> </a:t>
            </a:r>
            <a:r>
              <a:rPr lang="en-US" dirty="0" err="1" smtClean="0"/>
              <a:t>các</a:t>
            </a:r>
            <a:r>
              <a:rPr lang="en-US" dirty="0" smtClean="0"/>
              <a:t> </a:t>
            </a:r>
            <a:r>
              <a:rPr lang="en-US" dirty="0" err="1" smtClean="0">
                <a:solidFill>
                  <a:srgbClr val="FF0000"/>
                </a:solidFill>
              </a:rPr>
              <a:t>vùng</a:t>
            </a:r>
            <a:r>
              <a:rPr lang="en-US" dirty="0" smtClean="0">
                <a:solidFill>
                  <a:srgbClr val="FF0000"/>
                </a:solidFill>
              </a:rPr>
              <a:t> </a:t>
            </a:r>
            <a:r>
              <a:rPr lang="en-US" dirty="0" err="1" smtClean="0">
                <a:solidFill>
                  <a:srgbClr val="FF0000"/>
                </a:solidFill>
              </a:rPr>
              <a:t>tranh</a:t>
            </a:r>
            <a:r>
              <a:rPr lang="en-US" dirty="0" smtClean="0">
                <a:solidFill>
                  <a:srgbClr val="FF0000"/>
                </a:solidFill>
              </a:rPr>
              <a:t> </a:t>
            </a:r>
            <a:r>
              <a:rPr lang="en-US" dirty="0" err="1" smtClean="0">
                <a:solidFill>
                  <a:srgbClr val="FF0000"/>
                </a:solidFill>
              </a:rPr>
              <a:t>chấp</a:t>
            </a:r>
            <a:r>
              <a:rPr lang="en-US" dirty="0" smtClean="0"/>
              <a:t> </a:t>
            </a:r>
            <a:r>
              <a:rPr lang="en-US" dirty="0" err="1" smtClean="0"/>
              <a:t>riêng</a:t>
            </a:r>
            <a:r>
              <a:rPr lang="en-US" dirty="0" smtClean="0"/>
              <a:t> </a:t>
            </a:r>
            <a:r>
              <a:rPr lang="en-US" dirty="0" err="1" smtClean="0"/>
              <a:t>biệt</a:t>
            </a:r>
            <a:endParaRPr lang="en-US" sz="1935" dirty="0" smtClean="0"/>
          </a:p>
          <a:p>
            <a:endParaRPr lang="en-US" dirty="0" smtClean="0"/>
          </a:p>
        </p:txBody>
      </p:sp>
    </p:spTree>
    <p:extLst>
      <p:ext uri="{BB962C8B-B14F-4D97-AF65-F5344CB8AC3E}">
        <p14:creationId xmlns:p14="http://schemas.microsoft.com/office/powerpoint/2010/main" val="1146037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B75C869-2D53-434E-9658-FC014D5D2805}" type="slidenum">
              <a:rPr lang="ar-SA" smtClean="0"/>
              <a:pPr/>
              <a:t>26</a:t>
            </a:fld>
            <a:endParaRPr lang="en-US" smtClean="0"/>
          </a:p>
        </p:txBody>
      </p:sp>
      <p:sp>
        <p:nvSpPr>
          <p:cNvPr id="179203" name="Rectangle 2"/>
          <p:cNvSpPr>
            <a:spLocks noGrp="1" noRot="1" noChangeAspect="1" noChangeArrowheads="1" noTextEdit="1"/>
          </p:cNvSpPr>
          <p:nvPr>
            <p:ph type="sldImg"/>
          </p:nvPr>
        </p:nvSpPr>
        <p:spPr>
          <a:xfrm>
            <a:off x="1104900" y="698500"/>
            <a:ext cx="4648200" cy="3486150"/>
          </a:xfrm>
          <a:ln/>
        </p:spPr>
      </p:sp>
      <p:sp>
        <p:nvSpPr>
          <p:cNvPr id="179204" name="Rectangle 3"/>
          <p:cNvSpPr>
            <a:spLocks noGrp="1" noChangeArrowheads="1"/>
          </p:cNvSpPr>
          <p:nvPr>
            <p:ph type="body" idx="1"/>
          </p:nvPr>
        </p:nvSpPr>
        <p:spPr>
          <a:noFill/>
          <a:ln/>
        </p:spPr>
        <p:txBody>
          <a:bodyPr/>
          <a:lstStyle/>
          <a:p>
            <a:r>
              <a:rPr lang="en-US" dirty="0" err="1" smtClean="0"/>
              <a:t>truy</a:t>
            </a:r>
            <a:r>
              <a:rPr lang="en-US" dirty="0" smtClean="0"/>
              <a:t> </a:t>
            </a:r>
            <a:r>
              <a:rPr lang="en-US" dirty="0" err="1" smtClean="0"/>
              <a:t>cập</a:t>
            </a:r>
            <a:r>
              <a:rPr lang="en-US" dirty="0" smtClean="0"/>
              <a:t> </a:t>
            </a:r>
            <a:r>
              <a:rPr lang="en-US" dirty="0" err="1" smtClean="0"/>
              <a:t>độc</a:t>
            </a:r>
            <a:r>
              <a:rPr lang="en-US" dirty="0" smtClean="0"/>
              <a:t> </a:t>
            </a:r>
            <a:r>
              <a:rPr lang="en-US" dirty="0" err="1" smtClean="0"/>
              <a:t>quyền</a:t>
            </a:r>
            <a:endParaRPr lang="en-US" dirty="0" smtClean="0"/>
          </a:p>
          <a:p>
            <a:r>
              <a:rPr lang="en-US" sz="1200" dirty="0" smtClean="0"/>
              <a:t>Switch </a:t>
            </a:r>
            <a:r>
              <a:rPr lang="en-US" sz="1200" dirty="0" err="1" smtClean="0"/>
              <a:t>với</a:t>
            </a:r>
            <a:r>
              <a:rPr lang="en-US" sz="1200" dirty="0" smtClean="0"/>
              <a:t> </a:t>
            </a:r>
            <a:r>
              <a:rPr lang="en-US" sz="1200" dirty="0" err="1" smtClean="0"/>
              <a:t>nhiều</a:t>
            </a:r>
            <a:r>
              <a:rPr lang="en-US" sz="1200" dirty="0" smtClean="0"/>
              <a:t> interfaces</a:t>
            </a:r>
          </a:p>
          <a:p>
            <a:r>
              <a:rPr lang="en-US" sz="1200" dirty="0" err="1" smtClean="0"/>
              <a:t>các</a:t>
            </a:r>
            <a:r>
              <a:rPr lang="en-US" sz="1200" dirty="0" smtClean="0"/>
              <a:t> host </a:t>
            </a:r>
            <a:r>
              <a:rPr lang="en-US" sz="1200" dirty="0" err="1" smtClean="0"/>
              <a:t>có</a:t>
            </a:r>
            <a:r>
              <a:rPr lang="en-US" sz="1200" dirty="0" smtClean="0"/>
              <a:t> </a:t>
            </a:r>
            <a:r>
              <a:rPr lang="en-US" sz="1200" dirty="0" err="1" smtClean="0"/>
              <a:t>kết</a:t>
            </a:r>
            <a:r>
              <a:rPr lang="en-US" sz="1200" dirty="0" smtClean="0"/>
              <a:t> </a:t>
            </a:r>
            <a:r>
              <a:rPr lang="en-US" sz="1200" dirty="0" err="1" smtClean="0"/>
              <a:t>nối</a:t>
            </a:r>
            <a:r>
              <a:rPr lang="en-US" sz="1200" dirty="0" smtClean="0"/>
              <a:t> </a:t>
            </a:r>
            <a:r>
              <a:rPr lang="en-US" sz="1200" dirty="0" err="1" smtClean="0"/>
              <a:t>trực</a:t>
            </a:r>
            <a:r>
              <a:rPr lang="en-US" sz="1200" dirty="0" smtClean="0"/>
              <a:t> </a:t>
            </a:r>
            <a:r>
              <a:rPr lang="en-US" sz="1200" dirty="0" err="1" smtClean="0"/>
              <a:t>tiếp</a:t>
            </a:r>
            <a:r>
              <a:rPr lang="en-US" sz="1200" dirty="0" smtClean="0"/>
              <a:t> </a:t>
            </a:r>
            <a:r>
              <a:rPr lang="en-US" sz="1200" dirty="0" err="1" smtClean="0"/>
              <a:t>với</a:t>
            </a:r>
            <a:r>
              <a:rPr lang="en-US" sz="1200" dirty="0" smtClean="0"/>
              <a:t> switch </a:t>
            </a:r>
          </a:p>
          <a:p>
            <a:r>
              <a:rPr lang="en-US" sz="1200" dirty="0" err="1" smtClean="0"/>
              <a:t>không</a:t>
            </a:r>
            <a:r>
              <a:rPr lang="en-US" sz="1200" dirty="0" smtClean="0"/>
              <a:t> </a:t>
            </a:r>
            <a:r>
              <a:rPr lang="en-US" sz="1200" dirty="0" err="1" smtClean="0"/>
              <a:t>tranh</a:t>
            </a:r>
            <a:r>
              <a:rPr lang="en-US" sz="1200" dirty="0" smtClean="0"/>
              <a:t> </a:t>
            </a:r>
            <a:r>
              <a:rPr lang="en-US" sz="1200" dirty="0" err="1" smtClean="0"/>
              <a:t>chấp</a:t>
            </a:r>
            <a:r>
              <a:rPr lang="en-US" sz="1200" dirty="0" smtClean="0"/>
              <a:t>; full duplex</a:t>
            </a:r>
          </a:p>
          <a:p>
            <a:pPr>
              <a:buFont typeface="ZapfDingbats" pitchFamily="82" charset="2"/>
              <a:buNone/>
            </a:pPr>
            <a:endParaRPr lang="en-US" sz="1200" dirty="0" smtClean="0">
              <a:solidFill>
                <a:srgbClr val="FF0000"/>
              </a:solidFill>
            </a:endParaRPr>
          </a:p>
          <a:p>
            <a:pPr>
              <a:buFont typeface="ZapfDingbats" pitchFamily="82" charset="2"/>
              <a:buNone/>
            </a:pPr>
            <a:r>
              <a:rPr lang="en-US" sz="1200" dirty="0" smtClean="0">
                <a:solidFill>
                  <a:srgbClr val="FF0000"/>
                </a:solidFill>
              </a:rPr>
              <a:t>Switching</a:t>
            </a:r>
            <a:r>
              <a:rPr lang="en-US" sz="1200" dirty="0" smtClean="0">
                <a:solidFill>
                  <a:schemeClr val="accent2"/>
                </a:solidFill>
              </a:rPr>
              <a:t>: </a:t>
            </a:r>
            <a:r>
              <a:rPr lang="en-US" sz="1200" dirty="0" smtClean="0"/>
              <a:t>A-</a:t>
            </a:r>
            <a:r>
              <a:rPr lang="en-US" sz="1200" dirty="0" err="1" smtClean="0"/>
              <a:t>đến</a:t>
            </a:r>
            <a:r>
              <a:rPr lang="en-US" sz="1200" dirty="0" smtClean="0"/>
              <a:t>-A’ </a:t>
            </a:r>
            <a:r>
              <a:rPr lang="en-US" sz="1200" dirty="0" err="1" smtClean="0"/>
              <a:t>và</a:t>
            </a:r>
            <a:r>
              <a:rPr lang="en-US" sz="1200" dirty="0" smtClean="0"/>
              <a:t> B-</a:t>
            </a:r>
            <a:r>
              <a:rPr lang="en-US" sz="1200" dirty="0" err="1" smtClean="0"/>
              <a:t>đến</a:t>
            </a:r>
            <a:r>
              <a:rPr lang="en-US" sz="1200" dirty="0" smtClean="0"/>
              <a:t>-B’ </a:t>
            </a:r>
            <a:r>
              <a:rPr lang="en-US" sz="1200" dirty="0" err="1" smtClean="0"/>
              <a:t>đồng</a:t>
            </a:r>
            <a:r>
              <a:rPr lang="en-US" sz="1200" dirty="0" smtClean="0"/>
              <a:t> </a:t>
            </a:r>
            <a:r>
              <a:rPr lang="en-US" sz="1200" dirty="0" err="1" smtClean="0"/>
              <a:t>thời</a:t>
            </a:r>
            <a:r>
              <a:rPr lang="en-US" sz="1200" dirty="0" smtClean="0"/>
              <a:t>, </a:t>
            </a:r>
            <a:r>
              <a:rPr lang="en-US" sz="1200" dirty="0" err="1" smtClean="0"/>
              <a:t>không</a:t>
            </a:r>
            <a:r>
              <a:rPr lang="en-US" sz="1200" dirty="0" smtClean="0"/>
              <a:t> </a:t>
            </a:r>
            <a:r>
              <a:rPr lang="en-US" sz="1200" dirty="0" err="1" smtClean="0"/>
              <a:t>có</a:t>
            </a:r>
            <a:r>
              <a:rPr lang="en-US" sz="1200" dirty="0" smtClean="0"/>
              <a:t> </a:t>
            </a:r>
            <a:r>
              <a:rPr lang="en-US" sz="1200" dirty="0" err="1" smtClean="0"/>
              <a:t>các</a:t>
            </a:r>
            <a:r>
              <a:rPr lang="en-US" sz="1200" dirty="0" smtClean="0"/>
              <a:t> </a:t>
            </a:r>
            <a:r>
              <a:rPr lang="en-US" sz="1200" dirty="0" err="1" smtClean="0"/>
              <a:t>tranh</a:t>
            </a:r>
            <a:r>
              <a:rPr lang="en-US" sz="1200" dirty="0" smtClean="0"/>
              <a:t> </a:t>
            </a:r>
            <a:r>
              <a:rPr lang="en-US" sz="1200" dirty="0" err="1" smtClean="0"/>
              <a:t>chấp</a:t>
            </a:r>
            <a:endParaRPr lang="en-US" sz="1200" dirty="0" smtClean="0"/>
          </a:p>
          <a:p>
            <a:pPr algn="just"/>
            <a:r>
              <a:rPr lang="en-US" sz="1200" dirty="0" smtClean="0">
                <a:solidFill>
                  <a:srgbClr val="FF0000"/>
                </a:solidFill>
              </a:rPr>
              <a:t>cut-through switching</a:t>
            </a:r>
            <a:r>
              <a:rPr lang="en-US" sz="1200" dirty="0" smtClean="0">
                <a:solidFill>
                  <a:schemeClr val="accent1">
                    <a:lumMod val="50000"/>
                  </a:schemeClr>
                </a:solidFill>
              </a:rPr>
              <a:t>: frame </a:t>
            </a:r>
            <a:r>
              <a:rPr lang="en-US" sz="1200" dirty="0" err="1" smtClean="0">
                <a:solidFill>
                  <a:schemeClr val="accent1">
                    <a:lumMod val="50000"/>
                  </a:schemeClr>
                </a:solidFill>
              </a:rPr>
              <a:t>chuyển</a:t>
            </a:r>
            <a:r>
              <a:rPr lang="en-US" sz="1200" dirty="0" smtClean="0">
                <a:solidFill>
                  <a:schemeClr val="accent1">
                    <a:lumMod val="50000"/>
                  </a:schemeClr>
                </a:solidFill>
              </a:rPr>
              <a:t> </a:t>
            </a:r>
            <a:r>
              <a:rPr lang="en-US" sz="1200" dirty="0" err="1" smtClean="0">
                <a:solidFill>
                  <a:schemeClr val="accent1">
                    <a:lumMod val="50000"/>
                  </a:schemeClr>
                </a:solidFill>
              </a:rPr>
              <a:t>tiếp</a:t>
            </a:r>
            <a:r>
              <a:rPr lang="en-US" sz="1200" dirty="0" smtClean="0">
                <a:solidFill>
                  <a:schemeClr val="accent1">
                    <a:lumMod val="50000"/>
                  </a:schemeClr>
                </a:solidFill>
              </a:rPr>
              <a:t> </a:t>
            </a:r>
            <a:r>
              <a:rPr lang="en-US" sz="1200" dirty="0" err="1" smtClean="0">
                <a:solidFill>
                  <a:schemeClr val="accent1">
                    <a:lumMod val="50000"/>
                  </a:schemeClr>
                </a:solidFill>
              </a:rPr>
              <a:t>từ</a:t>
            </a:r>
            <a:r>
              <a:rPr lang="en-US" sz="1200" dirty="0" smtClean="0">
                <a:solidFill>
                  <a:schemeClr val="accent1">
                    <a:lumMod val="50000"/>
                  </a:schemeClr>
                </a:solidFill>
              </a:rPr>
              <a:t> port </a:t>
            </a:r>
            <a:r>
              <a:rPr lang="en-US" sz="1200" dirty="0" err="1" smtClean="0">
                <a:solidFill>
                  <a:schemeClr val="accent1">
                    <a:lumMod val="50000"/>
                  </a:schemeClr>
                </a:solidFill>
              </a:rPr>
              <a:t>vào</a:t>
            </a:r>
            <a:r>
              <a:rPr lang="en-US" sz="1200" dirty="0" smtClean="0">
                <a:solidFill>
                  <a:schemeClr val="accent1">
                    <a:lumMod val="50000"/>
                  </a:schemeClr>
                </a:solidFill>
              </a:rPr>
              <a:t> </a:t>
            </a:r>
            <a:r>
              <a:rPr lang="en-US" sz="1200" dirty="0" err="1" smtClean="0">
                <a:solidFill>
                  <a:schemeClr val="accent1">
                    <a:lumMod val="50000"/>
                  </a:schemeClr>
                </a:solidFill>
              </a:rPr>
              <a:t>đến</a:t>
            </a:r>
            <a:r>
              <a:rPr lang="en-US" sz="1200" dirty="0" smtClean="0">
                <a:solidFill>
                  <a:schemeClr val="accent1">
                    <a:lumMod val="50000"/>
                  </a:schemeClr>
                </a:solidFill>
              </a:rPr>
              <a:t> port </a:t>
            </a:r>
            <a:r>
              <a:rPr lang="en-US" sz="1200" dirty="0" err="1" smtClean="0">
                <a:solidFill>
                  <a:schemeClr val="accent1">
                    <a:lumMod val="50000"/>
                  </a:schemeClr>
                </a:solidFill>
              </a:rPr>
              <a:t>ra</a:t>
            </a:r>
            <a:r>
              <a:rPr lang="en-US" sz="1200" dirty="0" smtClean="0">
                <a:solidFill>
                  <a:schemeClr val="accent1">
                    <a:lumMod val="50000"/>
                  </a:schemeClr>
                </a:solidFill>
              </a:rPr>
              <a:t> </a:t>
            </a:r>
            <a:r>
              <a:rPr lang="en-US" sz="1200" dirty="0" err="1" smtClean="0">
                <a:solidFill>
                  <a:schemeClr val="accent1">
                    <a:lumMod val="50000"/>
                  </a:schemeClr>
                </a:solidFill>
              </a:rPr>
              <a:t>không</a:t>
            </a:r>
            <a:r>
              <a:rPr lang="en-US" sz="1200" dirty="0" smtClean="0">
                <a:solidFill>
                  <a:schemeClr val="accent1">
                    <a:lumMod val="50000"/>
                  </a:schemeClr>
                </a:solidFill>
              </a:rPr>
              <a:t> </a:t>
            </a:r>
            <a:r>
              <a:rPr lang="en-US" sz="1200" dirty="0" err="1" smtClean="0">
                <a:solidFill>
                  <a:schemeClr val="accent1">
                    <a:lumMod val="50000"/>
                  </a:schemeClr>
                </a:solidFill>
              </a:rPr>
              <a:t>cần</a:t>
            </a:r>
            <a:r>
              <a:rPr lang="en-US" sz="1200" dirty="0" smtClean="0">
                <a:solidFill>
                  <a:schemeClr val="accent1">
                    <a:lumMod val="50000"/>
                  </a:schemeClr>
                </a:solidFill>
              </a:rPr>
              <a:t> </a:t>
            </a:r>
            <a:r>
              <a:rPr lang="en-US" sz="1200" dirty="0" err="1" smtClean="0">
                <a:solidFill>
                  <a:schemeClr val="accent1">
                    <a:lumMod val="50000"/>
                  </a:schemeClr>
                </a:solidFill>
              </a:rPr>
              <a:t>tập</a:t>
            </a:r>
            <a:r>
              <a:rPr lang="en-US" sz="1200" dirty="0" smtClean="0">
                <a:solidFill>
                  <a:schemeClr val="accent1">
                    <a:lumMod val="50000"/>
                  </a:schemeClr>
                </a:solidFill>
              </a:rPr>
              <a:t> </a:t>
            </a:r>
            <a:r>
              <a:rPr lang="en-US" sz="1200" dirty="0" err="1" smtClean="0">
                <a:solidFill>
                  <a:schemeClr val="accent1">
                    <a:lumMod val="50000"/>
                  </a:schemeClr>
                </a:solidFill>
              </a:rPr>
              <a:t>hợp</a:t>
            </a:r>
            <a:r>
              <a:rPr lang="en-US" sz="1200" dirty="0" smtClean="0">
                <a:solidFill>
                  <a:schemeClr val="accent1">
                    <a:lumMod val="50000"/>
                  </a:schemeClr>
                </a:solidFill>
              </a:rPr>
              <a:t> </a:t>
            </a:r>
            <a:r>
              <a:rPr lang="en-US" sz="1200" dirty="0" err="1" smtClean="0">
                <a:solidFill>
                  <a:schemeClr val="accent1">
                    <a:lumMod val="50000"/>
                  </a:schemeClr>
                </a:solidFill>
              </a:rPr>
              <a:t>đủ</a:t>
            </a:r>
            <a:r>
              <a:rPr lang="en-US" sz="1200" dirty="0" smtClean="0">
                <a:solidFill>
                  <a:schemeClr val="accent1">
                    <a:lumMod val="50000"/>
                  </a:schemeClr>
                </a:solidFill>
              </a:rPr>
              <a:t> </a:t>
            </a:r>
            <a:r>
              <a:rPr lang="en-US" sz="1200" dirty="0" err="1" smtClean="0">
                <a:solidFill>
                  <a:schemeClr val="accent1">
                    <a:lumMod val="50000"/>
                  </a:schemeClr>
                </a:solidFill>
              </a:rPr>
              <a:t>toàn</a:t>
            </a:r>
            <a:r>
              <a:rPr lang="en-US" sz="1200" dirty="0" smtClean="0">
                <a:solidFill>
                  <a:schemeClr val="accent1">
                    <a:lumMod val="50000"/>
                  </a:schemeClr>
                </a:solidFill>
              </a:rPr>
              <a:t> </a:t>
            </a:r>
            <a:r>
              <a:rPr lang="en-US" sz="1200" dirty="0" err="1" smtClean="0">
                <a:solidFill>
                  <a:schemeClr val="accent1">
                    <a:lumMod val="50000"/>
                  </a:schemeClr>
                </a:solidFill>
              </a:rPr>
              <a:t>bộ</a:t>
            </a:r>
            <a:r>
              <a:rPr lang="en-US" sz="1200" dirty="0" smtClean="0">
                <a:solidFill>
                  <a:schemeClr val="accent1">
                    <a:lumMod val="50000"/>
                  </a:schemeClr>
                </a:solidFill>
              </a:rPr>
              <a:t> frame </a:t>
            </a:r>
            <a:r>
              <a:rPr lang="en-US" sz="1200" dirty="0" err="1" smtClean="0">
                <a:solidFill>
                  <a:schemeClr val="accent1">
                    <a:lumMod val="50000"/>
                  </a:schemeClr>
                </a:solidFill>
              </a:rPr>
              <a:t>đầu</a:t>
            </a:r>
            <a:r>
              <a:rPr lang="en-US" sz="1200" dirty="0" smtClean="0">
                <a:solidFill>
                  <a:schemeClr val="accent1">
                    <a:lumMod val="50000"/>
                  </a:schemeClr>
                </a:solidFill>
              </a:rPr>
              <a:t> </a:t>
            </a:r>
            <a:r>
              <a:rPr lang="en-US" sz="1200" dirty="0" err="1" smtClean="0">
                <a:solidFill>
                  <a:schemeClr val="accent1">
                    <a:lumMod val="50000"/>
                  </a:schemeClr>
                </a:solidFill>
              </a:rPr>
              <a:t>tiên</a:t>
            </a:r>
            <a:endParaRPr lang="en-US" sz="1200" dirty="0" smtClean="0">
              <a:solidFill>
                <a:schemeClr val="accent1">
                  <a:lumMod val="50000"/>
                </a:schemeClr>
              </a:solidFill>
            </a:endParaRPr>
          </a:p>
          <a:p>
            <a:pPr algn="just"/>
            <a:r>
              <a:rPr lang="en-US" sz="1200" dirty="0" err="1" smtClean="0">
                <a:solidFill>
                  <a:schemeClr val="accent1">
                    <a:lumMod val="50000"/>
                  </a:schemeClr>
                </a:solidFill>
              </a:rPr>
              <a:t>kết</a:t>
            </a:r>
            <a:r>
              <a:rPr lang="en-US" sz="1200" dirty="0" smtClean="0">
                <a:solidFill>
                  <a:schemeClr val="accent1">
                    <a:lumMod val="50000"/>
                  </a:schemeClr>
                </a:solidFill>
              </a:rPr>
              <a:t> </a:t>
            </a:r>
            <a:r>
              <a:rPr lang="en-US" sz="1200" dirty="0" err="1" smtClean="0">
                <a:solidFill>
                  <a:schemeClr val="accent1">
                    <a:lumMod val="50000"/>
                  </a:schemeClr>
                </a:solidFill>
              </a:rPr>
              <a:t>hợp</a:t>
            </a:r>
            <a:r>
              <a:rPr lang="en-US" sz="1200" dirty="0" smtClean="0">
                <a:solidFill>
                  <a:schemeClr val="accent1">
                    <a:lumMod val="50000"/>
                  </a:schemeClr>
                </a:solidFill>
              </a:rPr>
              <a:t> </a:t>
            </a:r>
            <a:r>
              <a:rPr lang="en-US" sz="1200" dirty="0" err="1" smtClean="0">
                <a:solidFill>
                  <a:schemeClr val="accent1">
                    <a:lumMod val="50000"/>
                  </a:schemeClr>
                </a:solidFill>
              </a:rPr>
              <a:t>các</a:t>
            </a:r>
            <a:r>
              <a:rPr lang="en-US" sz="1200" dirty="0" smtClean="0">
                <a:solidFill>
                  <a:schemeClr val="accent1">
                    <a:lumMod val="50000"/>
                  </a:schemeClr>
                </a:solidFill>
              </a:rPr>
              <a:t> interfaces chia </a:t>
            </a:r>
            <a:r>
              <a:rPr lang="en-US" sz="1200" dirty="0" err="1" smtClean="0">
                <a:solidFill>
                  <a:schemeClr val="accent1">
                    <a:lumMod val="50000"/>
                  </a:schemeClr>
                </a:solidFill>
              </a:rPr>
              <a:t>sẻ</a:t>
            </a:r>
            <a:r>
              <a:rPr lang="en-US" sz="1200" dirty="0" smtClean="0">
                <a:solidFill>
                  <a:schemeClr val="accent1">
                    <a:lumMod val="50000"/>
                  </a:schemeClr>
                </a:solidFill>
              </a:rPr>
              <a:t>/</a:t>
            </a:r>
            <a:r>
              <a:rPr lang="en-US" sz="1200" dirty="0" err="1" smtClean="0">
                <a:solidFill>
                  <a:schemeClr val="accent1">
                    <a:lumMod val="50000"/>
                  </a:schemeClr>
                </a:solidFill>
              </a:rPr>
              <a:t>độc</a:t>
            </a:r>
            <a:r>
              <a:rPr lang="en-US" sz="1200" dirty="0" smtClean="0">
                <a:solidFill>
                  <a:schemeClr val="accent1">
                    <a:lumMod val="50000"/>
                  </a:schemeClr>
                </a:solidFill>
              </a:rPr>
              <a:t> </a:t>
            </a:r>
            <a:r>
              <a:rPr lang="en-US" sz="1200" dirty="0" err="1" smtClean="0">
                <a:solidFill>
                  <a:schemeClr val="accent1">
                    <a:lumMod val="50000"/>
                  </a:schemeClr>
                </a:solidFill>
              </a:rPr>
              <a:t>quyền</a:t>
            </a:r>
            <a:r>
              <a:rPr lang="en-US" sz="1200" dirty="0" smtClean="0">
                <a:solidFill>
                  <a:schemeClr val="accent1">
                    <a:lumMod val="50000"/>
                  </a:schemeClr>
                </a:solidFill>
              </a:rPr>
              <a:t>, 10/100/1000 Mbps</a:t>
            </a:r>
          </a:p>
          <a:p>
            <a:endParaRPr lang="en-US" dirty="0" smtClean="0"/>
          </a:p>
        </p:txBody>
      </p:sp>
    </p:spTree>
    <p:extLst>
      <p:ext uri="{BB962C8B-B14F-4D97-AF65-F5344CB8AC3E}">
        <p14:creationId xmlns:p14="http://schemas.microsoft.com/office/powerpoint/2010/main" val="1733014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93B7A8DA-2D69-4EB9-B9BE-9199900F0C8C}" type="slidenum">
              <a:rPr lang="ar-SA" smtClean="0"/>
              <a:pPr/>
              <a:t>27</a:t>
            </a:fld>
            <a:endParaRPr lang="en-US" smtClean="0"/>
          </a:p>
        </p:txBody>
      </p:sp>
      <p:sp>
        <p:nvSpPr>
          <p:cNvPr id="181251" name="Rectangle 2"/>
          <p:cNvSpPr>
            <a:spLocks noGrp="1" noRot="1" noChangeAspect="1" noChangeArrowheads="1" noTextEdit="1"/>
          </p:cNvSpPr>
          <p:nvPr>
            <p:ph type="sldImg"/>
          </p:nvPr>
        </p:nvSpPr>
        <p:spPr>
          <a:xfrm>
            <a:off x="1104900" y="698500"/>
            <a:ext cx="4648200" cy="3486150"/>
          </a:xfrm>
          <a:ln/>
        </p:spPr>
      </p:sp>
      <p:sp>
        <p:nvSpPr>
          <p:cNvPr id="181252" name="Rectangle 3"/>
          <p:cNvSpPr>
            <a:spLocks noGrp="1" noChangeArrowheads="1"/>
          </p:cNvSpPr>
          <p:nvPr>
            <p:ph type="body" idx="1"/>
          </p:nvPr>
        </p:nvSpPr>
        <p:spPr>
          <a:noFill/>
          <a:ln/>
        </p:spPr>
        <p:txBody>
          <a:bodyPr/>
          <a:lstStyle/>
          <a:p>
            <a:r>
              <a:rPr lang="en-US" dirty="0" err="1" smtClean="0"/>
              <a:t>Mạng</a:t>
            </a:r>
            <a:r>
              <a:rPr lang="en-US" dirty="0" smtClean="0"/>
              <a:t> </a:t>
            </a:r>
            <a:r>
              <a:rPr lang="en-US" dirty="0" err="1" smtClean="0"/>
              <a:t>cơ</a:t>
            </a:r>
            <a:r>
              <a:rPr lang="en-US" dirty="0" smtClean="0"/>
              <a:t> </a:t>
            </a:r>
            <a:r>
              <a:rPr lang="en-US" dirty="0" err="1" smtClean="0"/>
              <a:t>quan</a:t>
            </a:r>
            <a:endParaRPr lang="en-US" dirty="0" smtClean="0"/>
          </a:p>
        </p:txBody>
      </p:sp>
    </p:spTree>
    <p:extLst>
      <p:ext uri="{BB962C8B-B14F-4D97-AF65-F5344CB8AC3E}">
        <p14:creationId xmlns:p14="http://schemas.microsoft.com/office/powerpoint/2010/main" val="2388651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DDA11FA4-BD34-4D95-809D-01B369BBE221}" type="slidenum">
              <a:rPr lang="en-US"/>
              <a:pPr/>
              <a:t>28</a:t>
            </a:fld>
            <a:endParaRPr lang="en-US"/>
          </a:p>
        </p:txBody>
      </p:sp>
      <p:sp>
        <p:nvSpPr>
          <p:cNvPr id="92163" name="Rectangle 2"/>
          <p:cNvSpPr>
            <a:spLocks noGrp="1" noRot="1" noChangeAspect="1" noChangeArrowheads="1" noTextEdit="1"/>
          </p:cNvSpPr>
          <p:nvPr>
            <p:ph type="sldImg"/>
          </p:nvPr>
        </p:nvSpPr>
        <p:spPr>
          <a:xfrm>
            <a:off x="1104900" y="698500"/>
            <a:ext cx="4648200" cy="3486150"/>
          </a:xfrm>
          <a:ln/>
        </p:spPr>
      </p:sp>
      <p:sp>
        <p:nvSpPr>
          <p:cNvPr id="92164" name="Rectangle 3"/>
          <p:cNvSpPr>
            <a:spLocks noGrp="1" noChangeArrowheads="1"/>
          </p:cNvSpPr>
          <p:nvPr>
            <p:ph type="body" idx="1"/>
          </p:nvPr>
        </p:nvSpPr>
        <p:spPr>
          <a:noFill/>
          <a:ln/>
        </p:spPr>
        <p:txBody>
          <a:bodyPr/>
          <a:lstStyle/>
          <a:p>
            <a:pPr eaLnBrk="1" hangingPunct="1"/>
            <a:r>
              <a:rPr lang="en-US" smtClean="0"/>
              <a:t>Prohibitive : cấm</a:t>
            </a:r>
          </a:p>
        </p:txBody>
      </p:sp>
    </p:spTree>
    <p:extLst>
      <p:ext uri="{BB962C8B-B14F-4D97-AF65-F5344CB8AC3E}">
        <p14:creationId xmlns:p14="http://schemas.microsoft.com/office/powerpoint/2010/main" val="198689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29</a:t>
            </a:fld>
            <a:endParaRPr lang="en-US"/>
          </a:p>
        </p:txBody>
      </p:sp>
    </p:spTree>
    <p:extLst>
      <p:ext uri="{BB962C8B-B14F-4D97-AF65-F5344CB8AC3E}">
        <p14:creationId xmlns:p14="http://schemas.microsoft.com/office/powerpoint/2010/main" val="444948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algn="just"/>
            <a:r>
              <a:rPr lang="en-US" sz="1200" dirty="0" err="1" smtClean="0"/>
              <a:t>Thông</a:t>
            </a:r>
            <a:r>
              <a:rPr lang="en-US" sz="1200" dirty="0" smtClean="0"/>
              <a:t> minh </a:t>
            </a:r>
            <a:r>
              <a:rPr lang="en-US" sz="1200" dirty="0" err="1" smtClean="0"/>
              <a:t>hơn</a:t>
            </a:r>
            <a:r>
              <a:rPr lang="en-US" sz="1200" dirty="0" smtClean="0"/>
              <a:t> Switch, </a:t>
            </a:r>
            <a:r>
              <a:rPr lang="en-US" sz="1200" dirty="0" err="1" smtClean="0">
                <a:latin typeface="Tahoma" pitchFamily="34" charset="0"/>
                <a:cs typeface="Tahoma" pitchFamily="34" charset="0"/>
              </a:rPr>
              <a:t>Là</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thiết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bị</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dùng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để</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thiết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bị</a:t>
            </a:r>
            <a:r>
              <a:rPr lang="en-US" sz="1200" dirty="0" smtClean="0">
                <a:latin typeface="Tahoma" pitchFamily="34" charset="0"/>
                <a:cs typeface="Tahoma" pitchFamily="34" charset="0"/>
              </a:rPr>
              <a:t> logic </a:t>
            </a:r>
            <a:r>
              <a:rPr lang="en-US" sz="1200" dirty="0" err="1" smtClean="0">
                <a:latin typeface="Tahoma" pitchFamily="34" charset="0"/>
                <a:cs typeface="Tahoma" pitchFamily="34" charset="0"/>
              </a:rPr>
              <a:t>lại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với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nhau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kiểm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soát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và</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lọc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gói</a:t>
            </a:r>
            <a:r>
              <a:rPr lang="en-US" sz="1200" dirty="0" smtClean="0">
                <a:latin typeface="Tahoma" pitchFamily="34" charset="0"/>
                <a:cs typeface="Tahoma" pitchFamily="34" charset="0"/>
              </a:rPr>
              <a:t> tin </a:t>
            </a:r>
            <a:r>
              <a:rPr lang="en-US" sz="1200" dirty="0" err="1" smtClean="0">
                <a:latin typeface="Tahoma" pitchFamily="34" charset="0"/>
                <a:cs typeface="Tahoma" pitchFamily="34" charset="0"/>
              </a:rPr>
              <a:t>nên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hạn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chế</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được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lưu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lượng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trên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logic .</a:t>
            </a:r>
            <a:r>
              <a:rPr lang="en-US" sz="1200" b="1" dirty="0" smtClean="0">
                <a:latin typeface="Tahoma" pitchFamily="34" charset="0"/>
                <a:cs typeface="Times New Roman" pitchFamily="18" charset="0"/>
              </a:rPr>
              <a:t> </a:t>
            </a:r>
          </a:p>
          <a:p>
            <a:pPr algn="just"/>
            <a:r>
              <a:rPr lang="en-US" sz="1200" dirty="0" smtClean="0">
                <a:latin typeface="Tahoma" pitchFamily="34" charset="0"/>
                <a:cs typeface="Tahoma" pitchFamily="34" charset="0"/>
              </a:rPr>
              <a:t>Router </a:t>
            </a:r>
            <a:r>
              <a:rPr lang="en-US" sz="1200" dirty="0" err="1" smtClean="0">
                <a:latin typeface="Tahoma" pitchFamily="34" charset="0"/>
                <a:cs typeface="Tahoma" pitchFamily="34" charset="0"/>
              </a:rPr>
              <a:t>dùng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định</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tuyến</a:t>
            </a:r>
            <a:r>
              <a:rPr lang="en-US" sz="1200" dirty="0" smtClean="0">
                <a:latin typeface="Tahoma" pitchFamily="34" charset="0"/>
                <a:cs typeface="Tahoma" pitchFamily="34" charset="0"/>
              </a:rPr>
              <a:t> (routing table) </a:t>
            </a:r>
            <a:r>
              <a:rPr lang="en-US" sz="1200" dirty="0" err="1" smtClean="0">
                <a:latin typeface="Tahoma" pitchFamily="34" charset="0"/>
                <a:cs typeface="Tahoma" pitchFamily="34" charset="0"/>
              </a:rPr>
              <a:t>để</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lưu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trữ</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thông</a:t>
            </a:r>
            <a:r>
              <a:rPr lang="en-US" sz="1200" dirty="0" smtClean="0">
                <a:latin typeface="Tahoma" pitchFamily="34" charset="0"/>
                <a:cs typeface="Tahoma" pitchFamily="34" charset="0"/>
              </a:rPr>
              <a:t> tin </a:t>
            </a:r>
            <a:r>
              <a:rPr lang="en-US" sz="1200" dirty="0" err="1" smtClean="0">
                <a:latin typeface="Tahoma" pitchFamily="34" charset="0"/>
                <a:cs typeface="Tahoma" pitchFamily="34" charset="0"/>
              </a:rPr>
              <a:t>về</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dùng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trong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hợp</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tìm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ưu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cho</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gói</a:t>
            </a:r>
            <a:r>
              <a:rPr lang="en-US" sz="1200" dirty="0" smtClean="0">
                <a:latin typeface="Tahoma" pitchFamily="34" charset="0"/>
                <a:cs typeface="Tahoma" pitchFamily="34" charset="0"/>
              </a:rPr>
              <a:t> tin. </a:t>
            </a:r>
          </a:p>
          <a:p>
            <a:pPr algn="just"/>
            <a:r>
              <a:rPr lang="en-US" sz="1200" dirty="0" err="1" smtClean="0">
                <a:latin typeface="Tahoma" pitchFamily="34" charset="0"/>
                <a:cs typeface="Tahoma" pitchFamily="34" charset="0"/>
              </a:rPr>
              <a:t>Bảng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định</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tuyến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chứa</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thông</a:t>
            </a:r>
            <a:r>
              <a:rPr lang="en-US" sz="1200" dirty="0" smtClean="0">
                <a:latin typeface="Tahoma" pitchFamily="34" charset="0"/>
                <a:cs typeface="Tahoma" pitchFamily="34" charset="0"/>
              </a:rPr>
              <a:t> tin </a:t>
            </a:r>
            <a:r>
              <a:rPr lang="en-US" sz="1200" dirty="0" err="1" smtClean="0">
                <a:latin typeface="Tahoma" pitchFamily="34" charset="0"/>
                <a:cs typeface="Tahoma" pitchFamily="34" charset="0"/>
              </a:rPr>
              <a:t>về</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đường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thông</a:t>
            </a:r>
            <a:r>
              <a:rPr lang="en-US" sz="1200" dirty="0" smtClean="0">
                <a:latin typeface="Tahoma" pitchFamily="34" charset="0"/>
                <a:cs typeface="Tahoma" pitchFamily="34" charset="0"/>
              </a:rPr>
              <a:t> tin </a:t>
            </a:r>
            <a:r>
              <a:rPr lang="en-US" sz="1200" dirty="0" err="1" smtClean="0">
                <a:latin typeface="Tahoma" pitchFamily="34" charset="0"/>
                <a:cs typeface="Tahoma" pitchFamily="34" charset="0"/>
              </a:rPr>
              <a:t>về</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ước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lượng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thời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gian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khoảng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cách</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Bảng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này</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có</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thể</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cấu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hình</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tĩnh</a:t>
            </a:r>
            <a:r>
              <a:rPr lang="en-US" sz="1200" dirty="0" smtClean="0">
                <a:latin typeface="Tahoma" pitchFamily="34" charset="0"/>
                <a:cs typeface="Tahoma" pitchFamily="34" charset="0"/>
              </a:rPr>
              <a:t> hay </a:t>
            </a:r>
            <a:r>
              <a:rPr lang="en-US" sz="1200" dirty="0" err="1" smtClean="0">
                <a:latin typeface="Tahoma" pitchFamily="34" charset="0"/>
                <a:cs typeface="Tahoma" pitchFamily="34" charset="0"/>
              </a:rPr>
              <a:t>tự</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động</a:t>
            </a:r>
            <a:r>
              <a:rPr lang="en-US" sz="1200" dirty="0" smtClean="0">
                <a:latin typeface="Tahoma" pitchFamily="34" charset="0"/>
                <a:cs typeface="Tahoma" pitchFamily="34" charset="0"/>
              </a:rPr>
              <a:t>. </a:t>
            </a:r>
            <a:endParaRPr lang="en-US" sz="1200" b="1" dirty="0" smtClean="0">
              <a:latin typeface="Tahoma" pitchFamily="34" charset="0"/>
              <a:cs typeface="Times New Roman" pitchFamily="18" charset="0"/>
            </a:endParaRPr>
          </a:p>
          <a:p>
            <a:pPr algn="just"/>
            <a:r>
              <a:rPr lang="en-US" sz="1200" dirty="0" err="1" smtClean="0"/>
              <a:t>Có</a:t>
            </a:r>
            <a:r>
              <a:rPr lang="en-US" sz="1200" dirty="0" smtClean="0"/>
              <a:t> </a:t>
            </a:r>
            <a:r>
              <a:rPr lang="en-US" sz="1200" dirty="0" err="1" smtClean="0"/>
              <a:t>tính</a:t>
            </a:r>
            <a:r>
              <a:rPr lang="en-US" sz="1200" dirty="0" smtClean="0"/>
              <a:t> </a:t>
            </a:r>
            <a:r>
              <a:rPr lang="en-US" sz="1200" dirty="0" err="1" smtClean="0"/>
              <a:t>chất</a:t>
            </a:r>
            <a:r>
              <a:rPr lang="en-US" sz="1200" dirty="0" smtClean="0"/>
              <a:t> </a:t>
            </a:r>
            <a:r>
              <a:rPr lang="en-US" sz="1200" dirty="0" err="1" smtClean="0"/>
              <a:t>liên</a:t>
            </a:r>
            <a:r>
              <a:rPr lang="en-US" sz="1200" dirty="0" smtClean="0"/>
              <a:t> </a:t>
            </a:r>
            <a:r>
              <a:rPr lang="en-US" sz="1200" dirty="0" err="1" smtClean="0"/>
              <a:t>mạng</a:t>
            </a:r>
            <a:endParaRPr lang="en-US" sz="1200" dirty="0" smtClean="0"/>
          </a:p>
          <a:p>
            <a:pPr algn="just"/>
            <a:r>
              <a:rPr lang="en-US" sz="1200" dirty="0" err="1" smtClean="0"/>
              <a:t>Hoạt</a:t>
            </a:r>
            <a:r>
              <a:rPr lang="en-US" sz="1200" dirty="0" smtClean="0"/>
              <a:t> </a:t>
            </a:r>
            <a:r>
              <a:rPr lang="en-US" sz="1200" dirty="0" err="1" smtClean="0"/>
              <a:t>động</a:t>
            </a:r>
            <a:r>
              <a:rPr lang="en-US" sz="1200" dirty="0" smtClean="0"/>
              <a:t> </a:t>
            </a:r>
            <a:r>
              <a:rPr lang="en-US" sz="1200" dirty="0" err="1" smtClean="0"/>
              <a:t>lớp</a:t>
            </a:r>
            <a:r>
              <a:rPr lang="en-US" sz="1200" dirty="0" smtClean="0"/>
              <a:t> Network </a:t>
            </a:r>
            <a:r>
              <a:rPr lang="en-US" sz="1200" dirty="0" err="1" smtClean="0"/>
              <a:t>của</a:t>
            </a:r>
            <a:r>
              <a:rPr lang="en-US" sz="1200" dirty="0" smtClean="0"/>
              <a:t> </a:t>
            </a:r>
            <a:r>
              <a:rPr lang="en-US" sz="1200" dirty="0" err="1" smtClean="0"/>
              <a:t>mô</a:t>
            </a:r>
            <a:r>
              <a:rPr lang="en-US" sz="1200" dirty="0" smtClean="0"/>
              <a:t> </a:t>
            </a:r>
            <a:r>
              <a:rPr lang="en-US" sz="1200" dirty="0" err="1" smtClean="0"/>
              <a:t>hình</a:t>
            </a:r>
            <a:r>
              <a:rPr lang="en-US" sz="1200" dirty="0" smtClean="0"/>
              <a:t> OSI</a:t>
            </a: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30</a:t>
            </a:fld>
            <a:endParaRPr lang="en-US"/>
          </a:p>
        </p:txBody>
      </p:sp>
    </p:spTree>
    <p:extLst>
      <p:ext uri="{BB962C8B-B14F-4D97-AF65-F5344CB8AC3E}">
        <p14:creationId xmlns:p14="http://schemas.microsoft.com/office/powerpoint/2010/main" val="288883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t>
            </a:r>
            <a:r>
              <a:rPr lang="en-US" sz="1200" dirty="0" err="1" smtClean="0"/>
              <a:t>Đụng</a:t>
            </a:r>
            <a:r>
              <a:rPr lang="en-US" sz="1200" dirty="0" smtClean="0"/>
              <a:t> </a:t>
            </a:r>
            <a:r>
              <a:rPr lang="en-US" sz="1200" dirty="0" err="1" smtClean="0"/>
              <a:t>độ</a:t>
            </a:r>
            <a:r>
              <a:rPr lang="en-US" sz="1200" dirty="0" smtClean="0"/>
              <a:t> </a:t>
            </a:r>
            <a:r>
              <a:rPr lang="en-US" sz="1200" dirty="0" err="1" smtClean="0"/>
              <a:t>xảy</a:t>
            </a:r>
            <a:r>
              <a:rPr lang="en-US" sz="1200" dirty="0" smtClean="0"/>
              <a:t> </a:t>
            </a:r>
            <a:r>
              <a:rPr lang="en-US" sz="1200" dirty="0" err="1" smtClean="0"/>
              <a:t>ra</a:t>
            </a:r>
            <a:r>
              <a:rPr lang="en-US" sz="1200" dirty="0" smtClean="0"/>
              <a:t> </a:t>
            </a:r>
            <a:r>
              <a:rPr lang="en-US" sz="1200" dirty="0" err="1" smtClean="0"/>
              <a:t>khi</a:t>
            </a:r>
            <a:r>
              <a:rPr lang="en-US" sz="1200" dirty="0" smtClean="0"/>
              <a:t> </a:t>
            </a:r>
            <a:r>
              <a:rPr lang="en-US" sz="1200" dirty="0" err="1" smtClean="0"/>
              <a:t>có</a:t>
            </a:r>
            <a:r>
              <a:rPr lang="en-US" sz="1200" dirty="0" smtClean="0"/>
              <a:t> </a:t>
            </a:r>
            <a:r>
              <a:rPr lang="en-US" sz="1200" dirty="0" err="1" smtClean="0"/>
              <a:t>hai</a:t>
            </a:r>
            <a:r>
              <a:rPr lang="en-US" sz="1200" dirty="0" smtClean="0"/>
              <a:t> hay </a:t>
            </a:r>
            <a:r>
              <a:rPr lang="en-US" sz="1200" dirty="0" err="1" smtClean="0"/>
              <a:t>nhiều</a:t>
            </a:r>
            <a:r>
              <a:rPr lang="en-US" sz="1200" dirty="0" smtClean="0"/>
              <a:t> </a:t>
            </a:r>
            <a:r>
              <a:rPr lang="en-US" sz="1200" dirty="0" err="1" smtClean="0"/>
              <a:t>máy</a:t>
            </a:r>
            <a:r>
              <a:rPr lang="en-US" sz="1200" dirty="0" smtClean="0"/>
              <a:t> </a:t>
            </a:r>
            <a:r>
              <a:rPr lang="en-US" sz="1200" dirty="0" err="1" smtClean="0"/>
              <a:t>truyền</a:t>
            </a:r>
            <a:r>
              <a:rPr lang="en-US" sz="1200" dirty="0" smtClean="0"/>
              <a:t> </a:t>
            </a:r>
            <a:r>
              <a:rPr lang="en-US" sz="1200" dirty="0" err="1" smtClean="0"/>
              <a:t>dữ</a:t>
            </a:r>
            <a:r>
              <a:rPr lang="en-US" sz="1200" dirty="0" smtClean="0"/>
              <a:t> </a:t>
            </a:r>
            <a:r>
              <a:rPr lang="en-US" sz="1200" dirty="0" err="1" smtClean="0"/>
              <a:t>liệu</a:t>
            </a:r>
            <a:r>
              <a:rPr lang="en-US" sz="1200" dirty="0" smtClean="0"/>
              <a:t> </a:t>
            </a:r>
            <a:r>
              <a:rPr lang="en-US" sz="1200" dirty="0" err="1" smtClean="0"/>
              <a:t>đồng</a:t>
            </a:r>
            <a:r>
              <a:rPr lang="en-US" sz="1200" dirty="0" smtClean="0"/>
              <a:t> </a:t>
            </a:r>
            <a:r>
              <a:rPr lang="en-US" sz="1200" dirty="0" err="1" smtClean="0"/>
              <a:t>thời</a:t>
            </a:r>
            <a:r>
              <a:rPr lang="en-US" sz="1200" dirty="0" smtClean="0"/>
              <a:t> </a:t>
            </a:r>
            <a:r>
              <a:rPr lang="en-US" sz="1200" dirty="0" err="1" smtClean="0"/>
              <a:t>trong</a:t>
            </a:r>
            <a:r>
              <a:rPr lang="en-US" sz="1200" dirty="0" smtClean="0"/>
              <a:t> </a:t>
            </a:r>
            <a:r>
              <a:rPr lang="en-US" sz="1200" dirty="0" err="1" smtClean="0"/>
              <a:t>một</a:t>
            </a:r>
            <a:r>
              <a:rPr lang="en-US" sz="1200" dirty="0" smtClean="0"/>
              <a:t> </a:t>
            </a:r>
            <a:r>
              <a:rPr lang="en-US" sz="1200" dirty="0" err="1" smtClean="0"/>
              <a:t>mạng</a:t>
            </a:r>
            <a:r>
              <a:rPr lang="en-US" sz="1200" dirty="0" smtClean="0"/>
              <a:t> chia </a:t>
            </a:r>
            <a:r>
              <a:rPr lang="en-US" sz="1200" dirty="0" err="1" smtClean="0"/>
              <a:t>sẻ</a:t>
            </a:r>
            <a:r>
              <a:rPr lang="en-US" sz="1200" dirty="0" smtClean="0"/>
              <a:t>. </a:t>
            </a:r>
            <a:r>
              <a:rPr lang="en-US" sz="1200" dirty="0" err="1" smtClean="0"/>
              <a:t>Khi</a:t>
            </a:r>
            <a:r>
              <a:rPr lang="en-US" sz="1200" dirty="0" smtClean="0"/>
              <a:t> </a:t>
            </a:r>
            <a:r>
              <a:rPr lang="en-US" sz="1200" dirty="0" err="1" smtClean="0"/>
              <a:t>đụng</a:t>
            </a:r>
            <a:r>
              <a:rPr lang="en-US" sz="1200" dirty="0" smtClean="0"/>
              <a:t> </a:t>
            </a:r>
            <a:r>
              <a:rPr lang="en-US" sz="1200" dirty="0" err="1" smtClean="0"/>
              <a:t>độ</a:t>
            </a:r>
            <a:r>
              <a:rPr lang="en-US" sz="1200" dirty="0" smtClean="0"/>
              <a:t> </a:t>
            </a:r>
            <a:r>
              <a:rPr lang="en-US" sz="1200" dirty="0" err="1" smtClean="0"/>
              <a:t>xảy</a:t>
            </a:r>
            <a:r>
              <a:rPr lang="en-US" sz="1200" dirty="0" smtClean="0"/>
              <a:t> </a:t>
            </a:r>
            <a:r>
              <a:rPr lang="en-US" sz="1200" dirty="0" err="1" smtClean="0"/>
              <a:t>ra</a:t>
            </a:r>
            <a:r>
              <a:rPr lang="en-US" sz="1200" dirty="0" smtClean="0"/>
              <a:t>, </a:t>
            </a:r>
            <a:r>
              <a:rPr lang="en-US" sz="1200" dirty="0" err="1" smtClean="0"/>
              <a:t>các</a:t>
            </a:r>
            <a:r>
              <a:rPr lang="en-US" sz="1200" dirty="0" smtClean="0"/>
              <a:t> frame </a:t>
            </a:r>
            <a:r>
              <a:rPr lang="en-US" sz="1200" dirty="0" err="1" smtClean="0"/>
              <a:t>đang</a:t>
            </a:r>
            <a:r>
              <a:rPr lang="en-US" sz="1200" dirty="0" smtClean="0"/>
              <a:t> </a:t>
            </a:r>
            <a:r>
              <a:rPr lang="en-US" sz="1200" dirty="0" err="1" smtClean="0"/>
              <a:t>được</a:t>
            </a:r>
            <a:r>
              <a:rPr lang="en-US" sz="1200" dirty="0" smtClean="0"/>
              <a:t> </a:t>
            </a:r>
            <a:r>
              <a:rPr lang="en-US" sz="1200" dirty="0" err="1" smtClean="0"/>
              <a:t>truyền</a:t>
            </a:r>
            <a:r>
              <a:rPr lang="en-US" sz="1200" dirty="0" smtClean="0"/>
              <a:t> </a:t>
            </a:r>
            <a:r>
              <a:rPr lang="en-US" sz="1200" dirty="0" err="1" smtClean="0"/>
              <a:t>đều</a:t>
            </a:r>
            <a:r>
              <a:rPr lang="en-US" sz="1200" dirty="0" smtClean="0"/>
              <a:t> </a:t>
            </a:r>
            <a:r>
              <a:rPr lang="en-US" sz="1200" dirty="0" err="1" smtClean="0"/>
              <a:t>bị</a:t>
            </a:r>
            <a:r>
              <a:rPr lang="en-US" sz="1200" dirty="0" smtClean="0"/>
              <a:t> </a:t>
            </a:r>
            <a:r>
              <a:rPr lang="en-US" sz="1200" dirty="0" err="1" smtClean="0"/>
              <a:t>phá</a:t>
            </a:r>
            <a:r>
              <a:rPr lang="en-US" sz="1200" dirty="0" smtClean="0"/>
              <a:t> </a:t>
            </a:r>
            <a:r>
              <a:rPr lang="en-US" sz="1200" dirty="0" err="1" smtClean="0"/>
              <a:t>hủy</a:t>
            </a:r>
            <a:r>
              <a:rPr lang="en-US" sz="1200" dirty="0" smtClean="0"/>
              <a:t>, </a:t>
            </a:r>
            <a:r>
              <a:rPr lang="en-US" sz="1200" dirty="0" err="1" smtClean="0"/>
              <a:t>các</a:t>
            </a:r>
            <a:r>
              <a:rPr lang="en-US" sz="1200" dirty="0" smtClean="0"/>
              <a:t> </a:t>
            </a:r>
            <a:r>
              <a:rPr lang="en-US" sz="1200" dirty="0" err="1" smtClean="0"/>
              <a:t>máy</a:t>
            </a:r>
            <a:r>
              <a:rPr lang="en-US" sz="1200" dirty="0" smtClean="0"/>
              <a:t> </a:t>
            </a:r>
            <a:r>
              <a:rPr lang="en-US" sz="1200" dirty="0" err="1" smtClean="0"/>
              <a:t>đang</a:t>
            </a:r>
            <a:r>
              <a:rPr lang="en-US" sz="1200" dirty="0" smtClean="0"/>
              <a:t> </a:t>
            </a:r>
            <a:r>
              <a:rPr lang="en-US" sz="1200" dirty="0" err="1" smtClean="0"/>
              <a:t>truyền</a:t>
            </a:r>
            <a:r>
              <a:rPr lang="en-US" sz="1200" dirty="0" smtClean="0"/>
              <a:t> </a:t>
            </a:r>
            <a:r>
              <a:rPr lang="en-US" sz="1200" dirty="0" err="1" smtClean="0"/>
              <a:t>sẽ</a:t>
            </a:r>
            <a:r>
              <a:rPr lang="en-US" sz="1200" dirty="0" smtClean="0"/>
              <a:t> </a:t>
            </a:r>
            <a:r>
              <a:rPr lang="en-US" sz="1200" dirty="0" err="1" smtClean="0"/>
              <a:t>ngưng</a:t>
            </a:r>
            <a:r>
              <a:rPr lang="en-US" sz="1200" dirty="0" smtClean="0"/>
              <a:t> </a:t>
            </a:r>
            <a:r>
              <a:rPr lang="en-US" sz="1200" dirty="0" err="1" smtClean="0"/>
              <a:t>việc</a:t>
            </a:r>
            <a:r>
              <a:rPr lang="en-US" sz="1200" dirty="0" smtClean="0"/>
              <a:t> </a:t>
            </a:r>
            <a:r>
              <a:rPr lang="en-US" sz="1200" dirty="0" err="1" smtClean="0"/>
              <a:t>truyền</a:t>
            </a:r>
            <a:r>
              <a:rPr lang="en-US" sz="1200" dirty="0" smtClean="0"/>
              <a:t> </a:t>
            </a:r>
            <a:r>
              <a:rPr lang="en-US" sz="1200" dirty="0" err="1" smtClean="0"/>
              <a:t>dữ</a:t>
            </a:r>
            <a:r>
              <a:rPr lang="en-US" sz="1200" dirty="0" smtClean="0"/>
              <a:t> </a:t>
            </a:r>
            <a:r>
              <a:rPr lang="en-US" sz="1200" dirty="0" err="1" smtClean="0"/>
              <a:t>liệu</a:t>
            </a:r>
            <a:r>
              <a:rPr lang="en-US" sz="1200" dirty="0" smtClean="0"/>
              <a:t> </a:t>
            </a:r>
            <a:r>
              <a:rPr lang="en-US" sz="1200" dirty="0" err="1" smtClean="0"/>
              <a:t>và</a:t>
            </a:r>
            <a:r>
              <a:rPr lang="en-US" sz="1200" dirty="0" smtClean="0"/>
              <a:t> </a:t>
            </a:r>
            <a:r>
              <a:rPr lang="en-US" sz="1200" dirty="0" err="1" smtClean="0"/>
              <a:t>chờ</a:t>
            </a:r>
            <a:r>
              <a:rPr lang="en-US" sz="1200" dirty="0" smtClean="0"/>
              <a:t> </a:t>
            </a:r>
            <a:r>
              <a:rPr lang="en-US" sz="1200" dirty="0" err="1" smtClean="0"/>
              <a:t>một</a:t>
            </a:r>
            <a:r>
              <a:rPr lang="en-US" sz="1200" dirty="0" smtClean="0"/>
              <a:t> </a:t>
            </a:r>
            <a:r>
              <a:rPr lang="en-US" sz="1200" dirty="0" err="1" smtClean="0"/>
              <a:t>khoảng</a:t>
            </a:r>
            <a:r>
              <a:rPr lang="en-US" sz="1200" dirty="0" smtClean="0"/>
              <a:t> </a:t>
            </a:r>
            <a:r>
              <a:rPr lang="en-US" sz="1200" dirty="0" err="1" smtClean="0"/>
              <a:t>thời</a:t>
            </a:r>
            <a:r>
              <a:rPr lang="en-US" sz="1200" dirty="0" smtClean="0"/>
              <a:t> </a:t>
            </a:r>
            <a:r>
              <a:rPr lang="en-US" sz="1200" dirty="0" err="1" smtClean="0"/>
              <a:t>gian</a:t>
            </a:r>
            <a:r>
              <a:rPr lang="en-US" sz="1200" dirty="0" smtClean="0"/>
              <a:t> </a:t>
            </a:r>
            <a:r>
              <a:rPr lang="en-US" sz="1200" dirty="0" err="1" smtClean="0"/>
              <a:t>ngẫu</a:t>
            </a:r>
            <a:r>
              <a:rPr lang="en-US" sz="1200" dirty="0" smtClean="0"/>
              <a:t> </a:t>
            </a:r>
            <a:r>
              <a:rPr lang="en-US" sz="1200" dirty="0" err="1" smtClean="0"/>
              <a:t>nhiên</a:t>
            </a:r>
            <a:r>
              <a:rPr lang="en-US" sz="1200" dirty="0" smtClean="0"/>
              <a:t> </a:t>
            </a:r>
            <a:r>
              <a:rPr lang="en-US" sz="1200" dirty="0" err="1" smtClean="0"/>
              <a:t>theo</a:t>
            </a:r>
            <a:r>
              <a:rPr lang="en-US" sz="1200" dirty="0" smtClean="0"/>
              <a:t> </a:t>
            </a:r>
            <a:r>
              <a:rPr lang="en-US" sz="1200" dirty="0" err="1" smtClean="0"/>
              <a:t>quy</a:t>
            </a:r>
            <a:r>
              <a:rPr lang="en-US" sz="1200" dirty="0" smtClean="0"/>
              <a:t> </a:t>
            </a:r>
            <a:r>
              <a:rPr lang="en-US" sz="1200" dirty="0" err="1" smtClean="0"/>
              <a:t>luật</a:t>
            </a:r>
            <a:r>
              <a:rPr lang="en-US" sz="1200" dirty="0" smtClean="0"/>
              <a:t> </a:t>
            </a:r>
            <a:r>
              <a:rPr lang="en-US" sz="1200" dirty="0" err="1" smtClean="0"/>
              <a:t>của</a:t>
            </a:r>
            <a:r>
              <a:rPr lang="en-US" sz="1200" dirty="0" smtClean="0"/>
              <a:t> CSMA/CD. </a:t>
            </a:r>
          </a:p>
          <a:p>
            <a:r>
              <a:rPr lang="en-US" sz="1200" dirty="0" err="1" smtClean="0"/>
              <a:t>Nếu</a:t>
            </a:r>
            <a:r>
              <a:rPr lang="en-US" sz="1200" dirty="0" smtClean="0"/>
              <a:t> </a:t>
            </a:r>
            <a:r>
              <a:rPr lang="en-US" sz="1200" dirty="0" err="1" smtClean="0"/>
              <a:t>đụng</a:t>
            </a:r>
            <a:r>
              <a:rPr lang="en-US" sz="1200" dirty="0" smtClean="0"/>
              <a:t> </a:t>
            </a:r>
            <a:r>
              <a:rPr lang="en-US" sz="1200" dirty="0" err="1" smtClean="0"/>
              <a:t>độ</a:t>
            </a:r>
            <a:r>
              <a:rPr lang="en-US" sz="1200" dirty="0" smtClean="0"/>
              <a:t> </a:t>
            </a:r>
            <a:r>
              <a:rPr lang="en-US" sz="1200" dirty="0" err="1" smtClean="0"/>
              <a:t>xảy</a:t>
            </a:r>
            <a:r>
              <a:rPr lang="en-US" sz="1200" dirty="0" smtClean="0"/>
              <a:t> </a:t>
            </a:r>
            <a:r>
              <a:rPr lang="en-US" sz="1200" dirty="0" err="1" smtClean="0"/>
              <a:t>ra</a:t>
            </a:r>
            <a:r>
              <a:rPr lang="en-US" sz="1200" dirty="0" smtClean="0"/>
              <a:t> </a:t>
            </a:r>
            <a:r>
              <a:rPr lang="en-US" sz="1200" dirty="0" err="1" smtClean="0"/>
              <a:t>quá</a:t>
            </a:r>
            <a:r>
              <a:rPr lang="en-US" sz="1200" dirty="0" smtClean="0"/>
              <a:t> </a:t>
            </a:r>
            <a:r>
              <a:rPr lang="en-US" sz="1200" dirty="0" err="1" smtClean="0"/>
              <a:t>nhiều</a:t>
            </a:r>
            <a:r>
              <a:rPr lang="en-US" sz="1200" dirty="0" smtClean="0"/>
              <a:t> </a:t>
            </a:r>
            <a:r>
              <a:rPr lang="en-US" sz="1200" dirty="0" err="1" smtClean="0"/>
              <a:t>mạng</a:t>
            </a:r>
            <a:r>
              <a:rPr lang="en-US" sz="1200" dirty="0" smtClean="0"/>
              <a:t> </a:t>
            </a:r>
            <a:r>
              <a:rPr lang="en-US" sz="1200" dirty="0" err="1" smtClean="0"/>
              <a:t>có</a:t>
            </a:r>
            <a:r>
              <a:rPr lang="en-US" sz="1200" dirty="0" smtClean="0"/>
              <a:t> </a:t>
            </a:r>
            <a:r>
              <a:rPr lang="en-US" sz="1200" dirty="0" err="1" smtClean="0"/>
              <a:t>thể</a:t>
            </a:r>
            <a:r>
              <a:rPr lang="en-US" sz="1200" dirty="0" smtClean="0"/>
              <a:t> </a:t>
            </a:r>
            <a:r>
              <a:rPr lang="en-US" sz="1200" dirty="0" err="1" smtClean="0"/>
              <a:t>không</a:t>
            </a:r>
            <a:r>
              <a:rPr lang="en-US" sz="1200" dirty="0" smtClean="0"/>
              <a:t> </a:t>
            </a:r>
            <a:r>
              <a:rPr lang="en-US" sz="1200" dirty="0" err="1" smtClean="0"/>
              <a:t>hoạt</a:t>
            </a:r>
            <a:r>
              <a:rPr lang="en-US" sz="1200" dirty="0" smtClean="0"/>
              <a:t> </a:t>
            </a:r>
            <a:r>
              <a:rPr lang="en-US" sz="1200" dirty="0" err="1" smtClean="0"/>
              <a:t>động</a:t>
            </a:r>
            <a:r>
              <a:rPr lang="en-US" sz="1200" dirty="0" smtClean="0"/>
              <a:t> </a:t>
            </a:r>
            <a:r>
              <a:rPr lang="en-US" sz="1200" dirty="0" err="1" smtClean="0"/>
              <a:t>được</a:t>
            </a:r>
            <a:r>
              <a:rPr lang="en-US" sz="1200" dirty="0" smtClean="0"/>
              <a:t>.</a:t>
            </a:r>
          </a:p>
          <a:p>
            <a:endParaRPr lang="en-US" sz="1200" dirty="0" smtClean="0"/>
          </a:p>
          <a:p>
            <a:r>
              <a:rPr lang="en-US" sz="1200" dirty="0" err="1" smtClean="0"/>
              <a:t>Miền</a:t>
            </a:r>
            <a:r>
              <a:rPr lang="en-US" sz="1200" dirty="0" smtClean="0"/>
              <a:t> </a:t>
            </a:r>
            <a:r>
              <a:rPr lang="en-US" sz="1200" dirty="0" err="1" smtClean="0"/>
              <a:t>đụng</a:t>
            </a:r>
            <a:r>
              <a:rPr lang="en-US" sz="1200" dirty="0" smtClean="0"/>
              <a:t> </a:t>
            </a:r>
            <a:r>
              <a:rPr lang="en-US" sz="1200" dirty="0" err="1" smtClean="0"/>
              <a:t>độ</a:t>
            </a:r>
            <a:r>
              <a:rPr lang="en-US" sz="1200" dirty="0" smtClean="0"/>
              <a:t> </a:t>
            </a:r>
            <a:r>
              <a:rPr lang="en-US" sz="1200" dirty="0" err="1" smtClean="0"/>
              <a:t>là</a:t>
            </a:r>
            <a:r>
              <a:rPr lang="en-US" sz="1200" dirty="0" smtClean="0"/>
              <a:t> </a:t>
            </a:r>
            <a:r>
              <a:rPr lang="en-US" sz="1200" dirty="0" err="1" smtClean="0"/>
              <a:t>khu</a:t>
            </a:r>
            <a:r>
              <a:rPr lang="en-US" sz="1200" dirty="0" smtClean="0"/>
              <a:t> </a:t>
            </a:r>
            <a:r>
              <a:rPr lang="en-US" sz="1200" dirty="0" err="1" smtClean="0"/>
              <a:t>vực</a:t>
            </a:r>
            <a:r>
              <a:rPr lang="en-US" sz="1200" dirty="0" smtClean="0"/>
              <a:t> </a:t>
            </a:r>
            <a:r>
              <a:rPr lang="en-US" sz="1200" dirty="0" err="1" smtClean="0"/>
              <a:t>mà</a:t>
            </a:r>
            <a:r>
              <a:rPr lang="en-US" sz="1200" dirty="0" smtClean="0"/>
              <a:t> frame </a:t>
            </a:r>
            <a:r>
              <a:rPr lang="en-US" sz="1200" dirty="0" err="1" smtClean="0"/>
              <a:t>được</a:t>
            </a:r>
            <a:r>
              <a:rPr lang="en-US" sz="1200" dirty="0" smtClean="0"/>
              <a:t> </a:t>
            </a:r>
            <a:r>
              <a:rPr lang="en-US" sz="1200" dirty="0" err="1" smtClean="0"/>
              <a:t>phát</a:t>
            </a:r>
            <a:r>
              <a:rPr lang="en-US" sz="1200" dirty="0" smtClean="0"/>
              <a:t> </a:t>
            </a:r>
            <a:r>
              <a:rPr lang="en-US" sz="1200" dirty="0" err="1" smtClean="0"/>
              <a:t>ra</a:t>
            </a:r>
            <a:r>
              <a:rPr lang="en-US" sz="1200" dirty="0" smtClean="0"/>
              <a:t> </a:t>
            </a:r>
            <a:r>
              <a:rPr lang="en-US" sz="1200" dirty="0" err="1" smtClean="0"/>
              <a:t>có</a:t>
            </a:r>
            <a:r>
              <a:rPr lang="en-US" sz="1200" dirty="0" smtClean="0"/>
              <a:t> </a:t>
            </a:r>
            <a:r>
              <a:rPr lang="en-US" sz="1200" dirty="0" err="1" smtClean="0"/>
              <a:t>thể</a:t>
            </a:r>
            <a:r>
              <a:rPr lang="en-US" sz="1200" dirty="0" smtClean="0"/>
              <a:t> </a:t>
            </a:r>
            <a:r>
              <a:rPr lang="en-US" sz="1200" dirty="0" err="1" smtClean="0"/>
              <a:t>bị</a:t>
            </a:r>
            <a:r>
              <a:rPr lang="en-US" sz="1200" dirty="0" smtClean="0"/>
              <a:t> </a:t>
            </a:r>
            <a:r>
              <a:rPr lang="en-US" sz="1200" dirty="0" err="1" smtClean="0"/>
              <a:t>đụng</a:t>
            </a:r>
            <a:r>
              <a:rPr lang="en-US" sz="1200" dirty="0" smtClean="0"/>
              <a:t> </a:t>
            </a:r>
            <a:r>
              <a:rPr lang="en-US" sz="1200" dirty="0" err="1" smtClean="0"/>
              <a:t>độ</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các</a:t>
            </a:r>
            <a:r>
              <a:rPr lang="en-US" sz="1200" dirty="0" smtClean="0"/>
              <a:t> </a:t>
            </a:r>
            <a:r>
              <a:rPr lang="en-US" sz="1200" dirty="0" err="1" smtClean="0"/>
              <a:t>môi</a:t>
            </a:r>
            <a:r>
              <a:rPr lang="en-US" sz="1200" dirty="0" smtClean="0"/>
              <a:t> </a:t>
            </a:r>
            <a:r>
              <a:rPr lang="en-US" sz="1200" dirty="0" err="1" smtClean="0"/>
              <a:t>trường</a:t>
            </a:r>
            <a:r>
              <a:rPr lang="en-US" sz="1200" dirty="0" smtClean="0"/>
              <a:t> </a:t>
            </a:r>
            <a:r>
              <a:rPr lang="en-US" sz="1200" dirty="0" err="1" smtClean="0"/>
              <a:t>mạng</a:t>
            </a:r>
            <a:r>
              <a:rPr lang="en-US" sz="1200" dirty="0" smtClean="0"/>
              <a:t> chia </a:t>
            </a:r>
            <a:r>
              <a:rPr lang="en-US" sz="1200" dirty="0" err="1" smtClean="0"/>
              <a:t>sẻ</a:t>
            </a:r>
            <a:r>
              <a:rPr lang="en-US" sz="1200" dirty="0" smtClean="0"/>
              <a:t> </a:t>
            </a:r>
            <a:r>
              <a:rPr lang="en-US" sz="1200" dirty="0" err="1" smtClean="0"/>
              <a:t>là</a:t>
            </a:r>
            <a:r>
              <a:rPr lang="en-US" sz="1200" dirty="0" smtClean="0"/>
              <a:t> </a:t>
            </a:r>
            <a:r>
              <a:rPr lang="en-US" sz="1200" dirty="0" err="1" smtClean="0"/>
              <a:t>các</a:t>
            </a:r>
            <a:r>
              <a:rPr lang="en-US" sz="1200" dirty="0" smtClean="0"/>
              <a:t> </a:t>
            </a:r>
            <a:r>
              <a:rPr lang="en-US" sz="1200" dirty="0" err="1" smtClean="0"/>
              <a:t>miền</a:t>
            </a:r>
            <a:r>
              <a:rPr lang="en-US" sz="1200" dirty="0" smtClean="0"/>
              <a:t> </a:t>
            </a:r>
            <a:r>
              <a:rPr lang="en-US" sz="1200" dirty="0" err="1" smtClean="0"/>
              <a:t>đụng</a:t>
            </a:r>
            <a:r>
              <a:rPr lang="en-US" sz="1200" dirty="0" smtClean="0"/>
              <a:t> </a:t>
            </a:r>
            <a:r>
              <a:rPr lang="en-US" sz="1200" dirty="0" err="1" smtClean="0"/>
              <a:t>độ</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EF6F9A57-430C-42ED-B8B9-D13D26B98519}" type="slidenum">
              <a:rPr lang="en-GB" smtClean="0"/>
              <a:pPr/>
              <a:t>3</a:t>
            </a:fld>
            <a:endParaRPr lang="en-GB"/>
          </a:p>
        </p:txBody>
      </p:sp>
    </p:spTree>
    <p:extLst>
      <p:ext uri="{BB962C8B-B14F-4D97-AF65-F5344CB8AC3E}">
        <p14:creationId xmlns:p14="http://schemas.microsoft.com/office/powerpoint/2010/main" val="363185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31</a:t>
            </a:fld>
            <a:endParaRPr lang="en-US"/>
          </a:p>
        </p:txBody>
      </p:sp>
    </p:spTree>
    <p:extLst>
      <p:ext uri="{BB962C8B-B14F-4D97-AF65-F5344CB8AC3E}">
        <p14:creationId xmlns:p14="http://schemas.microsoft.com/office/powerpoint/2010/main" val="982161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en-US" b="1" dirty="0" err="1" smtClean="0">
                <a:latin typeface="Tahoma" pitchFamily="34" charset="0"/>
              </a:rPr>
              <a:t>Nhiều</a:t>
            </a:r>
            <a:r>
              <a:rPr lang="en-US" b="1" dirty="0" smtClean="0">
                <a:latin typeface="Tahoma" pitchFamily="34" charset="0"/>
              </a:rPr>
              <a:t> </a:t>
            </a:r>
            <a:r>
              <a:rPr lang="en-US" b="1" dirty="0" err="1" smtClean="0">
                <a:latin typeface="Tahoma" pitchFamily="34" charset="0"/>
              </a:rPr>
              <a:t>đường</a:t>
            </a:r>
            <a:r>
              <a:rPr lang="en-US" b="1" dirty="0" smtClean="0">
                <a:latin typeface="Tahoma" pitchFamily="34" charset="0"/>
              </a:rPr>
              <a:t> </a:t>
            </a:r>
            <a:r>
              <a:rPr lang="en-US" b="1" dirty="0" err="1" smtClean="0">
                <a:latin typeface="Tahoma" pitchFamily="34" charset="0"/>
              </a:rPr>
              <a:t>truyền</a:t>
            </a:r>
            <a:r>
              <a:rPr lang="en-US" b="1" dirty="0" smtClean="0">
                <a:latin typeface="Tahoma" pitchFamily="34" charset="0"/>
              </a:rPr>
              <a:t> </a:t>
            </a:r>
            <a:r>
              <a:rPr lang="en-US" b="1" dirty="0" err="1" smtClean="0">
                <a:latin typeface="Tahoma" pitchFamily="34" charset="0"/>
              </a:rPr>
              <a:t>thông</a:t>
            </a:r>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32</a:t>
            </a:fld>
            <a:endParaRPr lang="en-US"/>
          </a:p>
        </p:txBody>
      </p:sp>
    </p:spTree>
    <p:extLst>
      <p:ext uri="{BB962C8B-B14F-4D97-AF65-F5344CB8AC3E}">
        <p14:creationId xmlns:p14="http://schemas.microsoft.com/office/powerpoint/2010/main" val="2295757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7B842111-9D74-49C8-9776-0CD417AA9020}" type="slidenum">
              <a:rPr lang="ar-SA" smtClean="0"/>
              <a:pPr/>
              <a:t>33</a:t>
            </a:fld>
            <a:endParaRPr lang="en-US" smtClean="0"/>
          </a:p>
        </p:txBody>
      </p:sp>
      <p:sp>
        <p:nvSpPr>
          <p:cNvPr id="182275" name="Rectangle 2"/>
          <p:cNvSpPr>
            <a:spLocks noGrp="1" noRot="1" noChangeAspect="1" noChangeArrowheads="1" noTextEdit="1"/>
          </p:cNvSpPr>
          <p:nvPr>
            <p:ph type="sldImg"/>
          </p:nvPr>
        </p:nvSpPr>
        <p:spPr>
          <a:xfrm>
            <a:off x="1104900" y="698500"/>
            <a:ext cx="4648200" cy="3486150"/>
          </a:xfrm>
          <a:ln/>
        </p:spPr>
      </p:sp>
      <p:sp>
        <p:nvSpPr>
          <p:cNvPr id="182276" name="Rectangle 3"/>
          <p:cNvSpPr>
            <a:spLocks noGrp="1" noChangeArrowheads="1"/>
          </p:cNvSpPr>
          <p:nvPr>
            <p:ph type="body" idx="1"/>
          </p:nvPr>
        </p:nvSpPr>
        <p:spPr>
          <a:noFill/>
          <a:ln/>
        </p:spPr>
        <p:txBody>
          <a:bodyPr/>
          <a:lstStyle/>
          <a:p>
            <a:pPr>
              <a:lnSpc>
                <a:spcPct val="90000"/>
              </a:lnSpc>
            </a:pPr>
            <a:r>
              <a:rPr lang="en-US" sz="2395" dirty="0" err="1" smtClean="0"/>
              <a:t>đều</a:t>
            </a:r>
            <a:r>
              <a:rPr lang="en-US" sz="2395" dirty="0" smtClean="0"/>
              <a:t> </a:t>
            </a:r>
            <a:r>
              <a:rPr lang="en-US" sz="2395" dirty="0" err="1" smtClean="0"/>
              <a:t>là</a:t>
            </a:r>
            <a:r>
              <a:rPr lang="en-US" sz="2395" dirty="0" smtClean="0"/>
              <a:t> </a:t>
            </a:r>
            <a:r>
              <a:rPr lang="en-US" sz="2395" dirty="0" err="1" smtClean="0"/>
              <a:t>các</a:t>
            </a:r>
            <a:r>
              <a:rPr lang="en-US" sz="2395" dirty="0" smtClean="0"/>
              <a:t> </a:t>
            </a:r>
            <a:r>
              <a:rPr lang="en-US" sz="2395" dirty="0" err="1" smtClean="0"/>
              <a:t>thiết</a:t>
            </a:r>
            <a:r>
              <a:rPr lang="en-US" sz="2395" dirty="0" smtClean="0"/>
              <a:t> </a:t>
            </a:r>
            <a:r>
              <a:rPr lang="en-US" sz="2395" dirty="0" err="1" smtClean="0"/>
              <a:t>bị</a:t>
            </a:r>
            <a:r>
              <a:rPr lang="en-US" sz="2395" dirty="0" smtClean="0"/>
              <a:t> store-and-forward (</a:t>
            </a:r>
            <a:r>
              <a:rPr lang="en-US" sz="2395" dirty="0" err="1" smtClean="0"/>
              <a:t>lưu</a:t>
            </a:r>
            <a:r>
              <a:rPr lang="en-US" sz="2395" dirty="0" smtClean="0"/>
              <a:t> </a:t>
            </a:r>
            <a:r>
              <a:rPr lang="en-US" sz="2395" dirty="0" err="1" smtClean="0"/>
              <a:t>giữ</a:t>
            </a:r>
            <a:r>
              <a:rPr lang="en-US" sz="2395" dirty="0" smtClean="0"/>
              <a:t> &amp; </a:t>
            </a:r>
            <a:r>
              <a:rPr lang="en-US" sz="2395" dirty="0" err="1" smtClean="0"/>
              <a:t>chuyển</a:t>
            </a:r>
            <a:r>
              <a:rPr lang="en-US" sz="2395" dirty="0" smtClean="0"/>
              <a:t> </a:t>
            </a:r>
            <a:r>
              <a:rPr lang="en-US" sz="2395" dirty="0" err="1" smtClean="0"/>
              <a:t>tiếp</a:t>
            </a:r>
            <a:r>
              <a:rPr lang="en-US" sz="2395" dirty="0" smtClean="0"/>
              <a:t>)</a:t>
            </a:r>
          </a:p>
          <a:p>
            <a:pPr lvl="1">
              <a:lnSpc>
                <a:spcPct val="90000"/>
              </a:lnSpc>
            </a:pPr>
            <a:r>
              <a:rPr lang="en-US" sz="1750" dirty="0" err="1" smtClean="0"/>
              <a:t>các</a:t>
            </a:r>
            <a:r>
              <a:rPr lang="en-US" sz="1750" dirty="0" smtClean="0"/>
              <a:t> router: </a:t>
            </a:r>
            <a:r>
              <a:rPr lang="en-US" sz="1750" dirty="0" err="1" smtClean="0"/>
              <a:t>các</a:t>
            </a:r>
            <a:r>
              <a:rPr lang="en-US" sz="1750" dirty="0" smtClean="0"/>
              <a:t> </a:t>
            </a:r>
            <a:r>
              <a:rPr lang="en-US" sz="1750" dirty="0" err="1" smtClean="0"/>
              <a:t>thiết</a:t>
            </a:r>
            <a:r>
              <a:rPr lang="en-US" sz="1750" dirty="0" smtClean="0"/>
              <a:t> </a:t>
            </a:r>
            <a:r>
              <a:rPr lang="en-US" sz="1750" dirty="0" err="1" smtClean="0"/>
              <a:t>bị</a:t>
            </a:r>
            <a:r>
              <a:rPr lang="en-US" sz="1750" dirty="0" smtClean="0"/>
              <a:t> </a:t>
            </a:r>
            <a:r>
              <a:rPr lang="en-US" sz="1750" dirty="0" err="1" smtClean="0"/>
              <a:t>lớp</a:t>
            </a:r>
            <a:r>
              <a:rPr lang="en-US" sz="1750" dirty="0" smtClean="0"/>
              <a:t> network (</a:t>
            </a:r>
            <a:r>
              <a:rPr lang="en-US" sz="1750" dirty="0" err="1" smtClean="0"/>
              <a:t>xem</a:t>
            </a:r>
            <a:r>
              <a:rPr lang="en-US" sz="1750" dirty="0" smtClean="0"/>
              <a:t> </a:t>
            </a:r>
            <a:r>
              <a:rPr lang="en-US" sz="1750" dirty="0" err="1" smtClean="0"/>
              <a:t>xét</a:t>
            </a:r>
            <a:r>
              <a:rPr lang="en-US" sz="1750" dirty="0" smtClean="0"/>
              <a:t> </a:t>
            </a:r>
            <a:r>
              <a:rPr lang="en-US" sz="1750" dirty="0" err="1" smtClean="0"/>
              <a:t>các</a:t>
            </a:r>
            <a:r>
              <a:rPr lang="en-US" sz="1750" dirty="0" smtClean="0"/>
              <a:t> header </a:t>
            </a:r>
            <a:r>
              <a:rPr lang="en-US" sz="1750" dirty="0" err="1" smtClean="0"/>
              <a:t>lớp</a:t>
            </a:r>
            <a:r>
              <a:rPr lang="en-US" sz="1750" dirty="0" smtClean="0"/>
              <a:t> network)</a:t>
            </a:r>
          </a:p>
          <a:p>
            <a:pPr lvl="1">
              <a:lnSpc>
                <a:spcPct val="90000"/>
              </a:lnSpc>
            </a:pPr>
            <a:r>
              <a:rPr lang="en-US" sz="1750" dirty="0" err="1" smtClean="0"/>
              <a:t>các</a:t>
            </a:r>
            <a:r>
              <a:rPr lang="en-US" sz="1750" dirty="0" smtClean="0"/>
              <a:t> switch </a:t>
            </a:r>
            <a:r>
              <a:rPr lang="en-US" sz="1750" dirty="0" err="1" smtClean="0"/>
              <a:t>là</a:t>
            </a:r>
            <a:r>
              <a:rPr lang="en-US" sz="1750" dirty="0" smtClean="0"/>
              <a:t> </a:t>
            </a:r>
            <a:r>
              <a:rPr lang="en-US" sz="1750" dirty="0" err="1" smtClean="0"/>
              <a:t>các</a:t>
            </a:r>
            <a:r>
              <a:rPr lang="en-US" sz="1750" dirty="0" smtClean="0"/>
              <a:t> </a:t>
            </a:r>
            <a:r>
              <a:rPr lang="en-US" sz="1750" dirty="0" err="1" smtClean="0"/>
              <a:t>thiết</a:t>
            </a:r>
            <a:r>
              <a:rPr lang="en-US" sz="1750" dirty="0" smtClean="0"/>
              <a:t> </a:t>
            </a:r>
            <a:r>
              <a:rPr lang="en-US" sz="1750" dirty="0" err="1" smtClean="0"/>
              <a:t>bị</a:t>
            </a:r>
            <a:r>
              <a:rPr lang="en-US" sz="1750" dirty="0" smtClean="0"/>
              <a:t> </a:t>
            </a:r>
            <a:r>
              <a:rPr lang="en-US" sz="1750" dirty="0" err="1" smtClean="0"/>
              <a:t>lớp</a:t>
            </a:r>
            <a:r>
              <a:rPr lang="en-US" sz="1750" dirty="0" smtClean="0"/>
              <a:t> link</a:t>
            </a:r>
          </a:p>
          <a:p>
            <a:pPr>
              <a:lnSpc>
                <a:spcPct val="90000"/>
              </a:lnSpc>
            </a:pPr>
            <a:r>
              <a:rPr lang="en-US" sz="2395" dirty="0" err="1" smtClean="0"/>
              <a:t>các</a:t>
            </a:r>
            <a:r>
              <a:rPr lang="en-US" sz="2395" dirty="0" smtClean="0"/>
              <a:t> router </a:t>
            </a:r>
            <a:r>
              <a:rPr lang="en-US" sz="2395" dirty="0" err="1" smtClean="0"/>
              <a:t>duy</a:t>
            </a:r>
            <a:r>
              <a:rPr lang="en-US" sz="2395" dirty="0" smtClean="0"/>
              <a:t> </a:t>
            </a:r>
            <a:r>
              <a:rPr lang="en-US" sz="2395" dirty="0" err="1" smtClean="0"/>
              <a:t>trì</a:t>
            </a:r>
            <a:r>
              <a:rPr lang="en-US" sz="2395" dirty="0" smtClean="0"/>
              <a:t> </a:t>
            </a:r>
            <a:r>
              <a:rPr lang="en-US" sz="2395" dirty="0" err="1" smtClean="0"/>
              <a:t>bảng</a:t>
            </a:r>
            <a:r>
              <a:rPr lang="en-US" sz="2395" dirty="0" smtClean="0"/>
              <a:t> routing, </a:t>
            </a:r>
            <a:r>
              <a:rPr lang="en-US" sz="2395" dirty="0" err="1" smtClean="0"/>
              <a:t>hiện</a:t>
            </a:r>
            <a:r>
              <a:rPr lang="en-US" sz="2395" dirty="0" smtClean="0"/>
              <a:t> </a:t>
            </a:r>
            <a:r>
              <a:rPr lang="en-US" sz="2395" dirty="0" err="1" smtClean="0"/>
              <a:t>thực</a:t>
            </a:r>
            <a:r>
              <a:rPr lang="en-US" sz="2395" dirty="0" smtClean="0"/>
              <a:t> </a:t>
            </a:r>
            <a:r>
              <a:rPr lang="en-US" sz="2395" dirty="0" err="1" smtClean="0"/>
              <a:t>các</a:t>
            </a:r>
            <a:r>
              <a:rPr lang="en-US" sz="2395" dirty="0" smtClean="0"/>
              <a:t> </a:t>
            </a:r>
            <a:r>
              <a:rPr lang="en-US" sz="2395" dirty="0" err="1" smtClean="0"/>
              <a:t>giải</a:t>
            </a:r>
            <a:r>
              <a:rPr lang="en-US" sz="2395" dirty="0" smtClean="0"/>
              <a:t> </a:t>
            </a:r>
            <a:r>
              <a:rPr lang="en-US" sz="2395" dirty="0" err="1" smtClean="0"/>
              <a:t>thuật</a:t>
            </a:r>
            <a:r>
              <a:rPr lang="en-US" sz="2395" dirty="0" smtClean="0"/>
              <a:t> routing</a:t>
            </a:r>
          </a:p>
          <a:p>
            <a:pPr>
              <a:lnSpc>
                <a:spcPct val="90000"/>
              </a:lnSpc>
            </a:pPr>
            <a:r>
              <a:rPr lang="en-US" sz="2395" dirty="0" err="1" smtClean="0"/>
              <a:t>các</a:t>
            </a:r>
            <a:r>
              <a:rPr lang="en-US" sz="2395" dirty="0" smtClean="0"/>
              <a:t> switch </a:t>
            </a:r>
            <a:r>
              <a:rPr lang="en-US" sz="2395" dirty="0" err="1" smtClean="0"/>
              <a:t>duy</a:t>
            </a:r>
            <a:r>
              <a:rPr lang="en-US" sz="2395" dirty="0" smtClean="0"/>
              <a:t> </a:t>
            </a:r>
            <a:r>
              <a:rPr lang="en-US" sz="2395" dirty="0" err="1" smtClean="0"/>
              <a:t>trì</a:t>
            </a:r>
            <a:r>
              <a:rPr lang="en-US" sz="2395" dirty="0" smtClean="0"/>
              <a:t> </a:t>
            </a:r>
            <a:r>
              <a:rPr lang="en-US" sz="2395" dirty="0" err="1" smtClean="0"/>
              <a:t>các</a:t>
            </a:r>
            <a:r>
              <a:rPr lang="en-US" sz="2395" dirty="0" smtClean="0"/>
              <a:t> </a:t>
            </a:r>
            <a:r>
              <a:rPr lang="en-US" sz="2395" dirty="0" err="1" smtClean="0"/>
              <a:t>bảng</a:t>
            </a:r>
            <a:r>
              <a:rPr lang="en-US" sz="2395" dirty="0" smtClean="0"/>
              <a:t> switch, </a:t>
            </a:r>
            <a:r>
              <a:rPr lang="en-US" sz="2395" dirty="0" err="1" smtClean="0"/>
              <a:t>hiện</a:t>
            </a:r>
            <a:r>
              <a:rPr lang="en-US" sz="2395" dirty="0" smtClean="0"/>
              <a:t> </a:t>
            </a:r>
            <a:r>
              <a:rPr lang="en-US" sz="2395" dirty="0" err="1" smtClean="0"/>
              <a:t>thực</a:t>
            </a:r>
            <a:r>
              <a:rPr lang="en-US" sz="2395" dirty="0" smtClean="0"/>
              <a:t> </a:t>
            </a:r>
            <a:r>
              <a:rPr lang="en-US" sz="2395" dirty="0" err="1" smtClean="0"/>
              <a:t>các</a:t>
            </a:r>
            <a:r>
              <a:rPr lang="en-US" sz="2395" dirty="0" smtClean="0"/>
              <a:t> </a:t>
            </a:r>
            <a:r>
              <a:rPr lang="en-US" sz="2395" dirty="0" err="1" smtClean="0"/>
              <a:t>giải</a:t>
            </a:r>
            <a:r>
              <a:rPr lang="en-US" sz="2395" dirty="0" smtClean="0"/>
              <a:t> </a:t>
            </a:r>
            <a:r>
              <a:rPr lang="en-US" sz="2395" dirty="0" err="1" smtClean="0"/>
              <a:t>thuật</a:t>
            </a:r>
            <a:r>
              <a:rPr lang="en-US" sz="2395" dirty="0" smtClean="0"/>
              <a:t> </a:t>
            </a:r>
            <a:r>
              <a:rPr lang="en-US" sz="2395" dirty="0" err="1" smtClean="0"/>
              <a:t>lọc</a:t>
            </a:r>
            <a:r>
              <a:rPr lang="en-US" sz="2395" dirty="0" smtClean="0"/>
              <a:t>, </a:t>
            </a:r>
            <a:r>
              <a:rPr lang="en-US" sz="2395" dirty="0" err="1" smtClean="0"/>
              <a:t>tự</a:t>
            </a:r>
            <a:r>
              <a:rPr lang="en-US" sz="2395" dirty="0" smtClean="0"/>
              <a:t> </a:t>
            </a:r>
            <a:r>
              <a:rPr lang="en-US" sz="2395" dirty="0" err="1" smtClean="0"/>
              <a:t>học</a:t>
            </a:r>
            <a:endParaRPr lang="en-US" sz="2395" dirty="0" smtClean="0"/>
          </a:p>
          <a:p>
            <a:endParaRPr lang="en-US" dirty="0" smtClean="0"/>
          </a:p>
        </p:txBody>
      </p:sp>
    </p:spTree>
    <p:extLst>
      <p:ext uri="{BB962C8B-B14F-4D97-AF65-F5344CB8AC3E}">
        <p14:creationId xmlns:p14="http://schemas.microsoft.com/office/powerpoint/2010/main" val="666565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Tahoma" pitchFamily="34" charset="0"/>
                <a:cs typeface="Tahoma" pitchFamily="34" charset="0"/>
              </a:rPr>
              <a:t>Là</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thiết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bị</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trung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gian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dùng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để</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nội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bộ</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bên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trong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và</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bên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ngoài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Nó</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có</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chức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năng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kiểm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soát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tất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cả</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các</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luồng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dữ</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liệu</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ra</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và</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vào</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mạng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nhằm</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ngăn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chặn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được</a:t>
            </a:r>
            <a:r>
              <a:rPr lang="en-US" sz="1200" dirty="0" smtClean="0">
                <a:latin typeface="Tahoma" pitchFamily="34" charset="0"/>
                <a:cs typeface="Tahoma" pitchFamily="34" charset="0"/>
              </a:rPr>
              <a:t> hacker </a:t>
            </a:r>
            <a:r>
              <a:rPr lang="en-US" sz="1200" dirty="0" err="1" smtClean="0">
                <a:latin typeface="Tahoma" pitchFamily="34" charset="0"/>
                <a:cs typeface="Tahoma" pitchFamily="34" charset="0"/>
              </a:rPr>
              <a:t>tấn</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công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Ðồng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thời</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thiết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bị</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này</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cũng</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hỗ</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trợ</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chúng</a:t>
            </a:r>
            <a:r>
              <a:rPr lang="en-US" sz="1200" dirty="0" smtClean="0">
                <a:latin typeface="Tahoma" pitchFamily="34" charset="0"/>
                <a:cs typeface="Tahoma" pitchFamily="34" charset="0"/>
              </a:rPr>
              <a:t> ta chia </a:t>
            </a:r>
            <a:r>
              <a:rPr lang="en-US" sz="1200" dirty="0" err="1" smtClean="0">
                <a:latin typeface="Tahoma" pitchFamily="34" charset="0"/>
                <a:cs typeface="Tahoma" pitchFamily="34" charset="0"/>
              </a:rPr>
              <a:t>sẻ</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một</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số</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dịch</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vụ</a:t>
            </a:r>
            <a:r>
              <a:rPr lang="en-US" sz="1200" dirty="0" smtClean="0">
                <a:latin typeface="Tahoma" pitchFamily="34" charset="0"/>
                <a:cs typeface="Tahoma" pitchFamily="34" charset="0"/>
              </a:rPr>
              <a:t> (</a:t>
            </a:r>
            <a:r>
              <a:rPr lang="en-US" sz="1200" dirty="0" err="1" smtClean="0">
                <a:latin typeface="Tahoma" pitchFamily="34" charset="0"/>
                <a:cs typeface="Tahoma" pitchFamily="34" charset="0"/>
              </a:rPr>
              <a:t>như</a:t>
            </a:r>
            <a:r>
              <a:rPr lang="en-US" sz="1200" dirty="0" smtClean="0">
                <a:latin typeface="Tahoma" pitchFamily="34" charset="0"/>
                <a:cs typeface="Tahoma" pitchFamily="34" charset="0"/>
              </a:rPr>
              <a:t> chia </a:t>
            </a:r>
            <a:r>
              <a:rPr lang="en-US" sz="1200" dirty="0" err="1" smtClean="0">
                <a:latin typeface="Tahoma" pitchFamily="34" charset="0"/>
                <a:cs typeface="Tahoma" pitchFamily="34" charset="0"/>
              </a:rPr>
              <a:t>sẻ</a:t>
            </a:r>
            <a:r>
              <a:rPr lang="en-US" sz="1200" dirty="0" smtClean="0">
                <a:latin typeface="Tahoma" pitchFamily="34" charset="0"/>
                <a:cs typeface="Tahoma" pitchFamily="34" charset="0"/>
              </a:rPr>
              <a:t> internet).</a:t>
            </a: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34</a:t>
            </a:fld>
            <a:endParaRPr lang="en-US"/>
          </a:p>
        </p:txBody>
      </p:sp>
    </p:spTree>
    <p:extLst>
      <p:ext uri="{BB962C8B-B14F-4D97-AF65-F5344CB8AC3E}">
        <p14:creationId xmlns:p14="http://schemas.microsoft.com/office/powerpoint/2010/main" val="629288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lvl="1">
              <a:buFontTx/>
              <a:buBlip>
                <a:blip r:embed="rId3"/>
              </a:buBlip>
            </a:pPr>
            <a:r>
              <a:rPr lang="en-US" dirty="0" err="1" smtClean="0"/>
              <a:t>Nối</a:t>
            </a:r>
            <a:r>
              <a:rPr lang="en-US" dirty="0" smtClean="0"/>
              <a:t> </a:t>
            </a:r>
            <a:r>
              <a:rPr lang="en-US" dirty="0" err="1" smtClean="0"/>
              <a:t>cổng</a:t>
            </a:r>
            <a:r>
              <a:rPr lang="en-US" dirty="0" smtClean="0"/>
              <a:t> AUI </a:t>
            </a:r>
            <a:r>
              <a:rPr lang="en-US" dirty="0" err="1" smtClean="0"/>
              <a:t>của</a:t>
            </a:r>
            <a:r>
              <a:rPr lang="en-US" dirty="0" smtClean="0"/>
              <a:t> Hub/Switch </a:t>
            </a:r>
            <a:r>
              <a:rPr lang="en-US" dirty="0" err="1" smtClean="0"/>
              <a:t>đến</a:t>
            </a:r>
            <a:r>
              <a:rPr lang="en-US" dirty="0" smtClean="0"/>
              <a:t> </a:t>
            </a:r>
            <a:r>
              <a:rPr lang="en-US" dirty="0" err="1" smtClean="0"/>
              <a:t>mạng</a:t>
            </a:r>
            <a:endParaRPr lang="en-US" dirty="0" smtClean="0"/>
          </a:p>
          <a:p>
            <a:pPr lvl="1">
              <a:buFontTx/>
              <a:buBlip>
                <a:blip r:embed="rId3"/>
              </a:buBlip>
            </a:pPr>
            <a:r>
              <a:rPr lang="en-US" dirty="0" smtClean="0"/>
              <a:t>Card </a:t>
            </a:r>
            <a:r>
              <a:rPr lang="en-US" dirty="0" err="1" smtClean="0"/>
              <a:t>mạng</a:t>
            </a:r>
            <a:r>
              <a:rPr lang="en-US" dirty="0" smtClean="0"/>
              <a:t> </a:t>
            </a:r>
            <a:r>
              <a:rPr lang="en-US" dirty="0" err="1" smtClean="0"/>
              <a:t>có</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này</a:t>
            </a:r>
            <a:endParaRPr lang="en-US" dirty="0" smtClean="0"/>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35</a:t>
            </a:fld>
            <a:endParaRPr lang="en-US"/>
          </a:p>
        </p:txBody>
      </p:sp>
    </p:spTree>
    <p:extLst>
      <p:ext uri="{BB962C8B-B14F-4D97-AF65-F5344CB8AC3E}">
        <p14:creationId xmlns:p14="http://schemas.microsoft.com/office/powerpoint/2010/main" val="1898736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latin typeface="Tahoma" pitchFamily="34" charset="0"/>
              </a:rPr>
              <a:t>Chuyển</a:t>
            </a:r>
            <a:r>
              <a:rPr lang="en-US" sz="1200" dirty="0" smtClean="0">
                <a:latin typeface="Tahoma" pitchFamily="34" charset="0"/>
              </a:rPr>
              <a:t> </a:t>
            </a:r>
            <a:r>
              <a:rPr lang="en-US" sz="1200" dirty="0" err="1" smtClean="0">
                <a:latin typeface="Tahoma" pitchFamily="34" charset="0"/>
              </a:rPr>
              <a:t>đổi</a:t>
            </a:r>
            <a:r>
              <a:rPr lang="en-US" sz="1200" dirty="0" smtClean="0">
                <a:latin typeface="Tahoma" pitchFamily="34" charset="0"/>
              </a:rPr>
              <a:t> </a:t>
            </a:r>
            <a:r>
              <a:rPr lang="en-US" sz="1200" dirty="0" err="1" smtClean="0">
                <a:latin typeface="Tahoma" pitchFamily="34" charset="0"/>
              </a:rPr>
              <a:t>tính</a:t>
            </a:r>
            <a:r>
              <a:rPr lang="en-US" sz="1200" dirty="0" smtClean="0">
                <a:latin typeface="Tahoma" pitchFamily="34" charset="0"/>
              </a:rPr>
              <a:t> </a:t>
            </a:r>
            <a:r>
              <a:rPr lang="en-US" sz="1200" dirty="0" err="1" smtClean="0">
                <a:latin typeface="Tahoma" pitchFamily="34" charset="0"/>
              </a:rPr>
              <a:t>hiệu</a:t>
            </a:r>
            <a:r>
              <a:rPr lang="en-US" sz="1200" dirty="0" smtClean="0">
                <a:latin typeface="Tahoma" pitchFamily="34" charset="0"/>
              </a:rPr>
              <a:t> </a:t>
            </a:r>
            <a:r>
              <a:rPr lang="en-US" sz="1200" dirty="0" err="1" smtClean="0">
                <a:latin typeface="Tahoma" pitchFamily="34" charset="0"/>
              </a:rPr>
              <a:t>giữa</a:t>
            </a:r>
            <a:r>
              <a:rPr lang="en-US" sz="1200" dirty="0" smtClean="0">
                <a:latin typeface="Tahoma" pitchFamily="34" charset="0"/>
              </a:rPr>
              <a:t> </a:t>
            </a:r>
            <a:r>
              <a:rPr lang="en-US" sz="1200" dirty="0" err="1" smtClean="0">
                <a:latin typeface="Tahoma" pitchFamily="34" charset="0"/>
              </a:rPr>
              <a:t>các</a:t>
            </a:r>
            <a:r>
              <a:rPr lang="en-US" sz="1200" dirty="0" smtClean="0">
                <a:latin typeface="Tahoma" pitchFamily="34" charset="0"/>
              </a:rPr>
              <a:t> </a:t>
            </a:r>
            <a:r>
              <a:rPr lang="en-US" sz="1200" dirty="0" err="1" smtClean="0">
                <a:latin typeface="Tahoma" pitchFamily="34" charset="0"/>
              </a:rPr>
              <a:t>cáp</a:t>
            </a:r>
            <a:r>
              <a:rPr lang="en-US" sz="1200" dirty="0" smtClean="0">
                <a:latin typeface="Tahoma" pitchFamily="34" charset="0"/>
              </a:rPr>
              <a:t> : </a:t>
            </a:r>
            <a:r>
              <a:rPr lang="en-US" sz="1200" dirty="0" err="1" smtClean="0">
                <a:latin typeface="Tahoma" pitchFamily="34" charset="0"/>
              </a:rPr>
              <a:t>Xoắn</a:t>
            </a:r>
            <a:r>
              <a:rPr lang="en-US" sz="1200" dirty="0" smtClean="0">
                <a:latin typeface="Tahoma" pitchFamily="34" charset="0"/>
              </a:rPr>
              <a:t> </a:t>
            </a:r>
            <a:r>
              <a:rPr lang="en-US" sz="1200" dirty="0" err="1" smtClean="0">
                <a:latin typeface="Tahoma" pitchFamily="34" charset="0"/>
              </a:rPr>
              <a:t>đôi</a:t>
            </a:r>
            <a:r>
              <a:rPr lang="en-US" sz="1200" dirty="0" smtClean="0">
                <a:latin typeface="Tahoma" pitchFamily="34" charset="0"/>
              </a:rPr>
              <a:t>/</a:t>
            </a:r>
            <a:r>
              <a:rPr lang="en-US" sz="1200" dirty="0" err="1" smtClean="0">
                <a:latin typeface="Tahoma" pitchFamily="34" charset="0"/>
              </a:rPr>
              <a:t>Đồng</a:t>
            </a:r>
            <a:r>
              <a:rPr lang="en-US" sz="1200" dirty="0" smtClean="0">
                <a:latin typeface="Tahoma" pitchFamily="34" charset="0"/>
              </a:rPr>
              <a:t> </a:t>
            </a:r>
            <a:r>
              <a:rPr lang="en-US" sz="1200" dirty="0" err="1" smtClean="0">
                <a:latin typeface="Tahoma" pitchFamily="34" charset="0"/>
              </a:rPr>
              <a:t>trục</a:t>
            </a:r>
            <a:r>
              <a:rPr lang="en-US" sz="1200" dirty="0" smtClean="0">
                <a:latin typeface="Tahoma" pitchFamily="34" charset="0"/>
              </a:rPr>
              <a:t>/</a:t>
            </a:r>
            <a:r>
              <a:rPr lang="en-US" sz="1200" dirty="0" err="1" smtClean="0">
                <a:latin typeface="Tahoma" pitchFamily="34" charset="0"/>
              </a:rPr>
              <a:t>Quang</a:t>
            </a:r>
            <a:r>
              <a:rPr lang="en-US" sz="1200" dirty="0" smtClean="0">
                <a:latin typeface="Tahoma" pitchFamily="34" charset="0"/>
              </a:rPr>
              <a:t> </a:t>
            </a:r>
            <a:r>
              <a:rPr lang="en-US" sz="1200" dirty="0" err="1" smtClean="0">
                <a:latin typeface="Tahoma" pitchFamily="34" charset="0"/>
              </a:rPr>
              <a:t>học</a:t>
            </a:r>
            <a:endParaRPr lang="en-US" sz="1200" dirty="0" smtClean="0">
              <a:latin typeface="Tahoma" pitchFamily="34" charset="0"/>
            </a:endParaRP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36</a:t>
            </a:fld>
            <a:endParaRPr lang="en-US"/>
          </a:p>
        </p:txBody>
      </p:sp>
    </p:spTree>
    <p:extLst>
      <p:ext uri="{BB962C8B-B14F-4D97-AF65-F5344CB8AC3E}">
        <p14:creationId xmlns:p14="http://schemas.microsoft.com/office/powerpoint/2010/main" val="3985609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37</a:t>
            </a:fld>
            <a:endParaRPr lang="en-US"/>
          </a:p>
        </p:txBody>
      </p:sp>
    </p:spTree>
    <p:extLst>
      <p:ext uri="{BB962C8B-B14F-4D97-AF65-F5344CB8AC3E}">
        <p14:creationId xmlns:p14="http://schemas.microsoft.com/office/powerpoint/2010/main" val="3396388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a:spcBef>
                <a:spcPts val="593"/>
              </a:spcBef>
              <a:spcAft>
                <a:spcPts val="593"/>
              </a:spcAft>
              <a:buFont typeface="Wingdings" pitchFamily="2" charset="2"/>
              <a:buChar char="v"/>
            </a:pPr>
            <a:r>
              <a:rPr lang="en-US" dirty="0" smtClean="0"/>
              <a:t> </a:t>
            </a:r>
            <a:r>
              <a:rPr lang="en-US" dirty="0" err="1" smtClean="0">
                <a:solidFill>
                  <a:srgbClr val="002060"/>
                </a:solidFill>
              </a:rPr>
              <a:t>Phát</a:t>
            </a:r>
            <a:r>
              <a:rPr lang="en-US" dirty="0" smtClean="0">
                <a:solidFill>
                  <a:srgbClr val="002060"/>
                </a:solidFill>
              </a:rPr>
              <a:t> </a:t>
            </a:r>
            <a:r>
              <a:rPr lang="en-US" dirty="0" err="1" smtClean="0">
                <a:solidFill>
                  <a:srgbClr val="002060"/>
                </a:solidFill>
              </a:rPr>
              <a:t>hiện</a:t>
            </a:r>
            <a:r>
              <a:rPr lang="en-US" dirty="0" smtClean="0">
                <a:solidFill>
                  <a:srgbClr val="002060"/>
                </a:solidFill>
              </a:rPr>
              <a:t> </a:t>
            </a:r>
            <a:r>
              <a:rPr lang="en-US" dirty="0" err="1" smtClean="0">
                <a:solidFill>
                  <a:srgbClr val="002060"/>
                </a:solidFill>
              </a:rPr>
              <a:t>xâm</a:t>
            </a:r>
            <a:r>
              <a:rPr lang="en-US" dirty="0" smtClean="0">
                <a:solidFill>
                  <a:srgbClr val="002060"/>
                </a:solidFill>
              </a:rPr>
              <a:t> </a:t>
            </a:r>
            <a:r>
              <a:rPr lang="en-US" dirty="0" err="1" smtClean="0">
                <a:solidFill>
                  <a:srgbClr val="002060"/>
                </a:solidFill>
              </a:rPr>
              <a:t>nhập</a:t>
            </a:r>
            <a:r>
              <a:rPr lang="en-US" dirty="0" smtClean="0">
                <a:solidFill>
                  <a:srgbClr val="002060"/>
                </a:solidFill>
              </a:rPr>
              <a:t> </a:t>
            </a:r>
            <a:r>
              <a:rPr lang="en-US" dirty="0" err="1" smtClean="0">
                <a:solidFill>
                  <a:srgbClr val="002060"/>
                </a:solidFill>
              </a:rPr>
              <a:t>là</a:t>
            </a:r>
            <a:r>
              <a:rPr lang="en-US" dirty="0" smtClean="0">
                <a:solidFill>
                  <a:srgbClr val="002060"/>
                </a:solidFill>
              </a:rPr>
              <a:t> </a:t>
            </a:r>
            <a:r>
              <a:rPr lang="en-US" dirty="0" err="1" smtClean="0">
                <a:solidFill>
                  <a:srgbClr val="002060"/>
                </a:solidFill>
              </a:rPr>
              <a:t>một</a:t>
            </a:r>
            <a:r>
              <a:rPr lang="en-US" dirty="0" smtClean="0">
                <a:solidFill>
                  <a:srgbClr val="002060"/>
                </a:solidFill>
              </a:rPr>
              <a:t> </a:t>
            </a:r>
            <a:r>
              <a:rPr lang="en-US" dirty="0" err="1" smtClean="0">
                <a:solidFill>
                  <a:srgbClr val="002060"/>
                </a:solidFill>
              </a:rPr>
              <a:t>tập</a:t>
            </a:r>
            <a:r>
              <a:rPr lang="en-US" dirty="0" smtClean="0">
                <a:solidFill>
                  <a:srgbClr val="002060"/>
                </a:solidFill>
              </a:rPr>
              <a:t> </a:t>
            </a:r>
            <a:r>
              <a:rPr lang="en-US" dirty="0" err="1" smtClean="0">
                <a:solidFill>
                  <a:srgbClr val="002060"/>
                </a:solidFill>
              </a:rPr>
              <a:t>hợp</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kỹ</a:t>
            </a:r>
            <a:r>
              <a:rPr lang="en-US" dirty="0" smtClean="0">
                <a:solidFill>
                  <a:srgbClr val="002060"/>
                </a:solidFill>
              </a:rPr>
              <a:t> </a:t>
            </a:r>
            <a:r>
              <a:rPr lang="en-US" dirty="0" err="1" smtClean="0">
                <a:solidFill>
                  <a:srgbClr val="002060"/>
                </a:solidFill>
              </a:rPr>
              <a:t>thuật</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en-US" dirty="0" err="1" smtClean="0">
                <a:solidFill>
                  <a:srgbClr val="002060"/>
                </a:solidFill>
              </a:rPr>
              <a:t>phương</a:t>
            </a:r>
            <a:r>
              <a:rPr lang="en-US" dirty="0" smtClean="0">
                <a:solidFill>
                  <a:srgbClr val="002060"/>
                </a:solidFill>
              </a:rPr>
              <a:t> </a:t>
            </a:r>
            <a:r>
              <a:rPr lang="en-US" dirty="0" err="1" smtClean="0">
                <a:solidFill>
                  <a:srgbClr val="002060"/>
                </a:solidFill>
              </a:rPr>
              <a:t>pháp</a:t>
            </a:r>
            <a:r>
              <a:rPr lang="en-US" dirty="0" smtClean="0">
                <a:solidFill>
                  <a:srgbClr val="002060"/>
                </a:solidFill>
              </a:rPr>
              <a:t> </a:t>
            </a:r>
            <a:r>
              <a:rPr lang="en-US" dirty="0" err="1" smtClean="0">
                <a:solidFill>
                  <a:srgbClr val="002060"/>
                </a:solidFill>
              </a:rPr>
              <a:t>dùng</a:t>
            </a:r>
            <a:r>
              <a:rPr lang="en-US" dirty="0" smtClean="0">
                <a:solidFill>
                  <a:srgbClr val="002060"/>
                </a:solidFill>
              </a:rPr>
              <a:t> </a:t>
            </a:r>
            <a:r>
              <a:rPr lang="en-US" dirty="0" err="1" smtClean="0">
                <a:solidFill>
                  <a:srgbClr val="002060"/>
                </a:solidFill>
              </a:rPr>
              <a:t>để</a:t>
            </a:r>
            <a:r>
              <a:rPr lang="en-US" dirty="0" smtClean="0">
                <a:solidFill>
                  <a:srgbClr val="002060"/>
                </a:solidFill>
              </a:rPr>
              <a:t> </a:t>
            </a:r>
            <a:r>
              <a:rPr lang="en-US" dirty="0" err="1" smtClean="0">
                <a:solidFill>
                  <a:srgbClr val="002060"/>
                </a:solidFill>
              </a:rPr>
              <a:t>dò</a:t>
            </a:r>
            <a:r>
              <a:rPr lang="en-US" dirty="0" smtClean="0">
                <a:solidFill>
                  <a:srgbClr val="002060"/>
                </a:solidFill>
              </a:rPr>
              <a:t> </a:t>
            </a:r>
            <a:r>
              <a:rPr lang="en-US" dirty="0" err="1" smtClean="0">
                <a:solidFill>
                  <a:srgbClr val="002060"/>
                </a:solidFill>
              </a:rPr>
              <a:t>tìm</a:t>
            </a:r>
            <a:r>
              <a:rPr lang="en-US" dirty="0" smtClean="0">
                <a:solidFill>
                  <a:srgbClr val="002060"/>
                </a:solidFill>
              </a:rPr>
              <a:t> </a:t>
            </a:r>
            <a:r>
              <a:rPr lang="en-US" dirty="0" err="1" smtClean="0">
                <a:solidFill>
                  <a:srgbClr val="002060"/>
                </a:solidFill>
              </a:rPr>
              <a:t>những</a:t>
            </a:r>
            <a:r>
              <a:rPr lang="en-US" dirty="0" smtClean="0">
                <a:solidFill>
                  <a:srgbClr val="002060"/>
                </a:solidFill>
              </a:rPr>
              <a:t> </a:t>
            </a:r>
            <a:r>
              <a:rPr lang="en-US" dirty="0" err="1" smtClean="0">
                <a:solidFill>
                  <a:srgbClr val="002060"/>
                </a:solidFill>
              </a:rPr>
              <a:t>hoạt</a:t>
            </a:r>
            <a:r>
              <a:rPr lang="en-US" dirty="0" smtClean="0">
                <a:solidFill>
                  <a:srgbClr val="002060"/>
                </a:solidFill>
              </a:rPr>
              <a:t> </a:t>
            </a:r>
            <a:r>
              <a:rPr lang="en-US" dirty="0" err="1" smtClean="0">
                <a:solidFill>
                  <a:srgbClr val="002060"/>
                </a:solidFill>
              </a:rPr>
              <a:t>động</a:t>
            </a:r>
            <a:r>
              <a:rPr lang="en-US" dirty="0" smtClean="0">
                <a:solidFill>
                  <a:srgbClr val="002060"/>
                </a:solidFill>
              </a:rPr>
              <a:t> </a:t>
            </a:r>
            <a:r>
              <a:rPr lang="en-US" dirty="0" err="1" smtClean="0">
                <a:solidFill>
                  <a:srgbClr val="002060"/>
                </a:solidFill>
              </a:rPr>
              <a:t>đáng</a:t>
            </a:r>
            <a:r>
              <a:rPr lang="en-US" dirty="0" smtClean="0">
                <a:solidFill>
                  <a:srgbClr val="002060"/>
                </a:solidFill>
              </a:rPr>
              <a:t> </a:t>
            </a:r>
            <a:r>
              <a:rPr lang="en-US" dirty="0" err="1" smtClean="0">
                <a:solidFill>
                  <a:srgbClr val="002060"/>
                </a:solidFill>
              </a:rPr>
              <a:t>nghi</a:t>
            </a:r>
            <a:r>
              <a:rPr lang="en-US" dirty="0" smtClean="0">
                <a:solidFill>
                  <a:srgbClr val="002060"/>
                </a:solidFill>
              </a:rPr>
              <a:t> </a:t>
            </a:r>
            <a:r>
              <a:rPr lang="en-US" dirty="0" err="1" smtClean="0">
                <a:solidFill>
                  <a:srgbClr val="002060"/>
                </a:solidFill>
              </a:rPr>
              <a:t>ngờ</a:t>
            </a:r>
            <a:r>
              <a:rPr lang="en-US" dirty="0" smtClean="0">
                <a:solidFill>
                  <a:srgbClr val="002060"/>
                </a:solidFill>
              </a:rPr>
              <a:t> </a:t>
            </a:r>
            <a:r>
              <a:rPr lang="en-US" dirty="0" err="1" smtClean="0">
                <a:solidFill>
                  <a:srgbClr val="002060"/>
                </a:solidFill>
              </a:rPr>
              <a:t>trên</a:t>
            </a:r>
            <a:r>
              <a:rPr lang="en-US" dirty="0" smtClean="0">
                <a:solidFill>
                  <a:srgbClr val="002060"/>
                </a:solidFill>
              </a:rPr>
              <a:t> </a:t>
            </a:r>
            <a:r>
              <a:rPr lang="en-US" dirty="0" err="1" smtClean="0">
                <a:solidFill>
                  <a:srgbClr val="002060"/>
                </a:solidFill>
              </a:rPr>
              <a:t>mạng</a:t>
            </a:r>
            <a:endParaRPr lang="en-US" dirty="0" smtClean="0">
              <a:solidFill>
                <a:srgbClr val="002060"/>
              </a:solidFill>
            </a:endParaRPr>
          </a:p>
          <a:p>
            <a:pPr>
              <a:spcBef>
                <a:spcPts val="593"/>
              </a:spcBef>
              <a:spcAft>
                <a:spcPts val="593"/>
              </a:spcAft>
              <a:buFont typeface="Wingdings" pitchFamily="2" charset="2"/>
              <a:buChar char="v"/>
            </a:pPr>
            <a:r>
              <a:rPr lang="en-US" dirty="0" smtClean="0">
                <a:solidFill>
                  <a:srgbClr val="002060"/>
                </a:solidFill>
              </a:rPr>
              <a:t> </a:t>
            </a:r>
            <a:r>
              <a:rPr lang="en-US" dirty="0" err="1" smtClean="0">
                <a:solidFill>
                  <a:srgbClr val="002060"/>
                </a:solidFill>
              </a:rPr>
              <a:t>Một</a:t>
            </a:r>
            <a:r>
              <a:rPr lang="en-US" dirty="0" smtClean="0">
                <a:solidFill>
                  <a:srgbClr val="002060"/>
                </a:solidFill>
              </a:rPr>
              <a:t> </a:t>
            </a:r>
            <a:r>
              <a:rPr lang="en-US" dirty="0" err="1" smtClean="0">
                <a:solidFill>
                  <a:srgbClr val="002060"/>
                </a:solidFill>
              </a:rPr>
              <a:t>hệ</a:t>
            </a:r>
            <a:r>
              <a:rPr lang="en-US" dirty="0" smtClean="0">
                <a:solidFill>
                  <a:srgbClr val="002060"/>
                </a:solidFill>
              </a:rPr>
              <a:t> </a:t>
            </a:r>
            <a:r>
              <a:rPr lang="en-US" dirty="0" err="1" smtClean="0">
                <a:solidFill>
                  <a:srgbClr val="002060"/>
                </a:solidFill>
              </a:rPr>
              <a:t>thống</a:t>
            </a:r>
            <a:r>
              <a:rPr lang="en-US" dirty="0" smtClean="0">
                <a:solidFill>
                  <a:srgbClr val="002060"/>
                </a:solidFill>
              </a:rPr>
              <a:t> </a:t>
            </a:r>
            <a:r>
              <a:rPr lang="en-US" dirty="0" err="1" smtClean="0">
                <a:solidFill>
                  <a:srgbClr val="002060"/>
                </a:solidFill>
              </a:rPr>
              <a:t>phát</a:t>
            </a:r>
            <a:r>
              <a:rPr lang="en-US" dirty="0" smtClean="0">
                <a:solidFill>
                  <a:srgbClr val="002060"/>
                </a:solidFill>
              </a:rPr>
              <a:t> </a:t>
            </a:r>
            <a:r>
              <a:rPr lang="en-US" dirty="0" err="1" smtClean="0">
                <a:solidFill>
                  <a:srgbClr val="002060"/>
                </a:solidFill>
              </a:rPr>
              <a:t>hiện</a:t>
            </a:r>
            <a:r>
              <a:rPr lang="en-US" dirty="0" smtClean="0">
                <a:solidFill>
                  <a:srgbClr val="002060"/>
                </a:solidFill>
              </a:rPr>
              <a:t> </a:t>
            </a:r>
            <a:r>
              <a:rPr lang="en-US" dirty="0" err="1" smtClean="0">
                <a:solidFill>
                  <a:srgbClr val="002060"/>
                </a:solidFill>
              </a:rPr>
              <a:t>xâm</a:t>
            </a:r>
            <a:r>
              <a:rPr lang="en-US" dirty="0" smtClean="0">
                <a:solidFill>
                  <a:srgbClr val="002060"/>
                </a:solidFill>
              </a:rPr>
              <a:t> </a:t>
            </a:r>
            <a:r>
              <a:rPr lang="en-US" dirty="0" err="1" smtClean="0">
                <a:solidFill>
                  <a:srgbClr val="002060"/>
                </a:solidFill>
              </a:rPr>
              <a:t>nhập</a:t>
            </a:r>
            <a:r>
              <a:rPr lang="en-US" dirty="0" smtClean="0">
                <a:solidFill>
                  <a:srgbClr val="002060"/>
                </a:solidFill>
              </a:rPr>
              <a:t> </a:t>
            </a:r>
            <a:r>
              <a:rPr lang="en-US" dirty="0" err="1" smtClean="0">
                <a:solidFill>
                  <a:srgbClr val="002060"/>
                </a:solidFill>
              </a:rPr>
              <a:t>là</a:t>
            </a:r>
            <a:r>
              <a:rPr lang="en-US" dirty="0" smtClean="0">
                <a:solidFill>
                  <a:srgbClr val="002060"/>
                </a:solidFill>
              </a:rPr>
              <a:t> </a:t>
            </a:r>
            <a:r>
              <a:rPr lang="en-US" dirty="0" err="1" smtClean="0">
                <a:solidFill>
                  <a:srgbClr val="002060"/>
                </a:solidFill>
              </a:rPr>
              <a:t>một</a:t>
            </a:r>
            <a:r>
              <a:rPr lang="en-US" dirty="0" smtClean="0">
                <a:solidFill>
                  <a:srgbClr val="002060"/>
                </a:solidFill>
              </a:rPr>
              <a:t> </a:t>
            </a:r>
            <a:r>
              <a:rPr lang="en-US" dirty="0" err="1" smtClean="0">
                <a:solidFill>
                  <a:srgbClr val="002060"/>
                </a:solidFill>
              </a:rPr>
              <a:t>tập</a:t>
            </a:r>
            <a:r>
              <a:rPr lang="en-US" dirty="0" smtClean="0">
                <a:solidFill>
                  <a:srgbClr val="002060"/>
                </a:solidFill>
              </a:rPr>
              <a:t> </a:t>
            </a:r>
            <a:r>
              <a:rPr lang="en-US" dirty="0" err="1" smtClean="0">
                <a:solidFill>
                  <a:srgbClr val="002060"/>
                </a:solidFill>
              </a:rPr>
              <a:t>hợp</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công</a:t>
            </a:r>
            <a:r>
              <a:rPr lang="en-US" dirty="0" smtClean="0">
                <a:solidFill>
                  <a:srgbClr val="002060"/>
                </a:solidFill>
              </a:rPr>
              <a:t> </a:t>
            </a:r>
            <a:r>
              <a:rPr lang="en-US" dirty="0" err="1" smtClean="0">
                <a:solidFill>
                  <a:srgbClr val="002060"/>
                </a:solidFill>
              </a:rPr>
              <a:t>cụ</a:t>
            </a:r>
            <a:r>
              <a:rPr lang="en-US" dirty="0" smtClean="0">
                <a:solidFill>
                  <a:srgbClr val="002060"/>
                </a:solidFill>
              </a:rPr>
              <a:t>, </a:t>
            </a:r>
            <a:r>
              <a:rPr lang="en-US" dirty="0" err="1" smtClean="0">
                <a:solidFill>
                  <a:srgbClr val="002060"/>
                </a:solidFill>
              </a:rPr>
              <a:t>phương</a:t>
            </a:r>
            <a:r>
              <a:rPr lang="en-US" dirty="0" smtClean="0">
                <a:solidFill>
                  <a:srgbClr val="002060"/>
                </a:solidFill>
              </a:rPr>
              <a:t> </a:t>
            </a:r>
            <a:r>
              <a:rPr lang="en-US" dirty="0" err="1" smtClean="0">
                <a:solidFill>
                  <a:srgbClr val="002060"/>
                </a:solidFill>
              </a:rPr>
              <a:t>thức</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en-US" dirty="0" err="1" smtClean="0">
                <a:solidFill>
                  <a:srgbClr val="002060"/>
                </a:solidFill>
              </a:rPr>
              <a:t>tài</a:t>
            </a:r>
            <a:r>
              <a:rPr lang="en-US" dirty="0" smtClean="0">
                <a:solidFill>
                  <a:srgbClr val="002060"/>
                </a:solidFill>
              </a:rPr>
              <a:t> </a:t>
            </a:r>
            <a:r>
              <a:rPr lang="en-US" dirty="0" err="1" smtClean="0">
                <a:solidFill>
                  <a:srgbClr val="002060"/>
                </a:solidFill>
              </a:rPr>
              <a:t>nguyên</a:t>
            </a:r>
            <a:r>
              <a:rPr lang="en-US" dirty="0" smtClean="0">
                <a:solidFill>
                  <a:srgbClr val="002060"/>
                </a:solidFill>
              </a:rPr>
              <a:t> </a:t>
            </a:r>
            <a:r>
              <a:rPr lang="en-US" dirty="0" err="1" smtClean="0">
                <a:solidFill>
                  <a:srgbClr val="002060"/>
                </a:solidFill>
              </a:rPr>
              <a:t>giúp</a:t>
            </a:r>
            <a:r>
              <a:rPr lang="en-US" dirty="0" smtClean="0">
                <a:solidFill>
                  <a:srgbClr val="002060"/>
                </a:solidFill>
              </a:rPr>
              <a:t> </a:t>
            </a:r>
            <a:r>
              <a:rPr lang="en-US" dirty="0" err="1" smtClean="0">
                <a:solidFill>
                  <a:srgbClr val="002060"/>
                </a:solidFill>
              </a:rPr>
              <a:t>người</a:t>
            </a:r>
            <a:r>
              <a:rPr lang="en-US" dirty="0" smtClean="0">
                <a:solidFill>
                  <a:srgbClr val="002060"/>
                </a:solidFill>
              </a:rPr>
              <a:t> </a:t>
            </a:r>
            <a:r>
              <a:rPr lang="en-US" dirty="0" err="1" smtClean="0">
                <a:solidFill>
                  <a:srgbClr val="002060"/>
                </a:solidFill>
              </a:rPr>
              <a:t>quản</a:t>
            </a:r>
            <a:r>
              <a:rPr lang="en-US" dirty="0" smtClean="0">
                <a:solidFill>
                  <a:srgbClr val="002060"/>
                </a:solidFill>
              </a:rPr>
              <a:t> </a:t>
            </a:r>
            <a:r>
              <a:rPr lang="en-US" dirty="0" err="1" smtClean="0">
                <a:solidFill>
                  <a:srgbClr val="002060"/>
                </a:solidFill>
              </a:rPr>
              <a:t>trị</a:t>
            </a:r>
            <a:r>
              <a:rPr lang="en-US" dirty="0" smtClean="0">
                <a:solidFill>
                  <a:srgbClr val="002060"/>
                </a:solidFill>
              </a:rPr>
              <a:t>  </a:t>
            </a:r>
            <a:r>
              <a:rPr lang="en-US" dirty="0" err="1" smtClean="0">
                <a:solidFill>
                  <a:srgbClr val="002060"/>
                </a:solidFill>
              </a:rPr>
              <a:t>xác</a:t>
            </a:r>
            <a:r>
              <a:rPr lang="en-US" dirty="0" smtClean="0">
                <a:solidFill>
                  <a:srgbClr val="002060"/>
                </a:solidFill>
              </a:rPr>
              <a:t> </a:t>
            </a:r>
            <a:r>
              <a:rPr lang="en-US" dirty="0" err="1" smtClean="0">
                <a:solidFill>
                  <a:srgbClr val="002060"/>
                </a:solidFill>
              </a:rPr>
              <a:t>định</a:t>
            </a:r>
            <a:r>
              <a:rPr lang="en-US" dirty="0" smtClean="0">
                <a:solidFill>
                  <a:srgbClr val="002060"/>
                </a:solidFill>
              </a:rPr>
              <a:t>, </a:t>
            </a:r>
            <a:r>
              <a:rPr lang="en-US" dirty="0" err="1" smtClean="0">
                <a:solidFill>
                  <a:srgbClr val="002060"/>
                </a:solidFill>
              </a:rPr>
              <a:t>đánh</a:t>
            </a:r>
            <a:r>
              <a:rPr lang="en-US" dirty="0" smtClean="0">
                <a:solidFill>
                  <a:srgbClr val="002060"/>
                </a:solidFill>
              </a:rPr>
              <a:t> </a:t>
            </a:r>
            <a:r>
              <a:rPr lang="en-US" dirty="0" err="1" smtClean="0">
                <a:solidFill>
                  <a:srgbClr val="002060"/>
                </a:solidFill>
              </a:rPr>
              <a:t>giá</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en-US" dirty="0" err="1" smtClean="0">
                <a:solidFill>
                  <a:srgbClr val="002060"/>
                </a:solidFill>
              </a:rPr>
              <a:t>báo</a:t>
            </a:r>
            <a:r>
              <a:rPr lang="en-US" dirty="0" smtClean="0">
                <a:solidFill>
                  <a:srgbClr val="002060"/>
                </a:solidFill>
              </a:rPr>
              <a:t> </a:t>
            </a:r>
            <a:r>
              <a:rPr lang="en-US" dirty="0" err="1" smtClean="0">
                <a:solidFill>
                  <a:srgbClr val="002060"/>
                </a:solidFill>
              </a:rPr>
              <a:t>cáo</a:t>
            </a:r>
            <a:r>
              <a:rPr lang="en-US" dirty="0" smtClean="0">
                <a:solidFill>
                  <a:srgbClr val="002060"/>
                </a:solidFill>
              </a:rPr>
              <a:t> </a:t>
            </a:r>
            <a:r>
              <a:rPr lang="en-US" dirty="0" err="1" smtClean="0">
                <a:solidFill>
                  <a:srgbClr val="002060"/>
                </a:solidFill>
              </a:rPr>
              <a:t>hoạt</a:t>
            </a:r>
            <a:r>
              <a:rPr lang="en-US" dirty="0" smtClean="0">
                <a:solidFill>
                  <a:srgbClr val="002060"/>
                </a:solidFill>
              </a:rPr>
              <a:t> </a:t>
            </a:r>
            <a:r>
              <a:rPr lang="en-US" dirty="0" err="1" smtClean="0">
                <a:solidFill>
                  <a:srgbClr val="002060"/>
                </a:solidFill>
              </a:rPr>
              <a:t>động</a:t>
            </a:r>
            <a:r>
              <a:rPr lang="en-US" dirty="0" smtClean="0">
                <a:solidFill>
                  <a:srgbClr val="002060"/>
                </a:solidFill>
              </a:rPr>
              <a:t> </a:t>
            </a:r>
            <a:r>
              <a:rPr lang="en-US" dirty="0" err="1" smtClean="0">
                <a:solidFill>
                  <a:srgbClr val="002060"/>
                </a:solidFill>
              </a:rPr>
              <a:t>không</a:t>
            </a:r>
            <a:r>
              <a:rPr lang="en-US" dirty="0" smtClean="0">
                <a:solidFill>
                  <a:srgbClr val="002060"/>
                </a:solidFill>
              </a:rPr>
              <a:t> </a:t>
            </a:r>
            <a:r>
              <a:rPr lang="en-US" dirty="0" err="1" smtClean="0">
                <a:solidFill>
                  <a:srgbClr val="002060"/>
                </a:solidFill>
              </a:rPr>
              <a:t>được</a:t>
            </a:r>
            <a:r>
              <a:rPr lang="en-US" dirty="0" smtClean="0">
                <a:solidFill>
                  <a:srgbClr val="002060"/>
                </a:solidFill>
              </a:rPr>
              <a:t> </a:t>
            </a:r>
            <a:r>
              <a:rPr lang="en-US" dirty="0" err="1" smtClean="0">
                <a:solidFill>
                  <a:srgbClr val="002060"/>
                </a:solidFill>
              </a:rPr>
              <a:t>phép</a:t>
            </a:r>
            <a:r>
              <a:rPr lang="en-US" dirty="0" smtClean="0">
                <a:solidFill>
                  <a:srgbClr val="002060"/>
                </a:solidFill>
              </a:rPr>
              <a:t> </a:t>
            </a:r>
            <a:r>
              <a:rPr lang="en-US" dirty="0" err="1" smtClean="0">
                <a:solidFill>
                  <a:srgbClr val="002060"/>
                </a:solidFill>
              </a:rPr>
              <a:t>trên</a:t>
            </a:r>
            <a:r>
              <a:rPr lang="en-US" dirty="0" smtClean="0">
                <a:solidFill>
                  <a:srgbClr val="002060"/>
                </a:solidFill>
              </a:rPr>
              <a:t> </a:t>
            </a:r>
            <a:r>
              <a:rPr lang="en-US" dirty="0" err="1" smtClean="0">
                <a:solidFill>
                  <a:srgbClr val="002060"/>
                </a:solidFill>
              </a:rPr>
              <a:t>mạng</a:t>
            </a:r>
            <a:r>
              <a:rPr lang="en-US" dirty="0" smtClean="0">
                <a:solidFill>
                  <a:srgbClr val="002060"/>
                </a:solidFill>
              </a:rPr>
              <a:t>.</a:t>
            </a:r>
          </a:p>
          <a:p>
            <a:pPr>
              <a:spcBef>
                <a:spcPts val="593"/>
              </a:spcBef>
              <a:spcAft>
                <a:spcPts val="593"/>
              </a:spcAft>
              <a:buFont typeface="Wingdings" pitchFamily="2" charset="2"/>
              <a:buChar char="v"/>
            </a:pPr>
            <a:r>
              <a:rPr lang="en-US" dirty="0" err="1" smtClean="0">
                <a:solidFill>
                  <a:srgbClr val="002060"/>
                </a:solidFill>
              </a:rPr>
              <a:t>Hệ</a:t>
            </a:r>
            <a:r>
              <a:rPr lang="en-US" dirty="0" smtClean="0">
                <a:solidFill>
                  <a:srgbClr val="002060"/>
                </a:solidFill>
              </a:rPr>
              <a:t> </a:t>
            </a:r>
            <a:r>
              <a:rPr lang="en-US" dirty="0" err="1" smtClean="0">
                <a:solidFill>
                  <a:srgbClr val="002060"/>
                </a:solidFill>
              </a:rPr>
              <a:t>thống</a:t>
            </a:r>
            <a:r>
              <a:rPr lang="en-US" dirty="0" smtClean="0">
                <a:solidFill>
                  <a:srgbClr val="002060"/>
                </a:solidFill>
              </a:rPr>
              <a:t> IPS </a:t>
            </a:r>
            <a:r>
              <a:rPr lang="en-US" dirty="0" err="1" smtClean="0">
                <a:solidFill>
                  <a:srgbClr val="002060"/>
                </a:solidFill>
              </a:rPr>
              <a:t>là</a:t>
            </a:r>
            <a:r>
              <a:rPr lang="en-US" dirty="0" smtClean="0">
                <a:solidFill>
                  <a:srgbClr val="002060"/>
                </a:solidFill>
              </a:rPr>
              <a:t> </a:t>
            </a:r>
            <a:r>
              <a:rPr lang="en-US" dirty="0" err="1" smtClean="0">
                <a:solidFill>
                  <a:srgbClr val="002060"/>
                </a:solidFill>
              </a:rPr>
              <a:t>một</a:t>
            </a:r>
            <a:r>
              <a:rPr lang="en-US" dirty="0" smtClean="0">
                <a:solidFill>
                  <a:srgbClr val="002060"/>
                </a:solidFill>
              </a:rPr>
              <a:t> </a:t>
            </a:r>
            <a:r>
              <a:rPr lang="en-US" dirty="0" err="1" smtClean="0">
                <a:solidFill>
                  <a:srgbClr val="002060"/>
                </a:solidFill>
              </a:rPr>
              <a:t>phần</a:t>
            </a:r>
            <a:r>
              <a:rPr lang="en-US" dirty="0" smtClean="0">
                <a:solidFill>
                  <a:srgbClr val="002060"/>
                </a:solidFill>
              </a:rPr>
              <a:t> </a:t>
            </a:r>
            <a:r>
              <a:rPr lang="en-US" dirty="0" err="1" smtClean="0">
                <a:solidFill>
                  <a:srgbClr val="002060"/>
                </a:solidFill>
              </a:rPr>
              <a:t>mềm</a:t>
            </a:r>
            <a:r>
              <a:rPr lang="en-US" dirty="0" smtClean="0">
                <a:solidFill>
                  <a:srgbClr val="002060"/>
                </a:solidFill>
              </a:rPr>
              <a:t> hay </a:t>
            </a:r>
            <a:r>
              <a:rPr lang="en-US" dirty="0" err="1" smtClean="0">
                <a:solidFill>
                  <a:srgbClr val="002060"/>
                </a:solidFill>
              </a:rPr>
              <a:t>thiết</a:t>
            </a:r>
            <a:r>
              <a:rPr lang="en-US" dirty="0" smtClean="0">
                <a:solidFill>
                  <a:srgbClr val="002060"/>
                </a:solidFill>
              </a:rPr>
              <a:t> </a:t>
            </a:r>
            <a:r>
              <a:rPr lang="en-US" dirty="0" err="1" smtClean="0">
                <a:solidFill>
                  <a:srgbClr val="002060"/>
                </a:solidFill>
              </a:rPr>
              <a:t>bị</a:t>
            </a:r>
            <a:r>
              <a:rPr lang="en-US" dirty="0" smtClean="0">
                <a:solidFill>
                  <a:srgbClr val="002060"/>
                </a:solidFill>
              </a:rPr>
              <a:t> </a:t>
            </a:r>
            <a:r>
              <a:rPr lang="en-US" dirty="0" err="1" smtClean="0">
                <a:solidFill>
                  <a:srgbClr val="002060"/>
                </a:solidFill>
              </a:rPr>
              <a:t>chuyên</a:t>
            </a:r>
            <a:r>
              <a:rPr lang="en-US" dirty="0" smtClean="0">
                <a:solidFill>
                  <a:srgbClr val="002060"/>
                </a:solidFill>
              </a:rPr>
              <a:t> </a:t>
            </a:r>
            <a:r>
              <a:rPr lang="en-US" dirty="0" err="1" smtClean="0">
                <a:solidFill>
                  <a:srgbClr val="002060"/>
                </a:solidFill>
              </a:rPr>
              <a:t>dụng</a:t>
            </a:r>
            <a:r>
              <a:rPr lang="en-US" dirty="0" smtClean="0">
                <a:solidFill>
                  <a:srgbClr val="002060"/>
                </a:solidFill>
              </a:rPr>
              <a:t> </a:t>
            </a:r>
            <a:r>
              <a:rPr lang="en-US" dirty="0" err="1" smtClean="0">
                <a:solidFill>
                  <a:srgbClr val="002060"/>
                </a:solidFill>
              </a:rPr>
              <a:t>có</a:t>
            </a:r>
            <a:r>
              <a:rPr lang="en-US" dirty="0" smtClean="0">
                <a:solidFill>
                  <a:srgbClr val="002060"/>
                </a:solidFill>
              </a:rPr>
              <a:t> </a:t>
            </a:r>
            <a:r>
              <a:rPr lang="en-US" dirty="0" err="1" smtClean="0">
                <a:solidFill>
                  <a:srgbClr val="002060"/>
                </a:solidFill>
              </a:rPr>
              <a:t>khả</a:t>
            </a:r>
            <a:r>
              <a:rPr lang="en-US" dirty="0" smtClean="0">
                <a:solidFill>
                  <a:srgbClr val="002060"/>
                </a:solidFill>
              </a:rPr>
              <a:t> </a:t>
            </a:r>
            <a:r>
              <a:rPr lang="en-US" dirty="0" err="1" smtClean="0">
                <a:solidFill>
                  <a:srgbClr val="002060"/>
                </a:solidFill>
              </a:rPr>
              <a:t>năng</a:t>
            </a:r>
            <a:r>
              <a:rPr lang="en-US" dirty="0" smtClean="0">
                <a:solidFill>
                  <a:srgbClr val="002060"/>
                </a:solidFill>
              </a:rPr>
              <a:t> </a:t>
            </a:r>
            <a:r>
              <a:rPr lang="en-US" dirty="0" err="1" smtClean="0">
                <a:solidFill>
                  <a:srgbClr val="002060"/>
                </a:solidFill>
              </a:rPr>
              <a:t>phát</a:t>
            </a:r>
            <a:r>
              <a:rPr lang="en-US" dirty="0" smtClean="0">
                <a:solidFill>
                  <a:srgbClr val="002060"/>
                </a:solidFill>
              </a:rPr>
              <a:t> </a:t>
            </a:r>
            <a:r>
              <a:rPr lang="en-US" dirty="0" err="1" smtClean="0">
                <a:solidFill>
                  <a:srgbClr val="002060"/>
                </a:solidFill>
              </a:rPr>
              <a:t>hiện</a:t>
            </a:r>
            <a:r>
              <a:rPr lang="en-US" dirty="0" smtClean="0">
                <a:solidFill>
                  <a:srgbClr val="002060"/>
                </a:solidFill>
              </a:rPr>
              <a:t> </a:t>
            </a:r>
            <a:r>
              <a:rPr lang="en-US" dirty="0" err="1" smtClean="0">
                <a:solidFill>
                  <a:srgbClr val="002060"/>
                </a:solidFill>
              </a:rPr>
              <a:t>xâm</a:t>
            </a:r>
            <a:r>
              <a:rPr lang="en-US" dirty="0" smtClean="0">
                <a:solidFill>
                  <a:srgbClr val="002060"/>
                </a:solidFill>
              </a:rPr>
              <a:t> </a:t>
            </a:r>
            <a:r>
              <a:rPr lang="en-US" dirty="0" err="1" smtClean="0">
                <a:solidFill>
                  <a:srgbClr val="002060"/>
                </a:solidFill>
              </a:rPr>
              <a:t>nhập</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en-US" dirty="0" err="1" smtClean="0">
                <a:solidFill>
                  <a:srgbClr val="002060"/>
                </a:solidFill>
              </a:rPr>
              <a:t>có</a:t>
            </a:r>
            <a:r>
              <a:rPr lang="en-US" dirty="0" smtClean="0">
                <a:solidFill>
                  <a:srgbClr val="002060"/>
                </a:solidFill>
              </a:rPr>
              <a:t> </a:t>
            </a:r>
            <a:r>
              <a:rPr lang="en-US" dirty="0" err="1" smtClean="0">
                <a:solidFill>
                  <a:srgbClr val="002060"/>
                </a:solidFill>
              </a:rPr>
              <a:t>thể</a:t>
            </a:r>
            <a:r>
              <a:rPr lang="en-US" dirty="0" smtClean="0">
                <a:solidFill>
                  <a:srgbClr val="002060"/>
                </a:solidFill>
              </a:rPr>
              <a:t> </a:t>
            </a:r>
            <a:r>
              <a:rPr lang="en-US" dirty="0" err="1" smtClean="0">
                <a:solidFill>
                  <a:srgbClr val="002060"/>
                </a:solidFill>
              </a:rPr>
              <a:t>ngăn</a:t>
            </a:r>
            <a:r>
              <a:rPr lang="en-US" dirty="0" smtClean="0">
                <a:solidFill>
                  <a:srgbClr val="002060"/>
                </a:solidFill>
              </a:rPr>
              <a:t> </a:t>
            </a:r>
            <a:r>
              <a:rPr lang="en-US" dirty="0" err="1" smtClean="0">
                <a:solidFill>
                  <a:srgbClr val="002060"/>
                </a:solidFill>
              </a:rPr>
              <a:t>chặn</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nguy</a:t>
            </a:r>
            <a:r>
              <a:rPr lang="en-US" dirty="0" smtClean="0">
                <a:solidFill>
                  <a:srgbClr val="002060"/>
                </a:solidFill>
              </a:rPr>
              <a:t> </a:t>
            </a:r>
            <a:r>
              <a:rPr lang="en-US" dirty="0" err="1" smtClean="0">
                <a:solidFill>
                  <a:srgbClr val="002060"/>
                </a:solidFill>
              </a:rPr>
              <a:t>cơ</a:t>
            </a:r>
            <a:r>
              <a:rPr lang="en-US" dirty="0" smtClean="0">
                <a:solidFill>
                  <a:srgbClr val="002060"/>
                </a:solidFill>
              </a:rPr>
              <a:t> </a:t>
            </a:r>
            <a:r>
              <a:rPr lang="en-US" dirty="0" err="1" smtClean="0">
                <a:solidFill>
                  <a:srgbClr val="002060"/>
                </a:solidFill>
              </a:rPr>
              <a:t>mạng</a:t>
            </a:r>
            <a:r>
              <a:rPr lang="en-US" dirty="0" smtClean="0">
                <a:solidFill>
                  <a:srgbClr val="002060"/>
                </a:solidFill>
              </a:rPr>
              <a:t> </a:t>
            </a:r>
            <a:r>
              <a:rPr lang="en-US" dirty="0" err="1" smtClean="0">
                <a:solidFill>
                  <a:srgbClr val="002060"/>
                </a:solidFill>
              </a:rPr>
              <a:t>bị</a:t>
            </a:r>
            <a:r>
              <a:rPr lang="en-US" dirty="0" smtClean="0">
                <a:solidFill>
                  <a:srgbClr val="002060"/>
                </a:solidFill>
              </a:rPr>
              <a:t> </a:t>
            </a:r>
            <a:r>
              <a:rPr lang="en-US" dirty="0" err="1" smtClean="0">
                <a:solidFill>
                  <a:srgbClr val="002060"/>
                </a:solidFill>
              </a:rPr>
              <a:t>tấn</a:t>
            </a:r>
            <a:r>
              <a:rPr lang="en-US" dirty="0" smtClean="0">
                <a:solidFill>
                  <a:srgbClr val="002060"/>
                </a:solidFill>
              </a:rPr>
              <a:t> </a:t>
            </a:r>
            <a:r>
              <a:rPr lang="en-US" dirty="0" err="1" smtClean="0">
                <a:solidFill>
                  <a:srgbClr val="002060"/>
                </a:solidFill>
              </a:rPr>
              <a:t>công</a:t>
            </a:r>
            <a:r>
              <a:rPr lang="en-US" dirty="0" smtClean="0">
                <a:solidFill>
                  <a:srgbClr val="002060"/>
                </a:solidFill>
              </a:rPr>
              <a:t>.</a:t>
            </a:r>
          </a:p>
          <a:p>
            <a:pPr>
              <a:spcBef>
                <a:spcPts val="593"/>
              </a:spcBef>
              <a:spcAft>
                <a:spcPts val="593"/>
              </a:spcAft>
              <a:buFont typeface="Wingdings" pitchFamily="2" charset="2"/>
              <a:buChar char="v"/>
            </a:pPr>
            <a:r>
              <a:rPr lang="en-US" dirty="0" smtClean="0">
                <a:solidFill>
                  <a:srgbClr val="002060"/>
                </a:solidFill>
              </a:rPr>
              <a:t> IPS </a:t>
            </a:r>
            <a:r>
              <a:rPr lang="en-US" dirty="0" err="1" smtClean="0">
                <a:solidFill>
                  <a:srgbClr val="002060"/>
                </a:solidFill>
              </a:rPr>
              <a:t>kết</a:t>
            </a:r>
            <a:r>
              <a:rPr lang="en-US" dirty="0" smtClean="0">
                <a:solidFill>
                  <a:srgbClr val="002060"/>
                </a:solidFill>
              </a:rPr>
              <a:t> </a:t>
            </a:r>
            <a:r>
              <a:rPr lang="en-US" dirty="0" err="1" smtClean="0">
                <a:solidFill>
                  <a:srgbClr val="002060"/>
                </a:solidFill>
              </a:rPr>
              <a:t>hợp</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ưu</a:t>
            </a:r>
            <a:r>
              <a:rPr lang="en-US" dirty="0" smtClean="0">
                <a:solidFill>
                  <a:srgbClr val="002060"/>
                </a:solidFill>
              </a:rPr>
              <a:t> </a:t>
            </a:r>
            <a:r>
              <a:rPr lang="en-US" dirty="0" err="1" smtClean="0">
                <a:solidFill>
                  <a:srgbClr val="002060"/>
                </a:solidFill>
              </a:rPr>
              <a:t>điểm</a:t>
            </a:r>
            <a:r>
              <a:rPr lang="en-US" dirty="0" smtClean="0">
                <a:solidFill>
                  <a:srgbClr val="002060"/>
                </a:solidFill>
              </a:rPr>
              <a:t> </a:t>
            </a:r>
            <a:r>
              <a:rPr lang="en-US" dirty="0" err="1" smtClean="0">
                <a:solidFill>
                  <a:srgbClr val="002060"/>
                </a:solidFill>
              </a:rPr>
              <a:t>của</a:t>
            </a:r>
            <a:r>
              <a:rPr lang="en-US" dirty="0" smtClean="0">
                <a:solidFill>
                  <a:srgbClr val="002060"/>
                </a:solidFill>
              </a:rPr>
              <a:t> </a:t>
            </a:r>
            <a:r>
              <a:rPr lang="en-US" dirty="0" err="1" smtClean="0">
                <a:solidFill>
                  <a:srgbClr val="002060"/>
                </a:solidFill>
              </a:rPr>
              <a:t>kỹ</a:t>
            </a:r>
            <a:r>
              <a:rPr lang="en-US" dirty="0" smtClean="0">
                <a:solidFill>
                  <a:srgbClr val="002060"/>
                </a:solidFill>
              </a:rPr>
              <a:t> </a:t>
            </a:r>
            <a:r>
              <a:rPr lang="en-US" dirty="0" err="1" smtClean="0">
                <a:solidFill>
                  <a:srgbClr val="002060"/>
                </a:solidFill>
              </a:rPr>
              <a:t>thuật</a:t>
            </a:r>
            <a:r>
              <a:rPr lang="en-US" dirty="0" smtClean="0">
                <a:solidFill>
                  <a:srgbClr val="002060"/>
                </a:solidFill>
              </a:rPr>
              <a:t> </a:t>
            </a:r>
            <a:r>
              <a:rPr lang="en-US" dirty="0" err="1" smtClean="0">
                <a:solidFill>
                  <a:srgbClr val="002060"/>
                </a:solidFill>
              </a:rPr>
              <a:t>tường</a:t>
            </a:r>
            <a:r>
              <a:rPr lang="en-US" dirty="0" smtClean="0">
                <a:solidFill>
                  <a:srgbClr val="002060"/>
                </a:solidFill>
              </a:rPr>
              <a:t> </a:t>
            </a:r>
            <a:r>
              <a:rPr lang="en-US" dirty="0" err="1" smtClean="0">
                <a:solidFill>
                  <a:srgbClr val="002060"/>
                </a:solidFill>
              </a:rPr>
              <a:t>lửa</a:t>
            </a:r>
            <a:r>
              <a:rPr lang="en-US" dirty="0" smtClean="0">
                <a:solidFill>
                  <a:srgbClr val="002060"/>
                </a:solidFill>
              </a:rPr>
              <a:t> </a:t>
            </a:r>
            <a:r>
              <a:rPr lang="en-US" dirty="0" err="1" smtClean="0">
                <a:solidFill>
                  <a:srgbClr val="002060"/>
                </a:solidFill>
              </a:rPr>
              <a:t>với</a:t>
            </a:r>
            <a:r>
              <a:rPr lang="en-US" dirty="0" smtClean="0">
                <a:solidFill>
                  <a:srgbClr val="002060"/>
                </a:solidFill>
              </a:rPr>
              <a:t> </a:t>
            </a:r>
            <a:r>
              <a:rPr lang="en-US" dirty="0" err="1" smtClean="0">
                <a:solidFill>
                  <a:srgbClr val="002060"/>
                </a:solidFill>
              </a:rPr>
              <a:t>hệ</a:t>
            </a:r>
            <a:r>
              <a:rPr lang="en-US" dirty="0" smtClean="0">
                <a:solidFill>
                  <a:srgbClr val="002060"/>
                </a:solidFill>
              </a:rPr>
              <a:t> </a:t>
            </a:r>
            <a:r>
              <a:rPr lang="en-US" dirty="0" err="1" smtClean="0">
                <a:solidFill>
                  <a:srgbClr val="002060"/>
                </a:solidFill>
              </a:rPr>
              <a:t>thống</a:t>
            </a:r>
            <a:r>
              <a:rPr lang="en-US" dirty="0" smtClean="0">
                <a:solidFill>
                  <a:srgbClr val="002060"/>
                </a:solidFill>
              </a:rPr>
              <a:t> </a:t>
            </a:r>
            <a:r>
              <a:rPr lang="en-US" dirty="0" err="1" smtClean="0">
                <a:solidFill>
                  <a:srgbClr val="002060"/>
                </a:solidFill>
              </a:rPr>
              <a:t>phát</a:t>
            </a:r>
            <a:r>
              <a:rPr lang="en-US" dirty="0" smtClean="0">
                <a:solidFill>
                  <a:srgbClr val="002060"/>
                </a:solidFill>
              </a:rPr>
              <a:t> </a:t>
            </a:r>
            <a:r>
              <a:rPr lang="en-US" dirty="0" err="1" smtClean="0">
                <a:solidFill>
                  <a:srgbClr val="002060"/>
                </a:solidFill>
              </a:rPr>
              <a:t>hiện</a:t>
            </a:r>
            <a:r>
              <a:rPr lang="en-US" dirty="0" smtClean="0">
                <a:solidFill>
                  <a:srgbClr val="002060"/>
                </a:solidFill>
              </a:rPr>
              <a:t> </a:t>
            </a:r>
            <a:r>
              <a:rPr lang="en-US" dirty="0" err="1" smtClean="0">
                <a:solidFill>
                  <a:srgbClr val="002060"/>
                </a:solidFill>
              </a:rPr>
              <a:t>xâm</a:t>
            </a:r>
            <a:r>
              <a:rPr lang="en-US" dirty="0" smtClean="0">
                <a:solidFill>
                  <a:srgbClr val="002060"/>
                </a:solidFill>
              </a:rPr>
              <a:t> </a:t>
            </a:r>
            <a:r>
              <a:rPr lang="en-US" dirty="0" err="1" smtClean="0">
                <a:solidFill>
                  <a:srgbClr val="002060"/>
                </a:solidFill>
              </a:rPr>
              <a:t>nhập</a:t>
            </a:r>
            <a:endParaRPr lang="en-US" dirty="0" smtClean="0">
              <a:solidFill>
                <a:srgbClr val="002060"/>
              </a:solidFill>
            </a:endParaRP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38</a:t>
            </a:fld>
            <a:endParaRPr lang="en-US"/>
          </a:p>
        </p:txBody>
      </p:sp>
    </p:spTree>
    <p:extLst>
      <p:ext uri="{BB962C8B-B14F-4D97-AF65-F5344CB8AC3E}">
        <p14:creationId xmlns:p14="http://schemas.microsoft.com/office/powerpoint/2010/main" val="2912672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58316DC-7C2D-40A3-9FF0-9F7E8434CCB5}" type="slidenum">
              <a:rPr lang="en-US" smtClean="0">
                <a:ea typeface="ＭＳ Ｐゴシック" charset="-128"/>
              </a:rPr>
              <a:pPr/>
              <a:t>39</a:t>
            </a:fld>
            <a:endParaRPr lang="en-US" smtClean="0">
              <a:ea typeface="ＭＳ Ｐゴシック" charset="-128"/>
            </a:endParaRPr>
          </a:p>
        </p:txBody>
      </p:sp>
      <p:sp>
        <p:nvSpPr>
          <p:cNvPr id="37891" name="Rectangle 2"/>
          <p:cNvSpPr>
            <a:spLocks noGrp="1" noRot="1" noChangeAspect="1" noChangeArrowheads="1" noTextEdit="1"/>
          </p:cNvSpPr>
          <p:nvPr>
            <p:ph type="sldImg"/>
          </p:nvPr>
        </p:nvSpPr>
        <p:spPr>
          <a:xfrm>
            <a:off x="1104900" y="698500"/>
            <a:ext cx="4648200" cy="3486150"/>
          </a:xfrm>
          <a:solidFill>
            <a:srgbClr val="FFFFFF"/>
          </a:solidFill>
          <a:ln/>
        </p:spPr>
      </p:sp>
    </p:spTree>
    <p:extLst>
      <p:ext uri="{BB962C8B-B14F-4D97-AF65-F5344CB8AC3E}">
        <p14:creationId xmlns:p14="http://schemas.microsoft.com/office/powerpoint/2010/main" val="3916172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40</a:t>
            </a:fld>
            <a:endParaRPr lang="en-US"/>
          </a:p>
        </p:txBody>
      </p:sp>
    </p:spTree>
    <p:extLst>
      <p:ext uri="{BB962C8B-B14F-4D97-AF65-F5344CB8AC3E}">
        <p14:creationId xmlns:p14="http://schemas.microsoft.com/office/powerpoint/2010/main" val="1700493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smtClean="0"/>
              <a:t>“</a:t>
            </a:r>
            <a:r>
              <a:rPr lang="en-US" sz="1200" dirty="0" err="1" smtClean="0"/>
              <a:t>Các</a:t>
            </a:r>
            <a:r>
              <a:rPr lang="en-US" sz="1200" dirty="0" smtClean="0"/>
              <a:t> </a:t>
            </a:r>
            <a:r>
              <a:rPr lang="en-US" sz="1200" dirty="0" err="1" smtClean="0"/>
              <a:t>thông</a:t>
            </a:r>
            <a:r>
              <a:rPr lang="en-US" sz="1200" dirty="0" smtClean="0"/>
              <a:t> tin </a:t>
            </a:r>
            <a:r>
              <a:rPr lang="en-US" sz="1200" dirty="0" err="1" smtClean="0"/>
              <a:t>liên</a:t>
            </a:r>
            <a:r>
              <a:rPr lang="en-US" sz="1200" dirty="0" smtClean="0"/>
              <a:t> </a:t>
            </a:r>
            <a:r>
              <a:rPr lang="en-US" sz="1200" dirty="0" err="1" smtClean="0"/>
              <a:t>lạc</a:t>
            </a:r>
            <a:r>
              <a:rPr lang="en-US" sz="1200" dirty="0" smtClean="0"/>
              <a:t> </a:t>
            </a:r>
            <a:r>
              <a:rPr lang="en-US" sz="1200" dirty="0" err="1" smtClean="0"/>
              <a:t>trong</a:t>
            </a:r>
            <a:r>
              <a:rPr lang="en-US" sz="1200" dirty="0" smtClean="0"/>
              <a:t> </a:t>
            </a:r>
            <a:r>
              <a:rPr lang="en-US" sz="1200" dirty="0" err="1" smtClean="0"/>
              <a:t>mạng</a:t>
            </a:r>
            <a:r>
              <a:rPr lang="en-US" sz="1200" dirty="0" smtClean="0"/>
              <a:t> </a:t>
            </a:r>
            <a:r>
              <a:rPr lang="en-US" sz="1200" dirty="0" err="1" smtClean="0"/>
              <a:t>được</a:t>
            </a:r>
            <a:r>
              <a:rPr lang="en-US" sz="1200" dirty="0" smtClean="0"/>
              <a:t> </a:t>
            </a:r>
            <a:r>
              <a:rPr lang="en-US" sz="1200" dirty="0" err="1" smtClean="0"/>
              <a:t>thực</a:t>
            </a:r>
            <a:r>
              <a:rPr lang="en-US" sz="1200" dirty="0" smtClean="0"/>
              <a:t> </a:t>
            </a:r>
            <a:r>
              <a:rPr lang="en-US" sz="1200" dirty="0" err="1" smtClean="0"/>
              <a:t>hiện</a:t>
            </a:r>
            <a:r>
              <a:rPr lang="en-US" sz="1200" dirty="0" smtClean="0"/>
              <a:t> </a:t>
            </a:r>
            <a:r>
              <a:rPr lang="en-US" sz="1200" dirty="0" err="1" smtClean="0"/>
              <a:t>theo</a:t>
            </a:r>
            <a:r>
              <a:rPr lang="en-US" sz="1200" dirty="0" smtClean="0"/>
              <a:t> </a:t>
            </a:r>
            <a:r>
              <a:rPr lang="en-US" sz="1200" dirty="0" err="1" smtClean="0"/>
              <a:t>ba</a:t>
            </a:r>
            <a:r>
              <a:rPr lang="en-US" sz="1200" dirty="0" smtClean="0"/>
              <a:t> </a:t>
            </a:r>
            <a:r>
              <a:rPr lang="en-US" sz="1200" dirty="0" err="1" smtClean="0"/>
              <a:t>cách</a:t>
            </a:r>
            <a:r>
              <a:rPr lang="en-US" sz="1200" dirty="0" smtClean="0"/>
              <a:t>: unicast, multicast </a:t>
            </a:r>
            <a:r>
              <a:rPr lang="en-US" sz="1200" dirty="0" err="1" smtClean="0"/>
              <a:t>và</a:t>
            </a:r>
            <a:r>
              <a:rPr lang="en-US" sz="1200" dirty="0" smtClean="0"/>
              <a:t> broadcast.</a:t>
            </a:r>
          </a:p>
          <a:p>
            <a:pPr lvl="0">
              <a:spcBef>
                <a:spcPts val="600"/>
              </a:spcBef>
              <a:spcAft>
                <a:spcPts val="600"/>
              </a:spcAft>
              <a:buFont typeface="Wingdings" pitchFamily="2" charset="2"/>
              <a:buChar char="v"/>
            </a:pPr>
            <a:r>
              <a:rPr lang="en-US" sz="1200" dirty="0" smtClean="0">
                <a:solidFill>
                  <a:srgbClr val="FF0000"/>
                </a:solidFill>
              </a:rPr>
              <a:t>Unicast </a:t>
            </a:r>
            <a:r>
              <a:rPr lang="en-US" sz="1200" dirty="0" smtClean="0"/>
              <a:t>: </a:t>
            </a:r>
            <a:r>
              <a:rPr lang="en-US" sz="1200" dirty="0" err="1" smtClean="0"/>
              <a:t>gửi</a:t>
            </a:r>
            <a:r>
              <a:rPr lang="en-US" sz="1200" dirty="0" smtClean="0"/>
              <a:t> </a:t>
            </a:r>
            <a:r>
              <a:rPr lang="en-US" sz="1200" dirty="0" err="1" smtClean="0"/>
              <a:t>trực</a:t>
            </a:r>
            <a:r>
              <a:rPr lang="en-US" sz="1200" dirty="0" smtClean="0"/>
              <a:t> </a:t>
            </a:r>
            <a:r>
              <a:rPr lang="en-US" sz="1200" dirty="0" err="1" smtClean="0"/>
              <a:t>tiếp</a:t>
            </a:r>
            <a:r>
              <a:rPr lang="en-US" sz="1200" dirty="0" smtClean="0"/>
              <a:t> </a:t>
            </a:r>
            <a:r>
              <a:rPr lang="en-US" sz="1200" dirty="0" err="1" smtClean="0"/>
              <a:t>từ</a:t>
            </a:r>
            <a:r>
              <a:rPr lang="en-US" sz="1200" dirty="0" smtClean="0"/>
              <a:t> </a:t>
            </a:r>
            <a:r>
              <a:rPr lang="en-US" sz="1200" dirty="0" err="1" smtClean="0"/>
              <a:t>một</a:t>
            </a:r>
            <a:r>
              <a:rPr lang="en-US" sz="1200" dirty="0" smtClean="0"/>
              <a:t> </a:t>
            </a:r>
            <a:r>
              <a:rPr lang="en-US" sz="1200" dirty="0" err="1" smtClean="0"/>
              <a:t>máy</a:t>
            </a:r>
            <a:r>
              <a:rPr lang="en-US" sz="1200" dirty="0" smtClean="0"/>
              <a:t> </a:t>
            </a:r>
            <a:r>
              <a:rPr lang="en-US" sz="1200" dirty="0" err="1" smtClean="0"/>
              <a:t>đến</a:t>
            </a:r>
            <a:r>
              <a:rPr lang="en-US" sz="1200" dirty="0" smtClean="0"/>
              <a:t> </a:t>
            </a:r>
            <a:r>
              <a:rPr lang="en-US" sz="1200" dirty="0" err="1" smtClean="0"/>
              <a:t>một</a:t>
            </a:r>
            <a:r>
              <a:rPr lang="en-US" sz="1200" dirty="0" smtClean="0"/>
              <a:t> </a:t>
            </a:r>
            <a:r>
              <a:rPr lang="en-US" sz="1200" dirty="0" err="1" smtClean="0"/>
              <a:t>máy</a:t>
            </a:r>
            <a:r>
              <a:rPr lang="en-US" sz="1200" dirty="0" smtClean="0"/>
              <a:t>.</a:t>
            </a:r>
          </a:p>
          <a:p>
            <a:pPr>
              <a:spcBef>
                <a:spcPts val="600"/>
              </a:spcBef>
              <a:spcAft>
                <a:spcPts val="600"/>
              </a:spcAft>
              <a:buFont typeface="Wingdings" pitchFamily="2" charset="2"/>
              <a:buChar char="v"/>
            </a:pPr>
            <a:r>
              <a:rPr lang="en-US" sz="1200" dirty="0" smtClean="0">
                <a:solidFill>
                  <a:srgbClr val="FF0000"/>
                </a:solidFill>
              </a:rPr>
              <a:t>Multicast</a:t>
            </a:r>
            <a:r>
              <a:rPr lang="en-US" sz="1200" dirty="0" smtClean="0"/>
              <a:t> : </a:t>
            </a:r>
            <a:r>
              <a:rPr lang="en-US" sz="1200" dirty="0" err="1" smtClean="0"/>
              <a:t>được</a:t>
            </a:r>
            <a:r>
              <a:rPr lang="en-US" sz="1200" dirty="0" smtClean="0"/>
              <a:t> </a:t>
            </a:r>
            <a:r>
              <a:rPr lang="en-US" sz="1200" dirty="0" err="1" smtClean="0"/>
              <a:t>thực</a:t>
            </a:r>
            <a:r>
              <a:rPr lang="en-US" sz="1200" dirty="0" smtClean="0"/>
              <a:t> </a:t>
            </a:r>
            <a:r>
              <a:rPr lang="en-US" sz="1200" dirty="0" err="1" smtClean="0"/>
              <a:t>hiện</a:t>
            </a:r>
            <a:r>
              <a:rPr lang="en-US" sz="1200" dirty="0" smtClean="0"/>
              <a:t> </a:t>
            </a:r>
            <a:r>
              <a:rPr lang="en-US" sz="1200" dirty="0" err="1" smtClean="0"/>
              <a:t>khi</a:t>
            </a:r>
            <a:r>
              <a:rPr lang="en-US" sz="1200" dirty="0" smtClean="0"/>
              <a:t> </a:t>
            </a:r>
            <a:r>
              <a:rPr lang="en-US" sz="1200" dirty="0" err="1" smtClean="0"/>
              <a:t>máy</a:t>
            </a:r>
            <a:r>
              <a:rPr lang="en-US" sz="1200" dirty="0" smtClean="0"/>
              <a:t> </a:t>
            </a:r>
            <a:r>
              <a:rPr lang="en-US" sz="1200" dirty="0" err="1" smtClean="0"/>
              <a:t>muốn</a:t>
            </a:r>
            <a:r>
              <a:rPr lang="en-US" sz="1200" dirty="0" smtClean="0"/>
              <a:t> </a:t>
            </a:r>
            <a:r>
              <a:rPr lang="en-US" sz="1200" dirty="0" err="1" smtClean="0"/>
              <a:t>gửi</a:t>
            </a:r>
            <a:r>
              <a:rPr lang="en-US" sz="1200" dirty="0" smtClean="0"/>
              <a:t> packet </a:t>
            </a:r>
            <a:r>
              <a:rPr lang="en-US" sz="1200" dirty="0" err="1" smtClean="0"/>
              <a:t>cho</a:t>
            </a:r>
            <a:r>
              <a:rPr lang="en-US" sz="1200" dirty="0" smtClean="0"/>
              <a:t> </a:t>
            </a:r>
            <a:r>
              <a:rPr lang="en-US" sz="1200" dirty="0" err="1" smtClean="0"/>
              <a:t>một</a:t>
            </a:r>
            <a:r>
              <a:rPr lang="en-US" sz="1200" dirty="0" smtClean="0"/>
              <a:t> </a:t>
            </a:r>
            <a:r>
              <a:rPr lang="en-US" sz="1200" dirty="0" err="1" smtClean="0"/>
              <a:t>nhóm</a:t>
            </a:r>
            <a:r>
              <a:rPr lang="en-US" sz="1200" dirty="0" smtClean="0"/>
              <a:t> </a:t>
            </a:r>
            <a:r>
              <a:rPr lang="en-US" sz="1200" dirty="0" err="1" smtClean="0"/>
              <a:t>máy</a:t>
            </a:r>
            <a:r>
              <a:rPr lang="en-US" sz="1200" dirty="0" smtClean="0"/>
              <a:t> </a:t>
            </a:r>
            <a:r>
              <a:rPr lang="en-US" sz="1200" dirty="0" err="1" smtClean="0"/>
              <a:t>nằm</a:t>
            </a:r>
            <a:r>
              <a:rPr lang="en-US" sz="1200" dirty="0" smtClean="0"/>
              <a:t> </a:t>
            </a:r>
            <a:r>
              <a:rPr lang="en-US" sz="1200" dirty="0" err="1" smtClean="0"/>
              <a:t>trong</a:t>
            </a:r>
            <a:r>
              <a:rPr lang="en-US" sz="1200" dirty="0" smtClean="0"/>
              <a:t> segment</a:t>
            </a:r>
          </a:p>
          <a:p>
            <a:pPr lvl="0">
              <a:spcBef>
                <a:spcPts val="600"/>
              </a:spcBef>
              <a:spcAft>
                <a:spcPts val="600"/>
              </a:spcAft>
              <a:buFont typeface="Wingdings" pitchFamily="2" charset="2"/>
              <a:buChar char="v"/>
            </a:pPr>
            <a:r>
              <a:rPr lang="en-US" sz="1200" dirty="0" smtClean="0">
                <a:solidFill>
                  <a:srgbClr val="FF0000"/>
                </a:solidFill>
              </a:rPr>
              <a:t>Broadcast </a:t>
            </a:r>
            <a:r>
              <a:rPr lang="en-US" sz="1200" dirty="0" smtClean="0"/>
              <a:t>: </a:t>
            </a:r>
            <a:r>
              <a:rPr lang="en-US" sz="1200" dirty="0" err="1" smtClean="0"/>
              <a:t>được</a:t>
            </a:r>
            <a:r>
              <a:rPr lang="en-US" sz="1200" dirty="0" smtClean="0"/>
              <a:t> </a:t>
            </a:r>
            <a:r>
              <a:rPr lang="en-US" sz="1200" dirty="0" err="1" smtClean="0"/>
              <a:t>thực</a:t>
            </a:r>
            <a:r>
              <a:rPr lang="en-US" sz="1200" dirty="0" smtClean="0"/>
              <a:t> </a:t>
            </a:r>
            <a:r>
              <a:rPr lang="en-US" sz="1200" dirty="0" err="1" smtClean="0"/>
              <a:t>hiện</a:t>
            </a:r>
            <a:r>
              <a:rPr lang="en-US" sz="1200" dirty="0" smtClean="0"/>
              <a:t> </a:t>
            </a:r>
            <a:r>
              <a:rPr lang="en-US" sz="1200" dirty="0" err="1" smtClean="0"/>
              <a:t>khi</a:t>
            </a:r>
            <a:r>
              <a:rPr lang="en-US" sz="1200" dirty="0" smtClean="0"/>
              <a:t> </a:t>
            </a:r>
            <a:r>
              <a:rPr lang="en-US" sz="1200" dirty="0" err="1" smtClean="0"/>
              <a:t>một</a:t>
            </a:r>
            <a:r>
              <a:rPr lang="en-US" sz="1200" dirty="0" smtClean="0"/>
              <a:t> </a:t>
            </a:r>
            <a:r>
              <a:rPr lang="en-US" sz="1200" dirty="0" err="1" smtClean="0"/>
              <a:t>máy</a:t>
            </a:r>
            <a:r>
              <a:rPr lang="en-US" sz="1200" dirty="0" smtClean="0"/>
              <a:t> </a:t>
            </a:r>
            <a:r>
              <a:rPr lang="en-US" sz="1200" dirty="0" err="1" smtClean="0"/>
              <a:t>muốn</a:t>
            </a:r>
            <a:r>
              <a:rPr lang="en-US" sz="1200" dirty="0" smtClean="0"/>
              <a:t> </a:t>
            </a:r>
            <a:r>
              <a:rPr lang="en-US" sz="1200" dirty="0" err="1" smtClean="0"/>
              <a:t>gửi</a:t>
            </a:r>
            <a:r>
              <a:rPr lang="en-US" sz="1200" dirty="0" smtClean="0"/>
              <a:t> </a:t>
            </a:r>
            <a:r>
              <a:rPr lang="en-US" sz="1200" dirty="0" err="1" smtClean="0"/>
              <a:t>cho</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các</a:t>
            </a:r>
            <a:r>
              <a:rPr lang="en-US" sz="1200" dirty="0" smtClean="0"/>
              <a:t> </a:t>
            </a:r>
            <a:r>
              <a:rPr lang="en-US" sz="1200" dirty="0" err="1" smtClean="0"/>
              <a:t>máy</a:t>
            </a:r>
            <a:r>
              <a:rPr lang="en-US" sz="1200" dirty="0" smtClean="0"/>
              <a:t> </a:t>
            </a:r>
            <a:r>
              <a:rPr lang="en-US" sz="1200" dirty="0" err="1" smtClean="0"/>
              <a:t>khác</a:t>
            </a:r>
            <a:r>
              <a:rPr lang="en-US" sz="1200" dirty="0" smtClean="0"/>
              <a:t> </a:t>
            </a:r>
            <a:r>
              <a:rPr lang="en-US" sz="1200" dirty="0" err="1" smtClean="0"/>
              <a:t>trong</a:t>
            </a:r>
            <a:r>
              <a:rPr lang="en-US" sz="1200" dirty="0" smtClean="0"/>
              <a:t> </a:t>
            </a:r>
            <a:r>
              <a:rPr lang="en-US" sz="1200" dirty="0" err="1" smtClean="0"/>
              <a:t>mạng</a:t>
            </a:r>
            <a:r>
              <a:rPr lang="en-US" sz="1200" dirty="0" smtClean="0"/>
              <a:t>.</a:t>
            </a:r>
          </a:p>
          <a:p>
            <a:pPr>
              <a:spcBef>
                <a:spcPts val="600"/>
              </a:spcBef>
              <a:spcAft>
                <a:spcPts val="600"/>
              </a:spcAft>
            </a:pPr>
            <a:r>
              <a:rPr lang="en-US" sz="1200" i="1" dirty="0" smtClean="0">
                <a:solidFill>
                  <a:srgbClr val="002060"/>
                </a:solidFill>
              </a:rPr>
              <a:t>Broadcast domain</a:t>
            </a:r>
            <a:r>
              <a:rPr lang="en-US" sz="1200" dirty="0" smtClean="0">
                <a:solidFill>
                  <a:srgbClr val="002060"/>
                </a:solidFill>
              </a:rPr>
              <a:t> </a:t>
            </a:r>
            <a:r>
              <a:rPr lang="en-US" sz="1200" dirty="0" smtClean="0"/>
              <a:t>(</a:t>
            </a:r>
            <a:r>
              <a:rPr lang="en-US" sz="1200" dirty="0" err="1" smtClean="0"/>
              <a:t>miền</a:t>
            </a:r>
            <a:r>
              <a:rPr lang="en-US" sz="1200" dirty="0" smtClean="0"/>
              <a:t> </a:t>
            </a:r>
            <a:r>
              <a:rPr lang="en-US" sz="1200" dirty="0" err="1" smtClean="0"/>
              <a:t>quảng</a:t>
            </a:r>
            <a:r>
              <a:rPr lang="en-US" sz="1200" dirty="0" smtClean="0"/>
              <a:t> </a:t>
            </a:r>
            <a:r>
              <a:rPr lang="en-US" sz="1200" dirty="0" err="1" smtClean="0"/>
              <a:t>bá</a:t>
            </a:r>
            <a:r>
              <a:rPr lang="en-US" sz="1200" dirty="0" smtClean="0"/>
              <a:t>) </a:t>
            </a:r>
            <a:r>
              <a:rPr lang="en-US" sz="1200" dirty="0" err="1" smtClean="0"/>
              <a:t>là</a:t>
            </a:r>
            <a:r>
              <a:rPr lang="en-US" sz="1200" dirty="0" smtClean="0"/>
              <a:t> </a:t>
            </a:r>
            <a:r>
              <a:rPr lang="en-US" sz="1200" dirty="0" err="1" smtClean="0"/>
              <a:t>miền</a:t>
            </a:r>
            <a:r>
              <a:rPr lang="en-US" sz="1200" dirty="0" smtClean="0"/>
              <a:t> </a:t>
            </a:r>
            <a:r>
              <a:rPr lang="en-US" sz="1200" dirty="0" err="1" smtClean="0"/>
              <a:t>bao</a:t>
            </a:r>
            <a:r>
              <a:rPr lang="en-US" sz="1200" dirty="0" smtClean="0"/>
              <a:t> </a:t>
            </a:r>
            <a:r>
              <a:rPr lang="en-US" sz="1200" dirty="0" err="1" smtClean="0"/>
              <a:t>gồm</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các</a:t>
            </a:r>
            <a:r>
              <a:rPr lang="en-US" sz="1200" dirty="0" smtClean="0"/>
              <a:t> </a:t>
            </a:r>
            <a:r>
              <a:rPr lang="en-US" sz="1200" dirty="0" err="1" smtClean="0"/>
              <a:t>thiết</a:t>
            </a:r>
            <a:r>
              <a:rPr lang="en-US" sz="1200" dirty="0" smtClean="0"/>
              <a:t> </a:t>
            </a:r>
            <a:r>
              <a:rPr lang="en-US" sz="1200" dirty="0" err="1" smtClean="0"/>
              <a:t>bị</a:t>
            </a:r>
            <a:r>
              <a:rPr lang="en-US" sz="1200" dirty="0" smtClean="0"/>
              <a:t> LAN </a:t>
            </a:r>
            <a:r>
              <a:rPr lang="en-US" sz="1200" dirty="0" err="1" smtClean="0"/>
              <a:t>có</a:t>
            </a:r>
            <a:r>
              <a:rPr lang="en-US" sz="1200" dirty="0" smtClean="0"/>
              <a:t> </a:t>
            </a:r>
            <a:r>
              <a:rPr lang="en-US" sz="1200" dirty="0" err="1" smtClean="0"/>
              <a:t>thể</a:t>
            </a:r>
            <a:r>
              <a:rPr lang="en-US" sz="1200" dirty="0" smtClean="0"/>
              <a:t> </a:t>
            </a:r>
            <a:r>
              <a:rPr lang="en-US" sz="1200" dirty="0" err="1" smtClean="0"/>
              <a:t>nhận</a:t>
            </a:r>
            <a:r>
              <a:rPr lang="en-US" sz="1200" dirty="0" smtClean="0"/>
              <a:t> </a:t>
            </a:r>
            <a:r>
              <a:rPr lang="en-US" sz="1200" dirty="0" err="1" smtClean="0"/>
              <a:t>được</a:t>
            </a:r>
            <a:r>
              <a:rPr lang="en-US" sz="1200" dirty="0" smtClean="0"/>
              <a:t> frame </a:t>
            </a:r>
            <a:r>
              <a:rPr lang="en-US" sz="1200" dirty="0" err="1" smtClean="0"/>
              <a:t>quảng</a:t>
            </a:r>
            <a:r>
              <a:rPr lang="en-US" sz="1200" dirty="0" smtClean="0"/>
              <a:t> </a:t>
            </a:r>
            <a:r>
              <a:rPr lang="en-US" sz="1200" dirty="0" err="1" smtClean="0"/>
              <a:t>bá</a:t>
            </a:r>
            <a:r>
              <a:rPr lang="en-US" sz="1200" dirty="0" smtClean="0"/>
              <a:t> </a:t>
            </a:r>
            <a:r>
              <a:rPr lang="en-US" sz="1200" dirty="0" err="1" smtClean="0"/>
              <a:t>từ</a:t>
            </a:r>
            <a:r>
              <a:rPr lang="en-US" sz="1200" dirty="0" smtClean="0"/>
              <a:t> </a:t>
            </a:r>
            <a:r>
              <a:rPr lang="en-US" sz="1200" dirty="0" err="1" smtClean="0"/>
              <a:t>một</a:t>
            </a:r>
            <a:r>
              <a:rPr lang="en-US" sz="1200" dirty="0" smtClean="0"/>
              <a:t> host </a:t>
            </a:r>
            <a:r>
              <a:rPr lang="en-US" sz="1200" dirty="0" err="1" smtClean="0"/>
              <a:t>trong</a:t>
            </a:r>
            <a:r>
              <a:rPr lang="en-US" sz="1200" dirty="0" smtClean="0"/>
              <a:t> LAN </a:t>
            </a:r>
            <a:r>
              <a:rPr lang="en-US" sz="1200" dirty="0" err="1" smtClean="0"/>
              <a:t>đó</a:t>
            </a:r>
            <a:r>
              <a:rPr lang="en-US" sz="1200" dirty="0" smtClean="0"/>
              <a:t>.</a:t>
            </a:r>
          </a:p>
          <a:p>
            <a:pPr>
              <a:spcBef>
                <a:spcPts val="600"/>
              </a:spcBef>
              <a:spcAft>
                <a:spcPts val="600"/>
              </a:spcAft>
            </a:pPr>
            <a:r>
              <a:rPr lang="en-US" sz="1200" dirty="0" smtClean="0"/>
              <a:t>Switch </a:t>
            </a:r>
            <a:r>
              <a:rPr lang="en-US" sz="1200" dirty="0" err="1" smtClean="0"/>
              <a:t>là</a:t>
            </a:r>
            <a:r>
              <a:rPr lang="en-US" sz="1200" dirty="0" smtClean="0"/>
              <a:t> </a:t>
            </a:r>
            <a:r>
              <a:rPr lang="en-US" sz="1200" dirty="0" err="1" smtClean="0"/>
              <a:t>một</a:t>
            </a:r>
            <a:r>
              <a:rPr lang="en-US" sz="1200" dirty="0" smtClean="0"/>
              <a:t> </a:t>
            </a:r>
            <a:r>
              <a:rPr lang="en-US" sz="1200" dirty="0" err="1" smtClean="0"/>
              <a:t>thiết</a:t>
            </a:r>
            <a:r>
              <a:rPr lang="en-US" sz="1200" dirty="0" smtClean="0"/>
              <a:t> </a:t>
            </a:r>
            <a:r>
              <a:rPr lang="en-US" sz="1200" dirty="0" err="1" smtClean="0"/>
              <a:t>bị</a:t>
            </a:r>
            <a:r>
              <a:rPr lang="en-US" sz="1200" dirty="0" smtClean="0"/>
              <a:t> </a:t>
            </a:r>
            <a:r>
              <a:rPr lang="en-US" sz="1200" dirty="0" err="1" smtClean="0"/>
              <a:t>lớp</a:t>
            </a:r>
            <a:r>
              <a:rPr lang="en-US" sz="1200" dirty="0" smtClean="0"/>
              <a:t> 2, </a:t>
            </a:r>
            <a:r>
              <a:rPr lang="en-US" sz="1200" dirty="0" err="1" smtClean="0"/>
              <a:t>khi</a:t>
            </a:r>
            <a:r>
              <a:rPr lang="en-US" sz="1200" dirty="0" smtClean="0"/>
              <a:t> switch </a:t>
            </a:r>
            <a:r>
              <a:rPr lang="en-US" sz="1200" dirty="0" err="1" smtClean="0"/>
              <a:t>nhận</a:t>
            </a:r>
            <a:r>
              <a:rPr lang="en-US" sz="1200" dirty="0" smtClean="0"/>
              <a:t> </a:t>
            </a:r>
            <a:r>
              <a:rPr lang="en-US" sz="1200" dirty="0" err="1" smtClean="0"/>
              <a:t>được</a:t>
            </a:r>
            <a:r>
              <a:rPr lang="en-US" sz="1200" dirty="0" smtClean="0"/>
              <a:t> </a:t>
            </a:r>
            <a:r>
              <a:rPr lang="en-US" sz="1200" dirty="0" err="1" smtClean="0"/>
              <a:t>gói</a:t>
            </a:r>
            <a:r>
              <a:rPr lang="en-US" sz="1200" dirty="0" smtClean="0"/>
              <a:t> </a:t>
            </a:r>
            <a:r>
              <a:rPr lang="en-US" sz="1200" dirty="0" err="1" smtClean="0"/>
              <a:t>quảng</a:t>
            </a:r>
            <a:r>
              <a:rPr lang="en-US" sz="1200" dirty="0" smtClean="0"/>
              <a:t> </a:t>
            </a:r>
            <a:r>
              <a:rPr lang="en-US" sz="1200" dirty="0" err="1" smtClean="0"/>
              <a:t>bá</a:t>
            </a:r>
            <a:r>
              <a:rPr lang="en-US" sz="1200" dirty="0" smtClean="0"/>
              <a:t> </a:t>
            </a:r>
            <a:r>
              <a:rPr lang="en-US" sz="1200" dirty="0" err="1" smtClean="0"/>
              <a:t>thì</a:t>
            </a:r>
            <a:r>
              <a:rPr lang="en-US" sz="1200" dirty="0" smtClean="0"/>
              <a:t> </a:t>
            </a:r>
            <a:r>
              <a:rPr lang="en-US" sz="1200" dirty="0" err="1" smtClean="0"/>
              <a:t>nó</a:t>
            </a:r>
            <a:r>
              <a:rPr lang="en-US" sz="1200" dirty="0" smtClean="0"/>
              <a:t> </a:t>
            </a:r>
            <a:r>
              <a:rPr lang="en-US" sz="1200" dirty="0" err="1" smtClean="0"/>
              <a:t>sẽ</a:t>
            </a:r>
            <a:r>
              <a:rPr lang="en-US" sz="1200" dirty="0" smtClean="0"/>
              <a:t> </a:t>
            </a:r>
            <a:r>
              <a:rPr lang="en-US" sz="1200" dirty="0" err="1" smtClean="0"/>
              <a:t>gửi</a:t>
            </a:r>
            <a:r>
              <a:rPr lang="en-US" sz="1200" dirty="0" smtClean="0"/>
              <a:t> </a:t>
            </a:r>
            <a:r>
              <a:rPr lang="en-US" sz="1200" dirty="0" err="1" smtClean="0"/>
              <a:t>ra</a:t>
            </a:r>
            <a:r>
              <a:rPr lang="en-US" sz="1200" dirty="0" smtClean="0"/>
              <a:t> </a:t>
            </a:r>
            <a:r>
              <a:rPr lang="en-US" sz="1200" dirty="0" err="1" smtClean="0"/>
              <a:t>tất</a:t>
            </a:r>
            <a:r>
              <a:rPr lang="en-US" sz="1200" dirty="0" smtClean="0"/>
              <a:t> </a:t>
            </a:r>
            <a:r>
              <a:rPr lang="en-US" sz="1200" dirty="0" err="1" smtClean="0"/>
              <a:t>cả</a:t>
            </a:r>
            <a:r>
              <a:rPr lang="en-US" sz="1200" dirty="0" smtClean="0"/>
              <a:t> </a:t>
            </a:r>
            <a:r>
              <a:rPr lang="en-US" sz="1200" dirty="0" err="1" smtClean="0"/>
              <a:t>các</a:t>
            </a:r>
            <a:r>
              <a:rPr lang="en-US" sz="1200" dirty="0" smtClean="0"/>
              <a:t> port </a:t>
            </a:r>
            <a:r>
              <a:rPr lang="en-US" sz="1200" dirty="0" err="1" smtClean="0"/>
              <a:t>của</a:t>
            </a:r>
            <a:r>
              <a:rPr lang="en-US" sz="1200" dirty="0" smtClean="0"/>
              <a:t> </a:t>
            </a:r>
            <a:r>
              <a:rPr lang="en-US" sz="1200" dirty="0" err="1" smtClean="0"/>
              <a:t>nó</a:t>
            </a:r>
            <a:r>
              <a:rPr lang="en-US" sz="1200" dirty="0" smtClean="0"/>
              <a:t> </a:t>
            </a:r>
            <a:r>
              <a:rPr lang="en-US" sz="1200" dirty="0" err="1" smtClean="0"/>
              <a:t>trừ</a:t>
            </a:r>
            <a:r>
              <a:rPr lang="en-US" sz="1200" dirty="0" smtClean="0"/>
              <a:t> port </a:t>
            </a:r>
            <a:r>
              <a:rPr lang="en-US" sz="1200" dirty="0" err="1" smtClean="0"/>
              <a:t>nhận</a:t>
            </a:r>
            <a:r>
              <a:rPr lang="en-US" sz="1200" dirty="0" smtClean="0"/>
              <a:t> </a:t>
            </a:r>
            <a:r>
              <a:rPr lang="en-US" sz="1200" dirty="0" err="1" smtClean="0"/>
              <a:t>gói</a:t>
            </a:r>
            <a:r>
              <a:rPr lang="en-US" sz="1200" dirty="0" smtClean="0"/>
              <a:t> </a:t>
            </a:r>
            <a:r>
              <a:rPr lang="en-US" sz="1200" dirty="0" err="1" smtClean="0"/>
              <a:t>vào</a:t>
            </a:r>
            <a:r>
              <a:rPr lang="en-US" sz="1200" dirty="0" smtClean="0"/>
              <a:t>. </a:t>
            </a:r>
            <a:r>
              <a:rPr lang="en-US" sz="1200" dirty="0" err="1" smtClean="0"/>
              <a:t>Mỗi</a:t>
            </a:r>
            <a:r>
              <a:rPr lang="en-US" sz="1200" dirty="0" smtClean="0"/>
              <a:t> </a:t>
            </a:r>
            <a:r>
              <a:rPr lang="en-US" sz="1200" dirty="0" err="1" smtClean="0"/>
              <a:t>thiết</a:t>
            </a:r>
            <a:r>
              <a:rPr lang="en-US" sz="1200" dirty="0" smtClean="0"/>
              <a:t> </a:t>
            </a:r>
            <a:r>
              <a:rPr lang="en-US" sz="1200" dirty="0" err="1" smtClean="0"/>
              <a:t>bị</a:t>
            </a:r>
            <a:r>
              <a:rPr lang="en-US" sz="1200" dirty="0" smtClean="0"/>
              <a:t> </a:t>
            </a:r>
            <a:r>
              <a:rPr lang="en-US" sz="1200" dirty="0" err="1" smtClean="0"/>
              <a:t>nhận</a:t>
            </a:r>
            <a:r>
              <a:rPr lang="en-US" sz="1200" dirty="0" smtClean="0"/>
              <a:t> </a:t>
            </a:r>
            <a:r>
              <a:rPr lang="en-US" sz="1200" dirty="0" err="1" smtClean="0"/>
              <a:t>được</a:t>
            </a:r>
            <a:r>
              <a:rPr lang="en-US" sz="1200" dirty="0" smtClean="0"/>
              <a:t> </a:t>
            </a:r>
            <a:r>
              <a:rPr lang="en-US" sz="1200" dirty="0" err="1" smtClean="0"/>
              <a:t>gói</a:t>
            </a:r>
            <a:r>
              <a:rPr lang="en-US" sz="1200" dirty="0" smtClean="0"/>
              <a:t> </a:t>
            </a:r>
            <a:r>
              <a:rPr lang="en-US" sz="1200" dirty="0" err="1" smtClean="0"/>
              <a:t>quảng</a:t>
            </a:r>
            <a:r>
              <a:rPr lang="en-US" sz="1200" dirty="0" smtClean="0"/>
              <a:t> </a:t>
            </a:r>
            <a:r>
              <a:rPr lang="en-US" sz="1200" dirty="0" err="1" smtClean="0"/>
              <a:t>bá</a:t>
            </a:r>
            <a:r>
              <a:rPr lang="en-US" sz="1200" dirty="0" smtClean="0"/>
              <a:t> </a:t>
            </a:r>
            <a:r>
              <a:rPr lang="en-US" sz="1200" dirty="0" err="1" smtClean="0"/>
              <a:t>đều</a:t>
            </a:r>
            <a:r>
              <a:rPr lang="en-US" sz="1200" dirty="0" smtClean="0"/>
              <a:t> </a:t>
            </a:r>
            <a:r>
              <a:rPr lang="en-US" sz="1200" dirty="0" err="1" smtClean="0"/>
              <a:t>phải</a:t>
            </a:r>
            <a:r>
              <a:rPr lang="en-US" sz="1200" dirty="0" smtClean="0"/>
              <a:t> </a:t>
            </a:r>
            <a:r>
              <a:rPr lang="en-US" sz="1200" dirty="0" err="1" smtClean="0"/>
              <a:t>xử</a:t>
            </a:r>
            <a:r>
              <a:rPr lang="en-US" sz="1200" dirty="0" smtClean="0"/>
              <a:t> </a:t>
            </a:r>
            <a:r>
              <a:rPr lang="en-US" sz="1200" dirty="0" err="1" smtClean="0"/>
              <a:t>lý</a:t>
            </a:r>
            <a:r>
              <a:rPr lang="en-US" sz="1200" dirty="0" smtClean="0"/>
              <a:t> </a:t>
            </a:r>
            <a:r>
              <a:rPr lang="en-US" sz="1200" dirty="0" err="1" smtClean="0"/>
              <a:t>thông</a:t>
            </a:r>
            <a:r>
              <a:rPr lang="en-US" sz="1200" dirty="0" smtClean="0"/>
              <a:t> tin </a:t>
            </a:r>
            <a:r>
              <a:rPr lang="en-US" sz="1200" dirty="0" err="1" smtClean="0"/>
              <a:t>nằm</a:t>
            </a:r>
            <a:r>
              <a:rPr lang="en-US" sz="1200" dirty="0" smtClean="0"/>
              <a:t> </a:t>
            </a:r>
            <a:r>
              <a:rPr lang="en-US" sz="1200" dirty="0" err="1" smtClean="0"/>
              <a:t>trong</a:t>
            </a:r>
            <a:r>
              <a:rPr lang="en-US" sz="1200" dirty="0" smtClean="0"/>
              <a:t> </a:t>
            </a:r>
            <a:r>
              <a:rPr lang="en-US" sz="1200" dirty="0" err="1" smtClean="0"/>
              <a:t>đó</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EF6F9A57-430C-42ED-B8B9-D13D26B98519}" type="slidenum">
              <a:rPr lang="en-GB" smtClean="0"/>
              <a:pPr/>
              <a:t>4</a:t>
            </a:fld>
            <a:endParaRPr lang="en-GB"/>
          </a:p>
        </p:txBody>
      </p:sp>
    </p:spTree>
    <p:extLst>
      <p:ext uri="{BB962C8B-B14F-4D97-AF65-F5344CB8AC3E}">
        <p14:creationId xmlns:p14="http://schemas.microsoft.com/office/powerpoint/2010/main" val="3137592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41</a:t>
            </a:fld>
            <a:endParaRPr lang="en-US"/>
          </a:p>
        </p:txBody>
      </p:sp>
    </p:spTree>
    <p:extLst>
      <p:ext uri="{BB962C8B-B14F-4D97-AF65-F5344CB8AC3E}">
        <p14:creationId xmlns:p14="http://schemas.microsoft.com/office/powerpoint/2010/main" val="13969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Đánh</a:t>
            </a:r>
            <a:r>
              <a:rPr lang="en-US" sz="1200" dirty="0" smtClean="0"/>
              <a:t> </a:t>
            </a:r>
            <a:r>
              <a:rPr lang="en-US" sz="1200" dirty="0" err="1" smtClean="0"/>
              <a:t>số</a:t>
            </a:r>
            <a:r>
              <a:rPr lang="en-US" sz="1200" dirty="0" smtClean="0"/>
              <a:t> </a:t>
            </a:r>
            <a:r>
              <a:rPr lang="en-US" sz="1200" dirty="0" err="1" smtClean="0"/>
              <a:t>từ</a:t>
            </a:r>
            <a:r>
              <a:rPr lang="en-US" sz="1200" dirty="0" smtClean="0"/>
              <a:t> </a:t>
            </a:r>
            <a:r>
              <a:rPr lang="en-US" sz="1200" dirty="0" err="1" smtClean="0"/>
              <a:t>trái</a:t>
            </a:r>
            <a:r>
              <a:rPr lang="en-US" sz="1200" dirty="0" smtClean="0"/>
              <a:t> sang </a:t>
            </a:r>
            <a:r>
              <a:rPr lang="en-US" sz="1200" dirty="0" err="1" smtClean="0"/>
              <a:t>phải</a:t>
            </a:r>
            <a:r>
              <a:rPr lang="en-US" sz="1200" dirty="0" smtClean="0"/>
              <a:t> </a:t>
            </a:r>
            <a:r>
              <a:rPr lang="en-US" sz="1200" dirty="0" err="1" smtClean="0"/>
              <a:t>nhìn</a:t>
            </a:r>
            <a:r>
              <a:rPr lang="en-US" sz="1200" dirty="0" smtClean="0"/>
              <a:t> </a:t>
            </a:r>
            <a:r>
              <a:rPr lang="en-US" sz="1200" dirty="0" err="1" smtClean="0"/>
              <a:t>từ</a:t>
            </a:r>
            <a:r>
              <a:rPr lang="en-US" sz="1200" dirty="0" smtClean="0"/>
              <a:t> </a:t>
            </a:r>
            <a:r>
              <a:rPr lang="en-US" sz="1200" dirty="0" err="1" smtClean="0"/>
              <a:t>mặt</a:t>
            </a:r>
            <a:r>
              <a:rPr lang="en-US" sz="1200" dirty="0" smtClean="0"/>
              <a:t> </a:t>
            </a:r>
            <a:r>
              <a:rPr lang="en-US" sz="1200" dirty="0" err="1" smtClean="0"/>
              <a:t>trước</a:t>
            </a:r>
            <a:r>
              <a:rPr lang="en-US" sz="1200" dirty="0" smtClean="0"/>
              <a:t> (</a:t>
            </a:r>
            <a:r>
              <a:rPr lang="en-US" sz="1200" dirty="0" err="1" smtClean="0"/>
              <a:t>bụng</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42</a:t>
            </a:fld>
            <a:endParaRPr lang="en-US"/>
          </a:p>
        </p:txBody>
      </p:sp>
    </p:spTree>
    <p:extLst>
      <p:ext uri="{BB962C8B-B14F-4D97-AF65-F5344CB8AC3E}">
        <p14:creationId xmlns:p14="http://schemas.microsoft.com/office/powerpoint/2010/main" val="322055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en-US" sz="1200" dirty="0" err="1" smtClean="0"/>
              <a:t>Chức</a:t>
            </a:r>
            <a:r>
              <a:rPr lang="en-US" sz="1200" dirty="0" smtClean="0"/>
              <a:t> </a:t>
            </a:r>
            <a:r>
              <a:rPr lang="en-US" sz="1200" dirty="0" err="1" smtClean="0"/>
              <a:t>năng</a:t>
            </a:r>
            <a:r>
              <a:rPr lang="en-US" sz="1200" dirty="0" smtClean="0"/>
              <a:t> </a:t>
            </a:r>
            <a:r>
              <a:rPr lang="en-US" sz="1200" dirty="0" err="1" smtClean="0"/>
              <a:t>của</a:t>
            </a:r>
            <a:r>
              <a:rPr lang="en-US" sz="1200" dirty="0" smtClean="0"/>
              <a:t> </a:t>
            </a:r>
            <a:r>
              <a:rPr lang="en-US" sz="1200" dirty="0" err="1" smtClean="0"/>
              <a:t>các</a:t>
            </a:r>
            <a:r>
              <a:rPr lang="en-US" sz="1200" dirty="0" smtClean="0"/>
              <a:t> </a:t>
            </a:r>
            <a:r>
              <a:rPr lang="en-US" sz="1200" dirty="0" err="1" smtClean="0"/>
              <a:t>dây</a:t>
            </a:r>
            <a:r>
              <a:rPr lang="en-US" sz="1200" dirty="0" smtClean="0"/>
              <a:t> (pin) </a:t>
            </a:r>
            <a:r>
              <a:rPr lang="en-US" sz="1200" dirty="0" err="1" smtClean="0"/>
              <a:t>theo</a:t>
            </a:r>
            <a:r>
              <a:rPr lang="en-US" sz="1200" dirty="0" smtClean="0"/>
              <a:t> </a:t>
            </a:r>
            <a:r>
              <a:rPr lang="en-US" sz="1200" dirty="0" err="1" smtClean="0"/>
              <a:t>chuẩn</a:t>
            </a:r>
            <a:r>
              <a:rPr lang="en-US" sz="1200" dirty="0" smtClean="0"/>
              <a:t> T568-B</a:t>
            </a:r>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43</a:t>
            </a:fld>
            <a:endParaRPr lang="en-US"/>
          </a:p>
        </p:txBody>
      </p:sp>
    </p:spTree>
    <p:extLst>
      <p:ext uri="{BB962C8B-B14F-4D97-AF65-F5344CB8AC3E}">
        <p14:creationId xmlns:p14="http://schemas.microsoft.com/office/powerpoint/2010/main" val="2764632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44</a:t>
            </a:fld>
            <a:endParaRPr lang="en-US"/>
          </a:p>
        </p:txBody>
      </p:sp>
    </p:spTree>
    <p:extLst>
      <p:ext uri="{BB962C8B-B14F-4D97-AF65-F5344CB8AC3E}">
        <p14:creationId xmlns:p14="http://schemas.microsoft.com/office/powerpoint/2010/main" val="3526625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en-US" dirty="0" err="1" smtClean="0"/>
              <a:t>Chuẩn</a:t>
            </a:r>
            <a:r>
              <a:rPr lang="en-US" dirty="0" smtClean="0"/>
              <a:t> </a:t>
            </a:r>
            <a:r>
              <a:rPr lang="en-US" dirty="0" err="1" smtClean="0"/>
              <a:t>bấm</a:t>
            </a:r>
            <a:r>
              <a:rPr lang="en-US" dirty="0" smtClean="0"/>
              <a:t> </a:t>
            </a:r>
            <a:r>
              <a:rPr lang="en-US" dirty="0" err="1" smtClean="0"/>
              <a:t>cáp</a:t>
            </a:r>
            <a:r>
              <a:rPr lang="en-US" dirty="0" smtClean="0"/>
              <a:t> UTP, RJ-45</a:t>
            </a:r>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45</a:t>
            </a:fld>
            <a:endParaRPr lang="en-US"/>
          </a:p>
        </p:txBody>
      </p:sp>
    </p:spTree>
    <p:extLst>
      <p:ext uri="{BB962C8B-B14F-4D97-AF65-F5344CB8AC3E}">
        <p14:creationId xmlns:p14="http://schemas.microsoft.com/office/powerpoint/2010/main" val="175688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phụ</a:t>
            </a:r>
            <a:r>
              <a:rPr lang="en-US" dirty="0" smtClean="0"/>
              <a:t> </a:t>
            </a:r>
            <a:r>
              <a:rPr lang="en-US" dirty="0" err="1" smtClean="0"/>
              <a:t>kiện</a:t>
            </a:r>
            <a:r>
              <a:rPr lang="en-US" dirty="0" smtClean="0"/>
              <a:t> </a:t>
            </a:r>
            <a:r>
              <a:rPr lang="en-US" dirty="0" err="1" smtClean="0"/>
              <a:t>cáp</a:t>
            </a:r>
            <a:r>
              <a:rPr lang="en-US" dirty="0" smtClean="0"/>
              <a:t> UTP, RJ-45</a:t>
            </a:r>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46</a:t>
            </a:fld>
            <a:endParaRPr lang="en-US"/>
          </a:p>
        </p:txBody>
      </p:sp>
    </p:spTree>
    <p:extLst>
      <p:ext uri="{BB962C8B-B14F-4D97-AF65-F5344CB8AC3E}">
        <p14:creationId xmlns:p14="http://schemas.microsoft.com/office/powerpoint/2010/main" val="236153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47</a:t>
            </a:fld>
            <a:endParaRPr lang="en-US"/>
          </a:p>
        </p:txBody>
      </p:sp>
    </p:spTree>
    <p:extLst>
      <p:ext uri="{BB962C8B-B14F-4D97-AF65-F5344CB8AC3E}">
        <p14:creationId xmlns:p14="http://schemas.microsoft.com/office/powerpoint/2010/main" val="763192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48</a:t>
            </a:fld>
            <a:endParaRPr lang="en-US"/>
          </a:p>
        </p:txBody>
      </p:sp>
    </p:spTree>
    <p:extLst>
      <p:ext uri="{BB962C8B-B14F-4D97-AF65-F5344CB8AC3E}">
        <p14:creationId xmlns:p14="http://schemas.microsoft.com/office/powerpoint/2010/main" val="1529631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49</a:t>
            </a:fld>
            <a:endParaRPr lang="en-US"/>
          </a:p>
        </p:txBody>
      </p:sp>
    </p:spTree>
    <p:extLst>
      <p:ext uri="{BB962C8B-B14F-4D97-AF65-F5344CB8AC3E}">
        <p14:creationId xmlns:p14="http://schemas.microsoft.com/office/powerpoint/2010/main" val="2983145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50</a:t>
            </a:fld>
            <a:endParaRPr lang="en-US"/>
          </a:p>
        </p:txBody>
      </p:sp>
    </p:spTree>
    <p:extLst>
      <p:ext uri="{BB962C8B-B14F-4D97-AF65-F5344CB8AC3E}">
        <p14:creationId xmlns:p14="http://schemas.microsoft.com/office/powerpoint/2010/main" val="213960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48D1061-2D49-4107-96D0-FA6BDA1368D8}" type="slidenum">
              <a:rPr lang="en-US"/>
              <a:pPr/>
              <a:t>5</a:t>
            </a:fld>
            <a:endParaRPr lang="en-US"/>
          </a:p>
        </p:txBody>
      </p:sp>
      <p:sp>
        <p:nvSpPr>
          <p:cNvPr id="87043" name="Rectangle 2"/>
          <p:cNvSpPr>
            <a:spLocks noGrp="1" noRot="1" noChangeAspect="1" noChangeArrowheads="1" noTextEdit="1"/>
          </p:cNvSpPr>
          <p:nvPr>
            <p:ph type="sldImg"/>
          </p:nvPr>
        </p:nvSpPr>
        <p:spPr>
          <a:xfrm>
            <a:off x="1104900" y="698500"/>
            <a:ext cx="4648200" cy="3486150"/>
          </a:xfrm>
          <a:ln/>
        </p:spPr>
      </p:sp>
      <p:sp>
        <p:nvSpPr>
          <p:cNvPr id="87044" name="Rectangle 3"/>
          <p:cNvSpPr>
            <a:spLocks noGrp="1" noChangeArrowheads="1"/>
          </p:cNvSpPr>
          <p:nvPr>
            <p:ph type="body" idx="1"/>
          </p:nvPr>
        </p:nvSpPr>
        <p:spPr>
          <a:noFill/>
          <a:ln/>
        </p:spPr>
        <p:txBody>
          <a:bodyPr/>
          <a:lstStyle/>
          <a:p>
            <a:pPr eaLnBrk="1" hangingPunct="1"/>
            <a:r>
              <a:rPr lang="en-US" dirty="0" err="1" smtClean="0"/>
              <a:t>Có</a:t>
            </a:r>
            <a:r>
              <a:rPr lang="en-US" dirty="0" smtClean="0"/>
              <a:t> 3 </a:t>
            </a:r>
            <a:r>
              <a:rPr lang="en-US" dirty="0" err="1" smtClean="0"/>
              <a:t>Yếu</a:t>
            </a:r>
            <a:r>
              <a:rPr lang="en-US" dirty="0" smtClean="0"/>
              <a:t> </a:t>
            </a:r>
            <a:r>
              <a:rPr lang="en-US" dirty="0" err="1" smtClean="0"/>
              <a:t>tố</a:t>
            </a:r>
            <a:r>
              <a:rPr lang="en-US" dirty="0" smtClean="0"/>
              <a:t> </a:t>
            </a:r>
            <a:r>
              <a:rPr lang="en-US" dirty="0" err="1" smtClean="0"/>
              <a:t>có</a:t>
            </a:r>
            <a:r>
              <a:rPr lang="en-US" dirty="0" smtClean="0"/>
              <a:t> </a:t>
            </a:r>
            <a:r>
              <a:rPr lang="en-US" dirty="0" err="1" smtClean="0"/>
              <a:t>thể</a:t>
            </a:r>
            <a:r>
              <a:rPr lang="en-US" dirty="0" smtClean="0"/>
              <a:t> </a:t>
            </a:r>
            <a:r>
              <a:rPr lang="en-US" dirty="0" err="1" smtClean="0"/>
              <a:t>giảm</a:t>
            </a:r>
            <a:r>
              <a:rPr lang="en-US" dirty="0" smtClean="0"/>
              <a:t> </a:t>
            </a:r>
            <a:r>
              <a:rPr lang="en-US" dirty="0" err="1" smtClean="0"/>
              <a:t>hoặc</a:t>
            </a:r>
            <a:r>
              <a:rPr lang="en-US" dirty="0" smtClean="0"/>
              <a:t> </a:t>
            </a:r>
            <a:r>
              <a:rPr lang="en-US" dirty="0" err="1" smtClean="0"/>
              <a:t>hạn</a:t>
            </a:r>
            <a:r>
              <a:rPr lang="en-US" dirty="0" smtClean="0"/>
              <a:t> </a:t>
            </a:r>
            <a:r>
              <a:rPr lang="en-US" dirty="0" err="1" smtClean="0"/>
              <a:t>chế</a:t>
            </a:r>
            <a:r>
              <a:rPr lang="en-US" dirty="0" smtClean="0"/>
              <a:t> </a:t>
            </a:r>
            <a:r>
              <a:rPr lang="en-US" dirty="0" err="1" smtClean="0"/>
              <a:t>bất</a:t>
            </a:r>
            <a:r>
              <a:rPr lang="en-US" dirty="0" smtClean="0"/>
              <a:t> </a:t>
            </a:r>
            <a:r>
              <a:rPr lang="en-US" dirty="0" err="1" smtClean="0"/>
              <a:t>kỳ</a:t>
            </a:r>
            <a:r>
              <a:rPr lang="en-US" dirty="0" smtClean="0"/>
              <a:t> tin </a:t>
            </a:r>
            <a:r>
              <a:rPr lang="en-US" dirty="0" err="1" smtClean="0"/>
              <a:t>tức</a:t>
            </a:r>
            <a:r>
              <a:rPr lang="en-US" dirty="0" smtClean="0"/>
              <a:t> </a:t>
            </a:r>
            <a:r>
              <a:rPr lang="en-US" dirty="0" err="1" smtClean="0"/>
              <a:t>tín</a:t>
            </a:r>
            <a:r>
              <a:rPr lang="en-US" dirty="0" smtClean="0"/>
              <a:t> </a:t>
            </a:r>
            <a:r>
              <a:rPr lang="en-US" dirty="0" err="1" smtClean="0"/>
              <a:t>hiệu</a:t>
            </a:r>
            <a:r>
              <a:rPr lang="en-US" dirty="0" smtClean="0"/>
              <a:t> </a:t>
            </a:r>
            <a:r>
              <a:rPr lang="en-US" dirty="0" err="1" smtClean="0"/>
              <a:t>được</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như</a:t>
            </a:r>
            <a:r>
              <a:rPr lang="en-US" dirty="0" smtClean="0"/>
              <a:t> </a:t>
            </a:r>
            <a:r>
              <a:rPr lang="en-US" dirty="0" err="1" smtClean="0"/>
              <a:t>sau</a:t>
            </a:r>
            <a:r>
              <a:rPr lang="en-US" dirty="0" smtClean="0"/>
              <a:t> :</a:t>
            </a:r>
          </a:p>
          <a:p>
            <a:pPr eaLnBrk="1" hangingPunct="1"/>
            <a:r>
              <a:rPr lang="en-US" sz="1700" dirty="0" smtClean="0"/>
              <a:t>(</a:t>
            </a:r>
            <a:r>
              <a:rPr lang="en-US" sz="600" dirty="0" smtClean="0"/>
              <a:t>3 </a:t>
            </a:r>
            <a:r>
              <a:rPr lang="en-US" sz="600" dirty="0" err="1" smtClean="0"/>
              <a:t>yếu</a:t>
            </a:r>
            <a:r>
              <a:rPr lang="en-US" sz="600" dirty="0" smtClean="0"/>
              <a:t> </a:t>
            </a:r>
            <a:r>
              <a:rPr lang="en-US" sz="600" dirty="0" err="1" smtClean="0"/>
              <a:t>tố</a:t>
            </a:r>
            <a:r>
              <a:rPr lang="en-US" sz="600" dirty="0" smtClean="0"/>
              <a:t> </a:t>
            </a:r>
            <a:r>
              <a:rPr lang="en-US" sz="600" dirty="0" err="1" smtClean="0"/>
              <a:t>có</a:t>
            </a:r>
            <a:r>
              <a:rPr lang="en-US" sz="600" dirty="0" smtClean="0"/>
              <a:t> </a:t>
            </a:r>
            <a:r>
              <a:rPr lang="en-US" sz="600" dirty="0" err="1" smtClean="0"/>
              <a:t>thể</a:t>
            </a:r>
            <a:r>
              <a:rPr lang="en-US" sz="600" dirty="0" smtClean="0"/>
              <a:t> </a:t>
            </a:r>
            <a:r>
              <a:rPr lang="en-US" sz="600" dirty="0" err="1" smtClean="0"/>
              <a:t>làm</a:t>
            </a:r>
            <a:r>
              <a:rPr lang="en-US" sz="600" dirty="0" smtClean="0"/>
              <a:t> </a:t>
            </a:r>
            <a:r>
              <a:rPr lang="en-US" sz="600" dirty="0" err="1" smtClean="0"/>
              <a:t>giảm</a:t>
            </a:r>
            <a:r>
              <a:rPr lang="en-US" sz="600" dirty="0" smtClean="0"/>
              <a:t> </a:t>
            </a:r>
            <a:r>
              <a:rPr lang="en-US" sz="600" dirty="0" err="1" smtClean="0"/>
              <a:t>hoặc</a:t>
            </a:r>
            <a:r>
              <a:rPr lang="en-US" sz="600" dirty="0" smtClean="0"/>
              <a:t> </a:t>
            </a:r>
            <a:r>
              <a:rPr lang="en-US" sz="600" dirty="0" err="1" smtClean="0"/>
              <a:t>hạn</a:t>
            </a:r>
            <a:r>
              <a:rPr lang="en-US" sz="600" dirty="0" smtClean="0"/>
              <a:t> </a:t>
            </a:r>
            <a:r>
              <a:rPr lang="en-US" sz="600" dirty="0" err="1" smtClean="0"/>
              <a:t>chế</a:t>
            </a:r>
            <a:r>
              <a:rPr lang="en-US" sz="600" dirty="0" smtClean="0"/>
              <a:t> </a:t>
            </a:r>
            <a:r>
              <a:rPr lang="en-US" sz="600" dirty="0" err="1" smtClean="0"/>
              <a:t>bất</a:t>
            </a:r>
            <a:r>
              <a:rPr lang="en-US" sz="600" dirty="0" smtClean="0"/>
              <a:t> </a:t>
            </a:r>
            <a:r>
              <a:rPr lang="en-US" sz="600" dirty="0" err="1" smtClean="0"/>
              <a:t>kỳ</a:t>
            </a:r>
            <a:r>
              <a:rPr lang="en-US" sz="600" dirty="0" smtClean="0"/>
              <a:t> </a:t>
            </a:r>
            <a:r>
              <a:rPr lang="en-US" sz="600" dirty="0" err="1" smtClean="0"/>
              <a:t>khả</a:t>
            </a:r>
            <a:r>
              <a:rPr lang="en-US" sz="600" dirty="0" smtClean="0"/>
              <a:t> </a:t>
            </a:r>
            <a:r>
              <a:rPr lang="en-US" sz="600" dirty="0" err="1" smtClean="0"/>
              <a:t>năng</a:t>
            </a:r>
            <a:r>
              <a:rPr lang="en-US" sz="600" dirty="0" smtClean="0"/>
              <a:t> </a:t>
            </a:r>
            <a:r>
              <a:rPr lang="en-US" sz="600" dirty="0" err="1" smtClean="0"/>
              <a:t>hiểu</a:t>
            </a:r>
            <a:r>
              <a:rPr lang="en-US" sz="600" dirty="0" smtClean="0"/>
              <a:t> </a:t>
            </a:r>
            <a:r>
              <a:rPr lang="en-US" sz="600" dirty="0" err="1" smtClean="0"/>
              <a:t>tín</a:t>
            </a:r>
            <a:r>
              <a:rPr lang="en-US" sz="600" dirty="0" smtClean="0"/>
              <a:t> </a:t>
            </a:r>
            <a:r>
              <a:rPr lang="en-US" sz="600" dirty="0" err="1" smtClean="0"/>
              <a:t>hiệ</a:t>
            </a:r>
            <a:endParaRPr lang="en-US" sz="600" dirty="0" smtClean="0"/>
          </a:p>
          <a:p>
            <a:pPr eaLnBrk="1" hangingPunct="1"/>
            <a:r>
              <a:rPr lang="en-US" sz="600" dirty="0" smtClean="0"/>
              <a:t>noise: </a:t>
            </a:r>
            <a:r>
              <a:rPr lang="en-US" sz="600" dirty="0" err="1" smtClean="0"/>
              <a:t>tiếng</a:t>
            </a:r>
            <a:r>
              <a:rPr lang="en-US" sz="600" baseline="0" dirty="0" smtClean="0"/>
              <a:t> </a:t>
            </a:r>
            <a:r>
              <a:rPr lang="en-US" sz="600" baseline="0" dirty="0" err="1" smtClean="0"/>
              <a:t>ồn</a:t>
            </a:r>
            <a:r>
              <a:rPr lang="en-US" sz="1700" dirty="0" smtClean="0"/>
              <a:t> )</a:t>
            </a:r>
          </a:p>
          <a:p>
            <a:pPr eaLnBrk="1" hangingPunct="1"/>
            <a:r>
              <a:rPr lang="en-US" sz="1800" dirty="0" err="1" smtClean="0"/>
              <a:t>Interference:gây</a:t>
            </a:r>
            <a:r>
              <a:rPr lang="en-US" sz="1800" baseline="0" dirty="0" smtClean="0"/>
              <a:t> </a:t>
            </a:r>
            <a:r>
              <a:rPr lang="en-US" sz="1800" baseline="0" dirty="0" err="1" smtClean="0"/>
              <a:t>trở</a:t>
            </a:r>
            <a:r>
              <a:rPr lang="en-US" sz="1800" baseline="0" dirty="0" smtClean="0"/>
              <a:t> </a:t>
            </a:r>
            <a:r>
              <a:rPr lang="en-US" sz="1800" baseline="0" dirty="0" err="1" smtClean="0"/>
              <a:t>ngại</a:t>
            </a:r>
            <a:endParaRPr lang="en-US" sz="18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Attenuation</a:t>
            </a:r>
            <a:r>
              <a:rPr lang="en-US" sz="2000" baseline="0" dirty="0" smtClean="0"/>
              <a:t> </a:t>
            </a:r>
            <a:r>
              <a:rPr lang="en-US" sz="1800" dirty="0" smtClean="0"/>
              <a:t>(</a:t>
            </a:r>
            <a:r>
              <a:rPr lang="en-US" sz="1800" dirty="0" err="1" smtClean="0"/>
              <a:t>Sự</a:t>
            </a:r>
            <a:r>
              <a:rPr lang="en-US" sz="1800" dirty="0" smtClean="0"/>
              <a:t> </a:t>
            </a:r>
            <a:r>
              <a:rPr lang="en-US" sz="1800" dirty="0" err="1" smtClean="0"/>
              <a:t>suy</a:t>
            </a:r>
            <a:r>
              <a:rPr lang="en-US" sz="1800" dirty="0" smtClean="0"/>
              <a:t> </a:t>
            </a:r>
            <a:r>
              <a:rPr lang="en-US" sz="1800" dirty="0" err="1" smtClean="0"/>
              <a:t>yếu</a:t>
            </a:r>
            <a:r>
              <a:rPr lang="en-US" sz="18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Distortion : (</a:t>
            </a:r>
            <a:r>
              <a:rPr lang="en-US" sz="1800" dirty="0" err="1" smtClean="0"/>
              <a:t>Tình</a:t>
            </a:r>
            <a:r>
              <a:rPr lang="en-US" sz="1800" dirty="0" smtClean="0"/>
              <a:t> </a:t>
            </a:r>
            <a:r>
              <a:rPr lang="en-US" sz="1800" dirty="0" err="1" smtClean="0"/>
              <a:t>trạng</a:t>
            </a:r>
            <a:r>
              <a:rPr lang="en-US" sz="1800" dirty="0" smtClean="0"/>
              <a:t> </a:t>
            </a:r>
            <a:r>
              <a:rPr lang="en-US" sz="1800" dirty="0" err="1" smtClean="0"/>
              <a:t>không</a:t>
            </a:r>
            <a:r>
              <a:rPr lang="en-US" sz="1800" dirty="0" smtClean="0"/>
              <a:t> </a:t>
            </a:r>
            <a:r>
              <a:rPr lang="en-US" sz="1800" dirty="0" err="1" smtClean="0"/>
              <a:t>rõ</a:t>
            </a:r>
            <a:r>
              <a:rPr lang="en-US" sz="1800" dirty="0" smtClean="0"/>
              <a:t> </a:t>
            </a:r>
            <a:r>
              <a:rPr lang="en-US" sz="1800" dirty="0" err="1" smtClean="0"/>
              <a:t>và</a:t>
            </a:r>
            <a:r>
              <a:rPr lang="en-US" sz="1800" dirty="0" smtClean="0"/>
              <a:t> </a:t>
            </a:r>
            <a:r>
              <a:rPr lang="en-US" sz="1800" dirty="0" err="1" smtClean="0"/>
              <a:t>không</a:t>
            </a:r>
            <a:r>
              <a:rPr lang="en-US" sz="1800" dirty="0" smtClean="0"/>
              <a:t> </a:t>
            </a:r>
            <a:r>
              <a:rPr lang="en-US" sz="1800" dirty="0" err="1" smtClean="0"/>
              <a:t>chính</a:t>
            </a:r>
            <a:r>
              <a:rPr lang="en-US" sz="1800" dirty="0" smtClean="0"/>
              <a:t> </a:t>
            </a:r>
            <a:r>
              <a:rPr lang="en-US" sz="1800" dirty="0" err="1" smtClean="0"/>
              <a:t>xác</a:t>
            </a:r>
            <a:r>
              <a:rPr lang="en-US" sz="18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pPr eaLnBrk="1" hangingPunct="1"/>
            <a:endParaRPr lang="en-US" sz="1700" dirty="0" smtClean="0"/>
          </a:p>
        </p:txBody>
      </p:sp>
    </p:spTree>
    <p:extLst>
      <p:ext uri="{BB962C8B-B14F-4D97-AF65-F5344CB8AC3E}">
        <p14:creationId xmlns:p14="http://schemas.microsoft.com/office/powerpoint/2010/main" val="2904699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51</a:t>
            </a:fld>
            <a:endParaRPr lang="en-US"/>
          </a:p>
        </p:txBody>
      </p:sp>
    </p:spTree>
    <p:extLst>
      <p:ext uri="{BB962C8B-B14F-4D97-AF65-F5344CB8AC3E}">
        <p14:creationId xmlns:p14="http://schemas.microsoft.com/office/powerpoint/2010/main" val="907318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52</a:t>
            </a:fld>
            <a:endParaRPr lang="en-US"/>
          </a:p>
        </p:txBody>
      </p:sp>
    </p:spTree>
    <p:extLst>
      <p:ext uri="{BB962C8B-B14F-4D97-AF65-F5344CB8AC3E}">
        <p14:creationId xmlns:p14="http://schemas.microsoft.com/office/powerpoint/2010/main" val="2500518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EC3B69E5-C29D-4C32-83C4-D814DAA44076}" type="slidenum">
              <a:rPr lang="en-US"/>
              <a:pPr/>
              <a:t>53</a:t>
            </a:fld>
            <a:endParaRPr lang="en-US"/>
          </a:p>
        </p:txBody>
      </p:sp>
      <p:sp>
        <p:nvSpPr>
          <p:cNvPr id="90114" name="Rectangle 2"/>
          <p:cNvSpPr>
            <a:spLocks noChangeArrowheads="1"/>
          </p:cNvSpPr>
          <p:nvPr/>
        </p:nvSpPr>
        <p:spPr bwMode="auto">
          <a:xfrm>
            <a:off x="3884853" y="-1589"/>
            <a:ext cx="2976259" cy="467364"/>
          </a:xfrm>
          <a:prstGeom prst="rect">
            <a:avLst/>
          </a:prstGeom>
          <a:noFill/>
          <a:ln w="9525">
            <a:noFill/>
            <a:miter lim="800000"/>
            <a:headEnd/>
            <a:tailEnd/>
          </a:ln>
          <a:effectLst/>
        </p:spPr>
        <p:txBody>
          <a:bodyPr wrap="none" anchor="ctr"/>
          <a:lstStyle/>
          <a:p>
            <a:endParaRPr lang="en-US"/>
          </a:p>
        </p:txBody>
      </p:sp>
      <p:sp>
        <p:nvSpPr>
          <p:cNvPr id="90115" name="Rectangle 3"/>
          <p:cNvSpPr>
            <a:spLocks noChangeArrowheads="1"/>
          </p:cNvSpPr>
          <p:nvPr/>
        </p:nvSpPr>
        <p:spPr bwMode="auto">
          <a:xfrm>
            <a:off x="-3112" y="-1589"/>
            <a:ext cx="2973149" cy="467364"/>
          </a:xfrm>
          <a:prstGeom prst="rect">
            <a:avLst/>
          </a:prstGeom>
          <a:noFill/>
          <a:ln w="9525">
            <a:noFill/>
            <a:miter lim="800000"/>
            <a:headEnd/>
            <a:tailEnd/>
          </a:ln>
          <a:effectLst/>
        </p:spPr>
        <p:txBody>
          <a:bodyPr wrap="none" anchor="ctr"/>
          <a:lstStyle/>
          <a:p>
            <a:endParaRPr lang="en-US"/>
          </a:p>
        </p:txBody>
      </p:sp>
      <p:sp>
        <p:nvSpPr>
          <p:cNvPr id="90116" name="Rectangle 4"/>
          <p:cNvSpPr>
            <a:spLocks noGrp="1" noRot="1" noChangeAspect="1" noChangeArrowheads="1" noTextEdit="1"/>
          </p:cNvSpPr>
          <p:nvPr>
            <p:ph type="sldImg"/>
          </p:nvPr>
        </p:nvSpPr>
        <p:spPr>
          <a:xfrm>
            <a:off x="1206500" y="571500"/>
            <a:ext cx="4457700" cy="3343275"/>
          </a:xfrm>
          <a:ln/>
        </p:spPr>
      </p:sp>
      <p:sp>
        <p:nvSpPr>
          <p:cNvPr id="90117" name="Rectangle 5"/>
          <p:cNvSpPr>
            <a:spLocks noGrp="1" noChangeArrowheads="1"/>
          </p:cNvSpPr>
          <p:nvPr>
            <p:ph type="body" idx="1"/>
          </p:nvPr>
        </p:nvSpPr>
        <p:spPr>
          <a:xfrm>
            <a:off x="858807" y="4063202"/>
            <a:ext cx="5160614" cy="4379546"/>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455372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5E8C30F6-1A4A-4385-802B-B4FBE4986932}" type="slidenum">
              <a:rPr lang="en-US"/>
              <a:pPr/>
              <a:t>54</a:t>
            </a:fld>
            <a:endParaRPr lang="en-US"/>
          </a:p>
        </p:txBody>
      </p:sp>
      <p:sp>
        <p:nvSpPr>
          <p:cNvPr id="55298" name="Rectangle 2"/>
          <p:cNvSpPr>
            <a:spLocks noChangeArrowheads="1"/>
          </p:cNvSpPr>
          <p:nvPr/>
        </p:nvSpPr>
        <p:spPr bwMode="auto">
          <a:xfrm>
            <a:off x="3884853" y="-1589"/>
            <a:ext cx="2976259" cy="467364"/>
          </a:xfrm>
          <a:prstGeom prst="rect">
            <a:avLst/>
          </a:prstGeom>
          <a:noFill/>
          <a:ln w="9525">
            <a:noFill/>
            <a:miter lim="800000"/>
            <a:headEnd/>
            <a:tailEnd/>
          </a:ln>
          <a:effectLst/>
        </p:spPr>
        <p:txBody>
          <a:bodyPr wrap="none" anchor="ctr"/>
          <a:lstStyle/>
          <a:p>
            <a:endParaRPr lang="en-US"/>
          </a:p>
        </p:txBody>
      </p:sp>
      <p:sp>
        <p:nvSpPr>
          <p:cNvPr id="55299" name="Rectangle 3"/>
          <p:cNvSpPr>
            <a:spLocks noChangeArrowheads="1"/>
          </p:cNvSpPr>
          <p:nvPr/>
        </p:nvSpPr>
        <p:spPr bwMode="auto">
          <a:xfrm>
            <a:off x="-3112" y="-1589"/>
            <a:ext cx="2973149" cy="467364"/>
          </a:xfrm>
          <a:prstGeom prst="rect">
            <a:avLst/>
          </a:prstGeom>
          <a:noFill/>
          <a:ln w="9525">
            <a:noFill/>
            <a:miter lim="800000"/>
            <a:headEnd/>
            <a:tailEnd/>
          </a:ln>
          <a:effectLst/>
        </p:spPr>
        <p:txBody>
          <a:bodyPr wrap="none" anchor="ctr"/>
          <a:lstStyle/>
          <a:p>
            <a:endParaRPr lang="en-US"/>
          </a:p>
        </p:txBody>
      </p:sp>
      <p:sp>
        <p:nvSpPr>
          <p:cNvPr id="55300" name="Rectangle 4"/>
          <p:cNvSpPr>
            <a:spLocks noGrp="1" noRot="1" noChangeAspect="1" noChangeArrowheads="1" noTextEdit="1"/>
          </p:cNvSpPr>
          <p:nvPr>
            <p:ph type="sldImg"/>
          </p:nvPr>
        </p:nvSpPr>
        <p:spPr>
          <a:xfrm>
            <a:off x="1206500" y="571500"/>
            <a:ext cx="4457700" cy="3343275"/>
          </a:xfrm>
          <a:ln/>
        </p:spPr>
      </p:sp>
      <p:sp>
        <p:nvSpPr>
          <p:cNvPr id="55301" name="Rectangle 5"/>
          <p:cNvSpPr>
            <a:spLocks noGrp="1" noChangeArrowheads="1"/>
          </p:cNvSpPr>
          <p:nvPr>
            <p:ph type="body" idx="1"/>
          </p:nvPr>
        </p:nvSpPr>
        <p:spPr>
          <a:xfrm>
            <a:off x="858807" y="4063202"/>
            <a:ext cx="5160614" cy="4379546"/>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433889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55</a:t>
            </a:fld>
            <a:endParaRPr lang="en-US"/>
          </a:p>
        </p:txBody>
      </p:sp>
    </p:spTree>
    <p:extLst>
      <p:ext uri="{BB962C8B-B14F-4D97-AF65-F5344CB8AC3E}">
        <p14:creationId xmlns:p14="http://schemas.microsoft.com/office/powerpoint/2010/main" val="3117591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56</a:t>
            </a:fld>
            <a:endParaRPr lang="en-US"/>
          </a:p>
        </p:txBody>
      </p:sp>
    </p:spTree>
    <p:extLst>
      <p:ext uri="{BB962C8B-B14F-4D97-AF65-F5344CB8AC3E}">
        <p14:creationId xmlns:p14="http://schemas.microsoft.com/office/powerpoint/2010/main" val="2016703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57</a:t>
            </a:fld>
            <a:endParaRPr lang="en-US"/>
          </a:p>
        </p:txBody>
      </p:sp>
    </p:spTree>
    <p:extLst>
      <p:ext uri="{BB962C8B-B14F-4D97-AF65-F5344CB8AC3E}">
        <p14:creationId xmlns:p14="http://schemas.microsoft.com/office/powerpoint/2010/main" val="2162264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58</a:t>
            </a:fld>
            <a:endParaRPr lang="en-US"/>
          </a:p>
        </p:txBody>
      </p:sp>
    </p:spTree>
    <p:extLst>
      <p:ext uri="{BB962C8B-B14F-4D97-AF65-F5344CB8AC3E}">
        <p14:creationId xmlns:p14="http://schemas.microsoft.com/office/powerpoint/2010/main" val="1838349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59</a:t>
            </a:fld>
            <a:endParaRPr lang="en-US"/>
          </a:p>
        </p:txBody>
      </p:sp>
    </p:spTree>
    <p:extLst>
      <p:ext uri="{BB962C8B-B14F-4D97-AF65-F5344CB8AC3E}">
        <p14:creationId xmlns:p14="http://schemas.microsoft.com/office/powerpoint/2010/main" val="3951058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60</a:t>
            </a:fld>
            <a:endParaRPr lang="en-US"/>
          </a:p>
        </p:txBody>
      </p:sp>
    </p:spTree>
    <p:extLst>
      <p:ext uri="{BB962C8B-B14F-4D97-AF65-F5344CB8AC3E}">
        <p14:creationId xmlns:p14="http://schemas.microsoft.com/office/powerpoint/2010/main" val="422070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a:t>
            </a:fld>
            <a:endParaRPr lang="en-US"/>
          </a:p>
        </p:txBody>
      </p:sp>
    </p:spTree>
    <p:extLst>
      <p:ext uri="{BB962C8B-B14F-4D97-AF65-F5344CB8AC3E}">
        <p14:creationId xmlns:p14="http://schemas.microsoft.com/office/powerpoint/2010/main" val="3458844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61</a:t>
            </a:fld>
            <a:endParaRPr lang="en-US"/>
          </a:p>
        </p:txBody>
      </p:sp>
    </p:spTree>
    <p:extLst>
      <p:ext uri="{BB962C8B-B14F-4D97-AF65-F5344CB8AC3E}">
        <p14:creationId xmlns:p14="http://schemas.microsoft.com/office/powerpoint/2010/main" val="1217814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62</a:t>
            </a:fld>
            <a:endParaRPr lang="en-US"/>
          </a:p>
        </p:txBody>
      </p:sp>
    </p:spTree>
    <p:extLst>
      <p:ext uri="{BB962C8B-B14F-4D97-AF65-F5344CB8AC3E}">
        <p14:creationId xmlns:p14="http://schemas.microsoft.com/office/powerpoint/2010/main" val="2791819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63</a:t>
            </a:fld>
            <a:endParaRPr lang="en-US"/>
          </a:p>
        </p:txBody>
      </p:sp>
    </p:spTree>
    <p:extLst>
      <p:ext uri="{BB962C8B-B14F-4D97-AF65-F5344CB8AC3E}">
        <p14:creationId xmlns:p14="http://schemas.microsoft.com/office/powerpoint/2010/main" val="42696120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64</a:t>
            </a:fld>
            <a:endParaRPr lang="en-US"/>
          </a:p>
        </p:txBody>
      </p:sp>
    </p:spTree>
    <p:extLst>
      <p:ext uri="{BB962C8B-B14F-4D97-AF65-F5344CB8AC3E}">
        <p14:creationId xmlns:p14="http://schemas.microsoft.com/office/powerpoint/2010/main" val="119010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65</a:t>
            </a:fld>
            <a:endParaRPr lang="en-US"/>
          </a:p>
        </p:txBody>
      </p:sp>
    </p:spTree>
    <p:extLst>
      <p:ext uri="{BB962C8B-B14F-4D97-AF65-F5344CB8AC3E}">
        <p14:creationId xmlns:p14="http://schemas.microsoft.com/office/powerpoint/2010/main" val="600283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DC0FEE-EC10-4F6E-BFCA-0582AEEBC7DD}" type="slidenum">
              <a:rPr lang="en-US"/>
              <a:pPr/>
              <a:t>66</a:t>
            </a:fld>
            <a:endParaRPr lang="en-US"/>
          </a:p>
        </p:txBody>
      </p:sp>
      <p:sp>
        <p:nvSpPr>
          <p:cNvPr id="76802" name="Rectangle 2"/>
          <p:cNvSpPr>
            <a:spLocks noGrp="1" noRot="1" noChangeAspect="1" noChangeArrowheads="1" noTextEdit="1"/>
          </p:cNvSpPr>
          <p:nvPr>
            <p:ph type="sldImg"/>
          </p:nvPr>
        </p:nvSpPr>
        <p:spPr bwMode="auto">
          <a:xfrm>
            <a:off x="1104900" y="698500"/>
            <a:ext cx="4648200" cy="348615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4816" y="4416109"/>
            <a:ext cx="5028370" cy="4182427"/>
          </a:xfrm>
          <a:prstGeom prst="rect">
            <a:avLst/>
          </a:prstGeom>
          <a:solidFill>
            <a:srgbClr val="FFFFFF"/>
          </a:solidFill>
          <a:ln>
            <a:solidFill>
              <a:srgbClr val="000000"/>
            </a:solidFill>
            <a:miter lim="800000"/>
            <a:headEnd/>
            <a:tailEnd/>
          </a:ln>
        </p:spPr>
        <p:txBody>
          <a:bodyPr lIns="93031" tIns="46516" rIns="93031" bIns="46516"/>
          <a:lstStyle/>
          <a:p>
            <a:r>
              <a:rPr lang="en-US"/>
              <a:t>Module 2, Lesson 3 – Replace the existing graphic on slide 14 with this new graphic (align items properly)</a:t>
            </a:r>
          </a:p>
          <a:p>
            <a:r>
              <a:rPr lang="en-US"/>
              <a:t>Reference – SG Page 2-55</a:t>
            </a:r>
          </a:p>
        </p:txBody>
      </p:sp>
    </p:spTree>
    <p:extLst>
      <p:ext uri="{BB962C8B-B14F-4D97-AF65-F5344CB8AC3E}">
        <p14:creationId xmlns:p14="http://schemas.microsoft.com/office/powerpoint/2010/main" val="4236697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5E1380CD-3E1D-4D76-A73F-4DAF54338603}" type="slidenum">
              <a:rPr lang="en-US"/>
              <a:pPr/>
              <a:t>67</a:t>
            </a:fld>
            <a:endParaRPr lang="en-US"/>
          </a:p>
        </p:txBody>
      </p:sp>
      <p:sp>
        <p:nvSpPr>
          <p:cNvPr id="133122" name="Rectangle 2"/>
          <p:cNvSpPr>
            <a:spLocks noChangeArrowheads="1"/>
          </p:cNvSpPr>
          <p:nvPr/>
        </p:nvSpPr>
        <p:spPr bwMode="auto">
          <a:xfrm>
            <a:off x="3884853" y="-1589"/>
            <a:ext cx="2976259" cy="467364"/>
          </a:xfrm>
          <a:prstGeom prst="rect">
            <a:avLst/>
          </a:prstGeom>
          <a:noFill/>
          <a:ln w="9525">
            <a:noFill/>
            <a:miter lim="800000"/>
            <a:headEnd/>
            <a:tailEnd/>
          </a:ln>
          <a:effectLst/>
        </p:spPr>
        <p:txBody>
          <a:bodyPr wrap="none" anchor="ctr"/>
          <a:lstStyle/>
          <a:p>
            <a:endParaRPr lang="en-US"/>
          </a:p>
        </p:txBody>
      </p:sp>
      <p:sp>
        <p:nvSpPr>
          <p:cNvPr id="133123" name="Rectangle 3"/>
          <p:cNvSpPr>
            <a:spLocks noChangeArrowheads="1"/>
          </p:cNvSpPr>
          <p:nvPr/>
        </p:nvSpPr>
        <p:spPr bwMode="auto">
          <a:xfrm>
            <a:off x="-3112" y="-1589"/>
            <a:ext cx="2973149" cy="467364"/>
          </a:xfrm>
          <a:prstGeom prst="rect">
            <a:avLst/>
          </a:prstGeom>
          <a:noFill/>
          <a:ln w="9525">
            <a:noFill/>
            <a:miter lim="800000"/>
            <a:headEnd/>
            <a:tailEnd/>
          </a:ln>
          <a:effectLst/>
        </p:spPr>
        <p:txBody>
          <a:bodyPr wrap="none" anchor="ctr"/>
          <a:lstStyle/>
          <a:p>
            <a:endParaRPr lang="en-US"/>
          </a:p>
        </p:txBody>
      </p:sp>
      <p:sp>
        <p:nvSpPr>
          <p:cNvPr id="133124" name="Rectangle 4"/>
          <p:cNvSpPr>
            <a:spLocks noGrp="1" noRot="1" noChangeAspect="1" noChangeArrowheads="1" noTextEdit="1"/>
          </p:cNvSpPr>
          <p:nvPr>
            <p:ph type="sldImg"/>
          </p:nvPr>
        </p:nvSpPr>
        <p:spPr>
          <a:xfrm>
            <a:off x="1206500" y="571500"/>
            <a:ext cx="4457700" cy="3343275"/>
          </a:xfrm>
          <a:ln/>
        </p:spPr>
      </p:sp>
      <p:sp>
        <p:nvSpPr>
          <p:cNvPr id="133125" name="Rectangle 5"/>
          <p:cNvSpPr>
            <a:spLocks noGrp="1" noChangeArrowheads="1"/>
          </p:cNvSpPr>
          <p:nvPr>
            <p:ph type="body" idx="1"/>
          </p:nvPr>
        </p:nvSpPr>
        <p:spPr>
          <a:xfrm>
            <a:off x="858807" y="4063202"/>
            <a:ext cx="5160614" cy="4379546"/>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1491634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pPr eaLnBrk="1" hangingPunct="1"/>
            <a:r>
              <a:rPr lang="en-US" dirty="0" err="1" smtClean="0">
                <a:latin typeface="Arial" charset="0"/>
                <a:cs typeface="Arial" charset="0"/>
              </a:rPr>
              <a:t>Thiết</a:t>
            </a:r>
            <a:r>
              <a:rPr lang="en-US" dirty="0" smtClean="0">
                <a:latin typeface="Arial" charset="0"/>
                <a:cs typeface="Arial" charset="0"/>
              </a:rPr>
              <a:t> </a:t>
            </a:r>
            <a:r>
              <a:rPr lang="en-US" dirty="0" err="1" smtClean="0">
                <a:latin typeface="Arial" charset="0"/>
                <a:cs typeface="Arial" charset="0"/>
              </a:rPr>
              <a:t>bị</a:t>
            </a:r>
            <a:r>
              <a:rPr lang="en-US" dirty="0" smtClean="0">
                <a:latin typeface="Arial" charset="0"/>
                <a:cs typeface="Arial" charset="0"/>
              </a:rPr>
              <a:t> </a:t>
            </a:r>
            <a:r>
              <a:rPr lang="en-US" dirty="0" err="1" smtClean="0">
                <a:latin typeface="Arial" charset="0"/>
                <a:cs typeface="Arial" charset="0"/>
              </a:rPr>
              <a:t>tập</a:t>
            </a:r>
            <a:r>
              <a:rPr lang="en-US" dirty="0" smtClean="0">
                <a:latin typeface="Arial" charset="0"/>
                <a:cs typeface="Arial" charset="0"/>
              </a:rPr>
              <a:t> </a:t>
            </a:r>
            <a:r>
              <a:rPr lang="en-US" dirty="0" err="1" smtClean="0">
                <a:latin typeface="Arial" charset="0"/>
                <a:cs typeface="Arial" charset="0"/>
              </a:rPr>
              <a:t>trung</a:t>
            </a:r>
            <a:r>
              <a:rPr lang="en-US" dirty="0" smtClean="0">
                <a:latin typeface="Arial" charset="0"/>
                <a:cs typeface="Arial" charset="0"/>
              </a:rPr>
              <a:t>: Hub/Switch</a:t>
            </a:r>
          </a:p>
          <a:p>
            <a:pPr eaLnBrk="1" hangingPunct="1"/>
            <a:r>
              <a:rPr lang="en-US" dirty="0" err="1" smtClean="0">
                <a:latin typeface="Arial" charset="0"/>
                <a:cs typeface="Arial" charset="0"/>
              </a:rPr>
              <a:t>Cáp</a:t>
            </a:r>
            <a:r>
              <a:rPr lang="en-US" dirty="0" smtClean="0">
                <a:latin typeface="Arial" charset="0"/>
                <a:cs typeface="Arial" charset="0"/>
              </a:rPr>
              <a:t> </a:t>
            </a:r>
            <a:r>
              <a:rPr lang="en-US" dirty="0" err="1" smtClean="0">
                <a:latin typeface="Arial" charset="0"/>
                <a:cs typeface="Arial" charset="0"/>
              </a:rPr>
              <a:t>nối</a:t>
            </a:r>
            <a:r>
              <a:rPr lang="en-US" dirty="0" smtClean="0">
                <a:latin typeface="Arial" charset="0"/>
                <a:cs typeface="Arial" charset="0"/>
              </a:rPr>
              <a:t>: </a:t>
            </a:r>
            <a:r>
              <a:rPr lang="en-US" dirty="0" err="1" smtClean="0">
                <a:latin typeface="Arial" charset="0"/>
                <a:cs typeface="Arial" charset="0"/>
              </a:rPr>
              <a:t>cáp</a:t>
            </a:r>
            <a:r>
              <a:rPr lang="en-US" dirty="0" smtClean="0">
                <a:latin typeface="Arial" charset="0"/>
                <a:cs typeface="Arial" charset="0"/>
              </a:rPr>
              <a:t> </a:t>
            </a:r>
            <a:r>
              <a:rPr lang="en-US" dirty="0" err="1" smtClean="0">
                <a:latin typeface="Arial" charset="0"/>
                <a:cs typeface="Arial" charset="0"/>
              </a:rPr>
              <a:t>xoắn</a:t>
            </a:r>
            <a:r>
              <a:rPr lang="en-US" dirty="0" smtClean="0">
                <a:latin typeface="Arial" charset="0"/>
                <a:cs typeface="Arial" charset="0"/>
              </a:rPr>
              <a:t> (UTP, STP): 10/100/1000</a:t>
            </a:r>
          </a:p>
          <a:p>
            <a:pPr eaLnBrk="1" hangingPunct="1"/>
            <a:r>
              <a:rPr lang="en-US" dirty="0" smtClean="0">
                <a:latin typeface="Arial" charset="0"/>
                <a:cs typeface="Arial" charset="0"/>
              </a:rPr>
              <a:t>UTP cat 5, UTP cat 5e, UTP cat 6</a:t>
            </a:r>
          </a:p>
          <a:p>
            <a:pPr eaLnBrk="1" hangingPunct="1"/>
            <a:r>
              <a:rPr lang="en-US" dirty="0" smtClean="0">
                <a:latin typeface="Arial" charset="0"/>
                <a:cs typeface="Arial" charset="0"/>
              </a:rPr>
              <a:t>Card </a:t>
            </a:r>
            <a:r>
              <a:rPr lang="en-US" dirty="0" err="1" smtClean="0">
                <a:latin typeface="Arial" charset="0"/>
                <a:cs typeface="Arial" charset="0"/>
              </a:rPr>
              <a:t>mạng</a:t>
            </a:r>
            <a:r>
              <a:rPr lang="en-US" dirty="0" smtClean="0">
                <a:latin typeface="Arial" charset="0"/>
                <a:cs typeface="Arial" charset="0"/>
              </a:rPr>
              <a:t> LAN: </a:t>
            </a:r>
            <a:r>
              <a:rPr lang="en-US" dirty="0" err="1" smtClean="0">
                <a:latin typeface="Arial" charset="0"/>
                <a:cs typeface="Arial" charset="0"/>
              </a:rPr>
              <a:t>chuẩn</a:t>
            </a:r>
            <a:r>
              <a:rPr lang="en-US" dirty="0" smtClean="0">
                <a:latin typeface="Arial" charset="0"/>
                <a:cs typeface="Arial" charset="0"/>
              </a:rPr>
              <a:t> RJ45</a:t>
            </a:r>
          </a:p>
          <a:p>
            <a:pPr eaLnBrk="1" hangingPunct="1"/>
            <a:r>
              <a:rPr lang="en-US" dirty="0" err="1" smtClean="0">
                <a:latin typeface="Arial" charset="0"/>
                <a:cs typeface="Arial" charset="0"/>
              </a:rPr>
              <a:t>Đầu</a:t>
            </a:r>
            <a:r>
              <a:rPr lang="en-US" dirty="0" smtClean="0">
                <a:latin typeface="Arial" charset="0"/>
                <a:cs typeface="Arial" charset="0"/>
              </a:rPr>
              <a:t> </a:t>
            </a:r>
            <a:r>
              <a:rPr lang="en-US" dirty="0" err="1" smtClean="0">
                <a:latin typeface="Arial" charset="0"/>
                <a:cs typeface="Arial" charset="0"/>
              </a:rPr>
              <a:t>bấm</a:t>
            </a:r>
            <a:r>
              <a:rPr lang="en-US" dirty="0" smtClean="0">
                <a:latin typeface="Arial" charset="0"/>
                <a:cs typeface="Arial" charset="0"/>
              </a:rPr>
              <a:t> </a:t>
            </a:r>
            <a:r>
              <a:rPr lang="en-US" dirty="0" err="1" smtClean="0">
                <a:latin typeface="Arial" charset="0"/>
                <a:cs typeface="Arial" charset="0"/>
              </a:rPr>
              <a:t>cáp</a:t>
            </a:r>
            <a:r>
              <a:rPr lang="en-US" dirty="0" smtClean="0">
                <a:latin typeface="Arial" charset="0"/>
                <a:cs typeface="Arial" charset="0"/>
              </a:rPr>
              <a:t>: RJ45</a:t>
            </a:r>
          </a:p>
        </p:txBody>
      </p:sp>
      <p:sp>
        <p:nvSpPr>
          <p:cNvPr id="4" name="Slide Number Placeholder 3"/>
          <p:cNvSpPr>
            <a:spLocks noGrp="1"/>
          </p:cNvSpPr>
          <p:nvPr>
            <p:ph type="sldNum" sz="quarter" idx="10"/>
          </p:nvPr>
        </p:nvSpPr>
        <p:spPr/>
        <p:txBody>
          <a:bodyPr/>
          <a:lstStyle/>
          <a:p>
            <a:fld id="{E96D3278-C2E3-43C8-A9FB-AD8707E22DB6}" type="slidenum">
              <a:rPr lang="en-US" smtClean="0"/>
              <a:pPr/>
              <a:t>68</a:t>
            </a:fld>
            <a:endParaRPr lang="en-US"/>
          </a:p>
        </p:txBody>
      </p:sp>
    </p:spTree>
    <p:extLst>
      <p:ext uri="{BB962C8B-B14F-4D97-AF65-F5344CB8AC3E}">
        <p14:creationId xmlns:p14="http://schemas.microsoft.com/office/powerpoint/2010/main" val="6428815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69</a:t>
            </a:fld>
            <a:endParaRPr lang="en-US"/>
          </a:p>
        </p:txBody>
      </p:sp>
    </p:spTree>
    <p:extLst>
      <p:ext uri="{BB962C8B-B14F-4D97-AF65-F5344CB8AC3E}">
        <p14:creationId xmlns:p14="http://schemas.microsoft.com/office/powerpoint/2010/main" val="60182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6D3278-C2E3-43C8-A9FB-AD8707E22DB6}" type="slidenum">
              <a:rPr lang="en-US" smtClean="0"/>
              <a:pPr/>
              <a:t>70</a:t>
            </a:fld>
            <a:endParaRPr lang="en-US"/>
          </a:p>
        </p:txBody>
      </p:sp>
    </p:spTree>
    <p:extLst>
      <p:ext uri="{BB962C8B-B14F-4D97-AF65-F5344CB8AC3E}">
        <p14:creationId xmlns:p14="http://schemas.microsoft.com/office/powerpoint/2010/main" val="331875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7</a:t>
            </a:fld>
            <a:endParaRPr lang="en-US"/>
          </a:p>
        </p:txBody>
      </p:sp>
    </p:spTree>
    <p:extLst>
      <p:ext uri="{BB962C8B-B14F-4D97-AF65-F5344CB8AC3E}">
        <p14:creationId xmlns:p14="http://schemas.microsoft.com/office/powerpoint/2010/main" val="816013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vi-VN" dirty="0" smtClean="0"/>
              <a:t>Lặp lại có thể mở rộng mạng lưới. Nhưng nó chỉ có 1 và 1 cổng ra. Do đó, nó không phải là linh hoạt để đính kèm nhiều mạng hơn.</a:t>
            </a:r>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8</a:t>
            </a:fld>
            <a:endParaRPr lang="en-US"/>
          </a:p>
        </p:txBody>
      </p:sp>
    </p:spTree>
    <p:extLst>
      <p:ext uri="{BB962C8B-B14F-4D97-AF65-F5344CB8AC3E}">
        <p14:creationId xmlns:p14="http://schemas.microsoft.com/office/powerpoint/2010/main" val="249570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8500"/>
            <a:ext cx="4648200" cy="3486150"/>
          </a:xfrm>
        </p:spPr>
      </p:sp>
      <p:sp>
        <p:nvSpPr>
          <p:cNvPr id="3" name="Notes Placeholder 2"/>
          <p:cNvSpPr>
            <a:spLocks noGrp="1"/>
          </p:cNvSpPr>
          <p:nvPr>
            <p:ph type="body" idx="1"/>
          </p:nvPr>
        </p:nvSpPr>
        <p:spPr/>
        <p:txBody>
          <a:bodyPr/>
          <a:lstStyle/>
          <a:p>
            <a:r>
              <a:rPr lang="en-US" sz="1200" dirty="0" err="1" smtClean="0"/>
              <a:t>Tính</a:t>
            </a:r>
            <a:r>
              <a:rPr lang="en-US" sz="1200" dirty="0" smtClean="0"/>
              <a:t> </a:t>
            </a:r>
            <a:r>
              <a:rPr lang="en-US" sz="1200" dirty="0" err="1" smtClean="0"/>
              <a:t>chất</a:t>
            </a:r>
            <a:r>
              <a:rPr lang="en-US" sz="1200" dirty="0" smtClean="0"/>
              <a:t> </a:t>
            </a:r>
            <a:r>
              <a:rPr lang="en-US" sz="1200" dirty="0" err="1" smtClean="0"/>
              <a:t>Broardcast</a:t>
            </a:r>
            <a:endParaRPr lang="en-US" sz="1200" dirty="0" smtClean="0"/>
          </a:p>
          <a:p>
            <a:r>
              <a:rPr lang="en-US" sz="1200" dirty="0" err="1" smtClean="0"/>
              <a:t>Ứng</a:t>
            </a:r>
            <a:r>
              <a:rPr lang="en-US" sz="1200" dirty="0" smtClean="0"/>
              <a:t> </a:t>
            </a:r>
            <a:r>
              <a:rPr lang="en-US" sz="1200" dirty="0" err="1" smtClean="0"/>
              <a:t>dụng</a:t>
            </a:r>
            <a:r>
              <a:rPr lang="en-US" sz="1200" dirty="0" smtClean="0"/>
              <a:t> </a:t>
            </a:r>
            <a:r>
              <a:rPr lang="en-US" sz="1200" dirty="0" err="1" smtClean="0"/>
              <a:t>với</a:t>
            </a:r>
            <a:r>
              <a:rPr lang="en-US" sz="1200" dirty="0" smtClean="0"/>
              <a:t> </a:t>
            </a:r>
            <a:r>
              <a:rPr lang="en-US" sz="1200" dirty="0" err="1" smtClean="0"/>
              <a:t>băng</a:t>
            </a:r>
            <a:r>
              <a:rPr lang="en-US" sz="1200" dirty="0" smtClean="0"/>
              <a:t> </a:t>
            </a:r>
            <a:r>
              <a:rPr lang="en-US" sz="1200" dirty="0" err="1" smtClean="0"/>
              <a:t>thông</a:t>
            </a:r>
            <a:r>
              <a:rPr lang="en-US" sz="1200" dirty="0" smtClean="0"/>
              <a:t> </a:t>
            </a:r>
            <a:r>
              <a:rPr lang="en-US" sz="1200" dirty="0" err="1" smtClean="0"/>
              <a:t>thấp</a:t>
            </a:r>
            <a:r>
              <a:rPr lang="en-US" sz="1200" dirty="0" smtClean="0"/>
              <a:t>, </a:t>
            </a:r>
            <a:r>
              <a:rPr lang="en-US" sz="1200" dirty="0" err="1" smtClean="0"/>
              <a:t>kết</a:t>
            </a:r>
            <a:r>
              <a:rPr lang="en-US" sz="1200" dirty="0" smtClean="0"/>
              <a:t> </a:t>
            </a:r>
            <a:r>
              <a:rPr lang="en-US" sz="1200" dirty="0" err="1" smtClean="0"/>
              <a:t>nối</a:t>
            </a:r>
            <a:r>
              <a:rPr lang="en-US" sz="1200" dirty="0" smtClean="0"/>
              <a:t> </a:t>
            </a:r>
            <a:r>
              <a:rPr lang="en-US" sz="1200" dirty="0" err="1" smtClean="0"/>
              <a:t>số</a:t>
            </a:r>
            <a:r>
              <a:rPr lang="en-US" sz="1200" dirty="0" smtClean="0"/>
              <a:t> </a:t>
            </a:r>
            <a:r>
              <a:rPr lang="en-US" sz="1200" dirty="0" err="1" smtClean="0"/>
              <a:t>lượng</a:t>
            </a:r>
            <a:r>
              <a:rPr lang="en-US" sz="1200" dirty="0" smtClean="0"/>
              <a:t> </a:t>
            </a:r>
            <a:r>
              <a:rPr lang="en-US" sz="1200" dirty="0" err="1" smtClean="0"/>
              <a:t>người</a:t>
            </a:r>
            <a:r>
              <a:rPr lang="en-US" sz="1200" dirty="0" smtClean="0"/>
              <a:t> </a:t>
            </a:r>
            <a:r>
              <a:rPr lang="en-US" sz="1200" dirty="0" err="1" smtClean="0"/>
              <a:t>dùng</a:t>
            </a:r>
            <a:r>
              <a:rPr lang="en-US" sz="1200" dirty="0" smtClean="0"/>
              <a:t> </a:t>
            </a:r>
            <a:r>
              <a:rPr lang="en-US" sz="1200" dirty="0" err="1" smtClean="0"/>
              <a:t>nhỏ</a:t>
            </a:r>
            <a:endParaRPr lang="en-US" sz="1200" dirty="0" smtClean="0"/>
          </a:p>
          <a:p>
            <a:r>
              <a:rPr lang="en-US" sz="1200" dirty="0" err="1" smtClean="0"/>
              <a:t>Hoạt</a:t>
            </a:r>
            <a:r>
              <a:rPr lang="en-US" sz="1200" dirty="0" smtClean="0"/>
              <a:t> </a:t>
            </a:r>
            <a:r>
              <a:rPr lang="en-US" sz="1200" dirty="0" err="1" smtClean="0"/>
              <a:t>động</a:t>
            </a:r>
            <a:r>
              <a:rPr lang="en-US" sz="1200" dirty="0" smtClean="0"/>
              <a:t> </a:t>
            </a:r>
            <a:r>
              <a:rPr lang="en-US" sz="1200" dirty="0" err="1" smtClean="0"/>
              <a:t>lớp</a:t>
            </a:r>
            <a:r>
              <a:rPr lang="en-US" sz="1200" dirty="0" smtClean="0"/>
              <a:t> Physical </a:t>
            </a:r>
            <a:r>
              <a:rPr lang="en-US" sz="1200" dirty="0" err="1" smtClean="0"/>
              <a:t>của</a:t>
            </a:r>
            <a:r>
              <a:rPr lang="en-US" sz="1200" dirty="0" smtClean="0"/>
              <a:t> </a:t>
            </a:r>
            <a:r>
              <a:rPr lang="en-US" sz="1200" dirty="0" err="1" smtClean="0"/>
              <a:t>mô</a:t>
            </a:r>
            <a:r>
              <a:rPr lang="en-US" sz="1200" dirty="0" smtClean="0"/>
              <a:t> </a:t>
            </a:r>
            <a:r>
              <a:rPr lang="en-US" sz="1200" dirty="0" err="1" smtClean="0"/>
              <a:t>hình</a:t>
            </a:r>
            <a:r>
              <a:rPr lang="en-US" sz="1200" dirty="0" smtClean="0"/>
              <a:t> OSI</a:t>
            </a:r>
          </a:p>
          <a:p>
            <a:r>
              <a:rPr lang="vi-VN" sz="1200" dirty="0" smtClean="0"/>
              <a:t>Chỉ có một thiết bị có thể truy cập các phương tiện truyền thông tại một thời điểm</a:t>
            </a:r>
            <a:r>
              <a:rPr lang="en-US" sz="1200" dirty="0" smtClean="0"/>
              <a:t>.</a:t>
            </a:r>
          </a:p>
          <a:p>
            <a:r>
              <a:rPr lang="vi-VN" sz="1200" dirty="0" smtClean="0"/>
              <a:t>Va chạm có thể xảy ra một cách dễ dàng.</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96D3278-C2E3-43C8-A9FB-AD8707E22DB6}" type="slidenum">
              <a:rPr lang="en-US" smtClean="0"/>
              <a:pPr/>
              <a:t>9</a:t>
            </a:fld>
            <a:endParaRPr lang="en-US"/>
          </a:p>
        </p:txBody>
      </p:sp>
    </p:spTree>
    <p:extLst>
      <p:ext uri="{BB962C8B-B14F-4D97-AF65-F5344CB8AC3E}">
        <p14:creationId xmlns:p14="http://schemas.microsoft.com/office/powerpoint/2010/main" val="2021037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7.jpeg"/><Relationship Id="rId6"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14" name="Rectangle 13"/>
          <p:cNvSpPr>
            <a:spLocks noChangeArrowheads="1"/>
          </p:cNvSpPr>
          <p:nvPr userDrawn="1"/>
        </p:nvSpPr>
        <p:spPr bwMode="white">
          <a:xfrm>
            <a:off x="0" y="5181600"/>
            <a:ext cx="9144000" cy="1676400"/>
          </a:xfrm>
          <a:prstGeom prst="rect">
            <a:avLst/>
          </a:prstGeom>
          <a:solidFill>
            <a:srgbClr val="A0B5C4">
              <a:alpha val="30980"/>
            </a:srgbClr>
          </a:solidFill>
          <a:ln w="9525">
            <a:noFill/>
            <a:miter lim="800000"/>
            <a:headEnd/>
            <a:tailEnd/>
          </a:ln>
          <a:effectLst/>
        </p:spPr>
        <p:txBody>
          <a:bodyPr wrap="none" anchor="ctr"/>
          <a:lstStyle/>
          <a:p>
            <a:pPr>
              <a:defRPr/>
            </a:pPr>
            <a:endParaRPr lang="en-US">
              <a:cs typeface="+mn-cs"/>
            </a:endParaRPr>
          </a:p>
        </p:txBody>
      </p:sp>
      <p:sp>
        <p:nvSpPr>
          <p:cNvPr id="15" name="Rectangle 14"/>
          <p:cNvSpPr>
            <a:spLocks noChangeArrowheads="1"/>
          </p:cNvSpPr>
          <p:nvPr userDrawn="1"/>
        </p:nvSpPr>
        <p:spPr bwMode="gray">
          <a:xfrm>
            <a:off x="0" y="1663700"/>
            <a:ext cx="9144000" cy="2324100"/>
          </a:xfrm>
          <a:prstGeom prst="rect">
            <a:avLst/>
          </a:prstGeom>
          <a:solidFill>
            <a:srgbClr val="003366"/>
          </a:solidFill>
          <a:ln w="9525">
            <a:noFill/>
            <a:miter lim="800000"/>
            <a:headEnd/>
            <a:tailEnd/>
          </a:ln>
          <a:effectLst/>
        </p:spPr>
        <p:txBody>
          <a:bodyPr wrap="none" anchor="ctr"/>
          <a:lstStyle/>
          <a:p>
            <a:pPr>
              <a:defRPr/>
            </a:pPr>
            <a:endParaRPr lang="en-US">
              <a:cs typeface="+mn-cs"/>
            </a:endParaRPr>
          </a:p>
        </p:txBody>
      </p:sp>
      <p:sp>
        <p:nvSpPr>
          <p:cNvPr id="16" name="AutoShape 21"/>
          <p:cNvSpPr>
            <a:spLocks noChangeArrowheads="1"/>
          </p:cNvSpPr>
          <p:nvPr userDrawn="1"/>
        </p:nvSpPr>
        <p:spPr bwMode="gray">
          <a:xfrm>
            <a:off x="7696200" y="59436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7" name="AutoShape 22"/>
          <p:cNvSpPr>
            <a:spLocks noChangeArrowheads="1"/>
          </p:cNvSpPr>
          <p:nvPr userDrawn="1"/>
        </p:nvSpPr>
        <p:spPr bwMode="gray">
          <a:xfrm>
            <a:off x="8229600" y="56388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8" name="AutoShape 23"/>
          <p:cNvSpPr>
            <a:spLocks noChangeArrowheads="1"/>
          </p:cNvSpPr>
          <p:nvPr userDrawn="1"/>
        </p:nvSpPr>
        <p:spPr bwMode="gray">
          <a:xfrm>
            <a:off x="8220075" y="622935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20" name="AutoShape 113" descr="gdd01"/>
          <p:cNvSpPr>
            <a:spLocks noChangeArrowheads="1"/>
          </p:cNvSpPr>
          <p:nvPr userDrawn="1"/>
        </p:nvSpPr>
        <p:spPr bwMode="gray">
          <a:xfrm>
            <a:off x="12700" y="2044700"/>
            <a:ext cx="1752600" cy="1600200"/>
          </a:xfrm>
          <a:prstGeom prst="hexagon">
            <a:avLst>
              <a:gd name="adj" fmla="val 27381"/>
              <a:gd name="vf" fmla="val 115470"/>
            </a:avLst>
          </a:prstGeom>
          <a:blipFill dpi="0" rotWithShape="1">
            <a:blip r:embed="rId2"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1" name="AutoShape 114" descr="gdd04"/>
          <p:cNvSpPr>
            <a:spLocks noChangeArrowheads="1"/>
          </p:cNvSpPr>
          <p:nvPr userDrawn="1"/>
        </p:nvSpPr>
        <p:spPr bwMode="gray">
          <a:xfrm>
            <a:off x="1460500" y="1206500"/>
            <a:ext cx="1828800" cy="1600200"/>
          </a:xfrm>
          <a:prstGeom prst="hexagon">
            <a:avLst>
              <a:gd name="adj" fmla="val 28571"/>
              <a:gd name="vf" fmla="val 115470"/>
            </a:avLst>
          </a:prstGeom>
          <a:blipFill dpi="0" rotWithShape="1">
            <a:blip r:embed="rId3"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2" name="AutoShape 115" descr="gdd03"/>
          <p:cNvSpPr>
            <a:spLocks noChangeArrowheads="1"/>
          </p:cNvSpPr>
          <p:nvPr userDrawn="1"/>
        </p:nvSpPr>
        <p:spPr bwMode="gray">
          <a:xfrm>
            <a:off x="1422400" y="2921000"/>
            <a:ext cx="1828800" cy="1600200"/>
          </a:xfrm>
          <a:prstGeom prst="hexagon">
            <a:avLst>
              <a:gd name="adj" fmla="val 28571"/>
              <a:gd name="vf" fmla="val 115470"/>
            </a:avLst>
          </a:prstGeom>
          <a:blipFill dpi="0" rotWithShape="1">
            <a:blip r:embed="rId4"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pic>
        <p:nvPicPr>
          <p:cNvPr id="23" name="Picture 6" descr="D:\HCMUTE\Khoa\hinhkhoa\logo_jpeg.jpg"/>
          <p:cNvPicPr>
            <a:picLocks noChangeAspect="1" noChangeArrowheads="1"/>
          </p:cNvPicPr>
          <p:nvPr userDrawn="1"/>
        </p:nvPicPr>
        <p:blipFill>
          <a:blip r:embed="rId5" cstate="print"/>
          <a:srcRect/>
          <a:stretch>
            <a:fillRect/>
          </a:stretch>
        </p:blipFill>
        <p:spPr bwMode="auto">
          <a:xfrm>
            <a:off x="7843838" y="0"/>
            <a:ext cx="1300162" cy="1295400"/>
          </a:xfrm>
          <a:prstGeom prst="rect">
            <a:avLst/>
          </a:prstGeom>
          <a:noFill/>
          <a:ln w="9525">
            <a:noFill/>
            <a:miter lim="800000"/>
            <a:headEnd/>
            <a:tailEnd/>
          </a:ln>
        </p:spPr>
      </p:pic>
      <p:sp>
        <p:nvSpPr>
          <p:cNvPr id="24" name="Rectangle 3"/>
          <p:cNvSpPr txBox="1">
            <a:spLocks noChangeArrowheads="1"/>
          </p:cNvSpPr>
          <p:nvPr userDrawn="1"/>
        </p:nvSpPr>
        <p:spPr bwMode="white">
          <a:xfrm>
            <a:off x="1295400" y="330200"/>
            <a:ext cx="6477000" cy="838200"/>
          </a:xfrm>
          <a:prstGeom prst="rect">
            <a:avLst/>
          </a:prstGeom>
          <a:noFill/>
          <a:ln w="9525">
            <a:noFill/>
            <a:miter lim="800000"/>
            <a:headEnd/>
            <a:tailEnd/>
          </a:ln>
        </p:spPr>
        <p:txBody>
          <a:bodyPr/>
          <a:lstStyle>
            <a:lvl1pPr marL="0" indent="0" algn="r">
              <a:buFont typeface="Wingdings" pitchFamily="2" charset="2"/>
              <a:buNone/>
              <a:defRPr sz="2800">
                <a:solidFill>
                  <a:schemeClr val="bg1"/>
                </a:solidFill>
              </a:defRPr>
            </a:lvl1pPr>
          </a:lstStyle>
          <a:p>
            <a:pPr algn="ctr" eaLnBrk="0" hangingPunct="0">
              <a:spcBef>
                <a:spcPct val="20000"/>
              </a:spcBef>
              <a:buClr>
                <a:schemeClr val="hlink"/>
              </a:buClr>
              <a:defRPr/>
            </a:pPr>
            <a:r>
              <a:rPr lang="en-US" sz="3800" b="1" kern="0" dirty="0" smtClean="0">
                <a:solidFill>
                  <a:srgbClr val="5086C2"/>
                </a:solidFill>
                <a:latin typeface="Times New Roman" pitchFamily="18" charset="0"/>
                <a:cs typeface="Times New Roman" pitchFamily="18" charset="0"/>
              </a:rPr>
              <a:t>Networking Essentials</a:t>
            </a:r>
            <a:endParaRPr lang="en-US" sz="3800" b="1" kern="0" dirty="0">
              <a:solidFill>
                <a:srgbClr val="5086C2"/>
              </a:solidFill>
              <a:latin typeface="Times New Roman" pitchFamily="18" charset="0"/>
              <a:cs typeface="Times New Roman" pitchFamily="18" charset="0"/>
            </a:endParaRPr>
          </a:p>
        </p:txBody>
      </p:sp>
      <p:pic>
        <p:nvPicPr>
          <p:cNvPr id="13" name="Picture 2" descr="G:\MIT 2014\logo\logo\logo-truong.jpg"/>
          <p:cNvPicPr>
            <a:picLocks noChangeAspect="1" noChangeArrowheads="1"/>
          </p:cNvPicPr>
          <p:nvPr userDrawn="1"/>
        </p:nvPicPr>
        <p:blipFill>
          <a:blip r:embed="rId6" cstate="print"/>
          <a:srcRect/>
          <a:stretch>
            <a:fillRect/>
          </a:stretch>
        </p:blipFill>
        <p:spPr bwMode="auto">
          <a:xfrm>
            <a:off x="179511" y="116632"/>
            <a:ext cx="941781" cy="1008112"/>
          </a:xfrm>
          <a:prstGeom prst="rect">
            <a:avLst/>
          </a:prstGeom>
          <a:noFill/>
          <a:effectLst>
            <a:outerShdw blurRad="50800" dist="50800" dir="5400000" algn="ctr" rotWithShape="0">
              <a:srgbClr val="000000">
                <a:alpha val="0"/>
              </a:srgbClr>
            </a:outerShdw>
          </a:effectLst>
        </p:spPr>
      </p:pic>
      <p:sp>
        <p:nvSpPr>
          <p:cNvPr id="19" name="TextBox 18"/>
          <p:cNvSpPr txBox="1"/>
          <p:nvPr userDrawn="1"/>
        </p:nvSpPr>
        <p:spPr>
          <a:xfrm>
            <a:off x="251520" y="1124744"/>
            <a:ext cx="864096" cy="276999"/>
          </a:xfrm>
          <a:prstGeom prst="rect">
            <a:avLst/>
          </a:prstGeom>
          <a:noFill/>
        </p:spPr>
        <p:txBody>
          <a:bodyPr wrap="square" rtlCol="0">
            <a:spAutoFit/>
          </a:bodyPr>
          <a:lstStyle/>
          <a:p>
            <a:r>
              <a:rPr lang="en-US" sz="1200" b="1" dirty="0" smtClean="0">
                <a:solidFill>
                  <a:srgbClr val="002060"/>
                </a:solidFill>
                <a:latin typeface="Arial" panose="020B0604020202020204" pitchFamily="34" charset="0"/>
                <a:cs typeface="Arial" panose="020B0604020202020204" pitchFamily="34" charset="0"/>
              </a:rPr>
              <a:t>HCMUTE</a:t>
            </a:r>
            <a:endParaRPr lang="en-US" sz="1200" b="1" dirty="0">
              <a:solidFill>
                <a:srgbClr val="002060"/>
              </a:solidFill>
              <a:latin typeface="Arial" panose="020B0604020202020204" pitchFamily="34" charset="0"/>
              <a:cs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a:xfrm>
            <a:off x="457201" y="6248207"/>
            <a:ext cx="5573483" cy="365125"/>
          </a:xfrm>
        </p:spPr>
        <p:txBody>
          <a:bodyPr/>
          <a:lstStyle/>
          <a:p>
            <a:r>
              <a:rPr lang="en-GB" smtClean="0"/>
              <a:t>Networking Essentials – Master. Nguyen Huu Trung</a:t>
            </a:r>
            <a:endParaRPr lang="en-GB"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D5038CF1-A7C8-40BD-B6B0-0DD8C764D05E}"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779641" y="832204"/>
            <a:ext cx="7924601" cy="491424"/>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7777" y="1674645"/>
            <a:ext cx="3905654" cy="4411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886539" y="1674645"/>
            <a:ext cx="3907145" cy="4411117"/>
          </a:xfrm>
        </p:spPr>
        <p:txBody>
          <a:bodyPr/>
          <a:lstStyle/>
          <a:p>
            <a:endParaRPr lang="en-US"/>
          </a:p>
        </p:txBody>
      </p:sp>
      <p:sp>
        <p:nvSpPr>
          <p:cNvPr id="5" name="Footer Placeholder 4"/>
          <p:cNvSpPr>
            <a:spLocks noGrp="1"/>
          </p:cNvSpPr>
          <p:nvPr>
            <p:ph type="ftr" sz="quarter" idx="10"/>
          </p:nvPr>
        </p:nvSpPr>
        <p:spPr>
          <a:xfrm>
            <a:off x="1352072" y="6237869"/>
            <a:ext cx="6153641" cy="419758"/>
          </a:xfrm>
        </p:spPr>
        <p:txBody>
          <a:bodyPr/>
          <a:lstStyle>
            <a:lvl1pPr>
              <a:defRPr/>
            </a:lvl1pPr>
          </a:lstStyle>
          <a:p>
            <a:r>
              <a:rPr lang="vi-VN" smtClean="0"/>
              <a:t>Bài giảng: Mạng máy tính căn bản - Chương 2: EThernet</a:t>
            </a:r>
            <a:endParaRPr lang="en-US"/>
          </a:p>
        </p:txBody>
      </p:sp>
    </p:spTree>
    <p:extLst>
      <p:ext uri="{BB962C8B-B14F-4D97-AF65-F5344CB8AC3E}">
        <p14:creationId xmlns:p14="http://schemas.microsoft.com/office/powerpoint/2010/main" val="14882822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bg>
      <p:bgRef idx="1003">
        <a:schemeClr val="bg1"/>
      </p:bgRef>
    </p:bg>
    <p:spTree>
      <p:nvGrpSpPr>
        <p:cNvPr id="1" name=""/>
        <p:cNvGrpSpPr/>
        <p:nvPr/>
      </p:nvGrpSpPr>
      <p:grpSpPr>
        <a:xfrm>
          <a:off x="0" y="0"/>
          <a:ext cx="0" cy="0"/>
          <a:chOff x="0" y="0"/>
          <a:chExt cx="0" cy="0"/>
        </a:xfrm>
      </p:grpSpPr>
      <p:sp>
        <p:nvSpPr>
          <p:cNvPr id="6" name="Rectangle 5"/>
          <p:cNvSpPr/>
          <p:nvPr/>
        </p:nvSpPr>
        <p:spPr>
          <a:xfrm>
            <a:off x="0" y="1449389"/>
            <a:ext cx="9144000"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0453" tIns="45227" rIns="90453" bIns="45227" anchor="ctr"/>
          <a:lstStyle/>
          <a:p>
            <a:pPr algn="ctr">
              <a:defRPr/>
            </a:pPr>
            <a:endParaRPr lang="en-US" sz="1658"/>
          </a:p>
        </p:txBody>
      </p:sp>
      <p:sp>
        <p:nvSpPr>
          <p:cNvPr id="7" name="Rectangle 6"/>
          <p:cNvSpPr/>
          <p:nvPr/>
        </p:nvSpPr>
        <p:spPr>
          <a:xfrm>
            <a:off x="0" y="1397000"/>
            <a:ext cx="9144000"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0453" tIns="45227" rIns="90453" bIns="45227" anchor="ctr"/>
          <a:lstStyle/>
          <a:p>
            <a:pPr algn="ctr">
              <a:defRPr/>
            </a:pPr>
            <a:endParaRPr lang="en-US" sz="1658"/>
          </a:p>
        </p:txBody>
      </p:sp>
      <p:sp>
        <p:nvSpPr>
          <p:cNvPr id="10" name="Rectangle 9"/>
          <p:cNvSpPr/>
          <p:nvPr/>
        </p:nvSpPr>
        <p:spPr>
          <a:xfrm>
            <a:off x="0" y="2976564"/>
            <a:ext cx="9144000"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90453" tIns="45227" rIns="90453" bIns="45227" anchor="ctr"/>
          <a:lstStyle/>
          <a:p>
            <a:pPr algn="ctr">
              <a:defRPr/>
            </a:pPr>
            <a:endParaRPr lang="en-US" sz="1658"/>
          </a:p>
        </p:txBody>
      </p:sp>
      <p:sp>
        <p:nvSpPr>
          <p:cNvPr id="9" name="Subtitle 8"/>
          <p:cNvSpPr>
            <a:spLocks noGrp="1"/>
          </p:cNvSpPr>
          <p:nvPr>
            <p:ph type="subTitle" idx="1"/>
          </p:nvPr>
        </p:nvSpPr>
        <p:spPr>
          <a:xfrm>
            <a:off x="1295400" y="3200400"/>
            <a:ext cx="6400800" cy="1600200"/>
          </a:xfrm>
        </p:spPr>
        <p:txBody>
          <a:bodyPr/>
          <a:lstStyle>
            <a:lvl1pPr marL="0" indent="0" algn="ctr">
              <a:buNone/>
              <a:defRPr sz="2580">
                <a:solidFill>
                  <a:schemeClr val="tx2"/>
                </a:solidFill>
                <a:latin typeface="Arial" pitchFamily="34" charset="0"/>
                <a:cs typeface="Arial" pitchFamily="34" charset="0"/>
              </a:defRPr>
            </a:lvl1pPr>
            <a:lvl2pPr marL="452262" indent="0" algn="ctr">
              <a:buNone/>
            </a:lvl2pPr>
            <a:lvl3pPr marL="904524" indent="0" algn="ctr">
              <a:buNone/>
            </a:lvl3pPr>
            <a:lvl4pPr marL="1356787" indent="0" algn="ctr">
              <a:buNone/>
            </a:lvl4pPr>
            <a:lvl5pPr marL="1809049" indent="0" algn="ctr">
              <a:buNone/>
            </a:lvl5pPr>
            <a:lvl6pPr marL="2261311" indent="0" algn="ctr">
              <a:buNone/>
            </a:lvl6pPr>
            <a:lvl7pPr marL="2713573" indent="0" algn="ctr">
              <a:buNone/>
            </a:lvl7pPr>
            <a:lvl8pPr marL="3165835" indent="0" algn="ctr">
              <a:buNone/>
            </a:lvl8pPr>
            <a:lvl9pPr marL="3618097"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latin typeface="Arial" pitchFamily="34" charset="0"/>
                <a:cs typeface="Arial" pitchFamily="34" charset="0"/>
              </a:defRPr>
            </a:lvl1pPr>
          </a:lstStyle>
          <a:p>
            <a:r>
              <a:rPr lang="en-US" smtClean="0"/>
              <a:t>Click to edit Master title style</a:t>
            </a:r>
            <a:endParaRPr lang="en-US"/>
          </a:p>
        </p:txBody>
      </p:sp>
      <p:sp>
        <p:nvSpPr>
          <p:cNvPr id="11" name="Date Placeholder 27"/>
          <p:cNvSpPr>
            <a:spLocks noGrp="1"/>
          </p:cNvSpPr>
          <p:nvPr>
            <p:ph type="dt" sz="half" idx="10"/>
          </p:nvPr>
        </p:nvSpPr>
        <p:spPr>
          <a:xfrm>
            <a:off x="6553201" y="6521450"/>
            <a:ext cx="2476500" cy="260350"/>
          </a:xfrm>
          <a:prstGeom prst="rect">
            <a:avLst/>
          </a:prstGeom>
        </p:spPr>
        <p:txBody>
          <a:bodyPr/>
          <a:lstStyle>
            <a:lvl1pPr>
              <a:defRPr/>
            </a:lvl1pPr>
          </a:lstStyle>
          <a:p>
            <a:pPr>
              <a:defRPr/>
            </a:pPr>
            <a:fld id="{3B2BD05F-D28F-48AA-A6F2-C3B8ABD82409}" type="datetime1">
              <a:rPr lang="en-US" smtClean="0"/>
              <a:t>9/29/15</a:t>
            </a:fld>
            <a:endParaRPr lang="en-US"/>
          </a:p>
        </p:txBody>
      </p:sp>
      <p:sp>
        <p:nvSpPr>
          <p:cNvPr id="12" name="Footer Placeholder 16"/>
          <p:cNvSpPr>
            <a:spLocks noGrp="1"/>
          </p:cNvSpPr>
          <p:nvPr>
            <p:ph type="ftr" sz="quarter" idx="11"/>
          </p:nvPr>
        </p:nvSpPr>
        <p:spPr/>
        <p:txBody>
          <a:bodyPr/>
          <a:lstStyle>
            <a:lvl1pPr>
              <a:defRPr/>
            </a:lvl1pPr>
          </a:lstStyle>
          <a:p>
            <a:pPr>
              <a:defRPr/>
            </a:pPr>
            <a:r>
              <a:rPr lang="vi-VN" smtClean="0"/>
              <a:t>Bài giảng: Mạng máy tính căn bản - Chương 2: EThernet</a:t>
            </a:r>
            <a:endParaRPr lang="en-US"/>
          </a:p>
        </p:txBody>
      </p:sp>
      <p:sp>
        <p:nvSpPr>
          <p:cNvPr id="13" name="Slide Number Placeholder 28"/>
          <p:cNvSpPr>
            <a:spLocks noGrp="1"/>
          </p:cNvSpPr>
          <p:nvPr>
            <p:ph type="sldNum" sz="quarter" idx="12"/>
          </p:nvPr>
        </p:nvSpPr>
        <p:spPr/>
        <p:txBody>
          <a:bodyPr/>
          <a:lstStyle>
            <a:lvl1pPr>
              <a:defRPr/>
            </a:lvl1pPr>
          </a:lstStyle>
          <a:p>
            <a:pPr>
              <a:defRPr/>
            </a:pPr>
            <a:fld id="{0D492273-4D9A-476F-8E4D-EA3C42451B44}" type="slidenum">
              <a:rPr lang="ar-SA" smtClean="0"/>
              <a:pPr>
                <a:defRPr/>
              </a:pPr>
              <a:t>‹#›</a:t>
            </a:fld>
            <a:endParaRPr lang="en-US" dirty="0"/>
          </a:p>
        </p:txBody>
      </p:sp>
    </p:spTree>
    <p:extLst>
      <p:ext uri="{BB962C8B-B14F-4D97-AF65-F5344CB8AC3E}">
        <p14:creationId xmlns:p14="http://schemas.microsoft.com/office/powerpoint/2010/main" val="1110569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dirty="0" smtClean="0"/>
              <a:t>Click to edit Master title style</a:t>
            </a:r>
            <a:endParaRPr kumimoji="0" lang="en-US" dirty="0"/>
          </a:p>
        </p:txBody>
      </p:sp>
      <p:sp>
        <p:nvSpPr>
          <p:cNvPr id="6" name="Slide Number Placeholder 5"/>
          <p:cNvSpPr>
            <a:spLocks noGrp="1"/>
          </p:cNvSpPr>
          <p:nvPr>
            <p:ph type="sldNum" sz="quarter" idx="12"/>
          </p:nvPr>
        </p:nvSpPr>
        <p:spPr>
          <a:xfrm>
            <a:off x="-1" y="1272222"/>
            <a:ext cx="529099" cy="244476"/>
          </a:xfrm>
        </p:spPr>
        <p:txBody>
          <a:bodyPr/>
          <a:lstStyle>
            <a:lvl1pPr>
              <a:defRPr>
                <a:solidFill>
                  <a:srgbClr val="FFFFFF"/>
                </a:solidFill>
              </a:defRPr>
            </a:lvl1pPr>
          </a:lstStyle>
          <a:p>
            <a:fld id="{D5038CF1-A7C8-40BD-B6B0-0DD8C764D05E}" type="slidenum">
              <a:rPr lang="en-GB" smtClean="0"/>
              <a:pPr/>
              <a:t>‹#›</a:t>
            </a:fld>
            <a:endParaRPr lang="en-GB"/>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9" name="TextBox 8"/>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3" name="Rectangle 2"/>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smtClean="0"/>
              <a:t>Click to edit Master title style</a:t>
            </a:r>
            <a:endParaRPr kumimoji="0"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D5038CF1-A7C8-40BD-B6B0-0DD8C764D05E}" type="slidenum">
              <a:rPr lang="en-GB" smtClean="0"/>
              <a:pPr/>
              <a:t>‹#›</a:t>
            </a:fld>
            <a:endParaRPr lang="en-GB"/>
          </a:p>
        </p:txBody>
      </p:sp>
      <p:sp>
        <p:nvSpPr>
          <p:cNvPr id="10"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11"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2"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smtClean="0"/>
              <a:t>Click to edit Master title style</a:t>
            </a:r>
            <a:endParaRPr kumimoji="0" lang="en-US" dirty="0"/>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dirty="0" smtClean="0"/>
              <a:t>Click to edit Master title style</a:t>
            </a:r>
            <a:endParaRPr kumimoji="0" lang="en-US" dirty="0"/>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2" name="Slide Number Placeholder 11"/>
          <p:cNvSpPr>
            <a:spLocks noGrp="1"/>
          </p:cNvSpPr>
          <p:nvPr>
            <p:ph type="sldNum" sz="quarter" idx="16"/>
          </p:nvPr>
        </p:nvSpPr>
        <p:spPr/>
        <p:txBody>
          <a:bodyPr rtlCol="0"/>
          <a:lstStyle/>
          <a:p>
            <a:fld id="{D5038CF1-A7C8-40BD-B6B0-0DD8C764D05E}" type="slidenum">
              <a:rPr lang="en-GB" smtClean="0"/>
              <a:pPr/>
              <a:t>‹#›</a:t>
            </a:fld>
            <a:endParaRPr lang="en-GB"/>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dirty="0"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9" name="Footer Placeholder 2"/>
          <p:cNvSpPr>
            <a:spLocks noGrp="1"/>
          </p:cNvSpPr>
          <p:nvPr>
            <p:ph type="ftr" sz="quarter" idx="17"/>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6"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D5038CF1-A7C8-40BD-B6B0-0DD8C764D05E}" type="slidenum">
              <a:rPr lang="en-GB" smtClean="0"/>
              <a:pPr/>
              <a:t>‹#›</a:t>
            </a:fld>
            <a:endParaRPr lang="en-GB" dirty="0"/>
          </a:p>
        </p:txBody>
      </p:sp>
      <p:sp>
        <p:nvSpPr>
          <p:cNvPr id="5"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6"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7"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dirty="0" smtClean="0"/>
              <a:t>Click to edit Master title style</a:t>
            </a:r>
            <a:endParaRPr kumimoji="0"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atin typeface="Times New Roman" pitchFamily="18" charset="0"/>
                <a:cs typeface="Times New Roman" pitchFamily="18" charset="0"/>
              </a:defRPr>
            </a:lvl1pPr>
            <a:lvl2pPr>
              <a:buNone/>
              <a:defRPr sz="1200"/>
            </a:lvl2pPr>
            <a:lvl3pPr>
              <a:buNone/>
              <a:defRPr sz="1000"/>
            </a:lvl3pPr>
            <a:lvl4pPr>
              <a:buNone/>
              <a:defRPr sz="900"/>
            </a:lvl4pPr>
            <a:lvl5pPr>
              <a:buNone/>
              <a:defRPr sz="900"/>
            </a:lvl5pPr>
          </a:lstStyle>
          <a:p>
            <a:pPr lvl="0" eaLnBrk="1" latinLnBrk="0" hangingPunct="1"/>
            <a:r>
              <a:rPr kumimoji="0" lang="en-US" dirty="0"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8"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dirty="0"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dirty="0" smtClean="0"/>
              <a:t>Click to edit Master title style</a:t>
            </a:r>
            <a:endParaRPr kumimoji="0"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D5038CF1-A7C8-40BD-B6B0-0DD8C764D05E}" type="slidenum">
              <a:rPr lang="en-GB" smtClean="0"/>
              <a:pPr/>
              <a:t>‹#›</a:t>
            </a:fld>
            <a:endParaRPr lang="en-GB"/>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5038CF1-A7C8-40BD-B6B0-0DD8C764D05E}" type="slidenum">
              <a:rPr lang="en-GB" smtClean="0"/>
              <a:pPr/>
              <a:t>‹#›</a:t>
            </a:fld>
            <a:endParaRPr lang="en-GB" dirty="0"/>
          </a:p>
        </p:txBody>
      </p:sp>
      <p:sp>
        <p:nvSpPr>
          <p:cNvPr id="12" name="Rectangle 6"/>
          <p:cNvSpPr txBox="1">
            <a:spLocks noChangeArrowheads="1"/>
          </p:cNvSpPr>
          <p:nvPr userDrawn="1"/>
        </p:nvSpPr>
        <p:spPr bwMode="auto">
          <a:xfrm>
            <a:off x="6084168" y="5546700"/>
            <a:ext cx="520700" cy="3810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LT</a:t>
            </a:r>
            <a:endParaRPr lang="en-US" sz="1800" b="1" dirty="0">
              <a:solidFill>
                <a:schemeClr val="bg1"/>
              </a:solidFill>
              <a:latin typeface="Corbel" pitchFamily="34" charset="0"/>
              <a:cs typeface="+mn-cs"/>
            </a:endParaRPr>
          </a:p>
        </p:txBody>
      </p:sp>
      <p:sp>
        <p:nvSpPr>
          <p:cNvPr id="15" name="Rectangle 6"/>
          <p:cNvSpPr txBox="1">
            <a:spLocks noChangeArrowheads="1"/>
          </p:cNvSpPr>
          <p:nvPr userDrawn="1"/>
        </p:nvSpPr>
        <p:spPr bwMode="auto">
          <a:xfrm>
            <a:off x="6642968" y="5229200"/>
            <a:ext cx="495300" cy="4699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VB</a:t>
            </a:r>
            <a:endParaRPr lang="en-US" sz="1800" b="1" dirty="0">
              <a:solidFill>
                <a:schemeClr val="bg1"/>
              </a:solidFill>
              <a:latin typeface="Corbel" pitchFamily="34" charset="0"/>
              <a:cs typeface="+mn-cs"/>
            </a:endParaRPr>
          </a:p>
        </p:txBody>
      </p:sp>
      <p:sp>
        <p:nvSpPr>
          <p:cNvPr id="18"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9"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pic>
        <p:nvPicPr>
          <p:cNvPr id="16" name="Picture 2" descr="G:\MIT 2014\logo\logo\logo-truong.jpg"/>
          <p:cNvPicPr>
            <a:picLocks noChangeAspect="1" noChangeArrowheads="1"/>
          </p:cNvPicPr>
          <p:nvPr userDrawn="1"/>
        </p:nvPicPr>
        <p:blipFill>
          <a:blip r:embed="rId15" cstate="print"/>
          <a:srcRect/>
          <a:stretch>
            <a:fillRect/>
          </a:stretch>
        </p:blipFill>
        <p:spPr bwMode="auto">
          <a:xfrm>
            <a:off x="8532440" y="14583"/>
            <a:ext cx="560896" cy="600401"/>
          </a:xfrm>
          <a:prstGeom prst="rect">
            <a:avLst/>
          </a:prstGeom>
          <a:noFill/>
          <a:effectLst>
            <a:outerShdw blurRad="50800" dist="50800" dir="5400000" algn="ctr" rotWithShape="0">
              <a:srgbClr val="000000">
                <a:alpha val="0"/>
              </a:srgbClr>
            </a:outerShdw>
          </a:effectLst>
        </p:spPr>
      </p:pic>
      <p:sp>
        <p:nvSpPr>
          <p:cNvPr id="17" name="TextBox 16"/>
          <p:cNvSpPr txBox="1"/>
          <p:nvPr userDrawn="1"/>
        </p:nvSpPr>
        <p:spPr>
          <a:xfrm>
            <a:off x="8460432" y="620688"/>
            <a:ext cx="683568" cy="230832"/>
          </a:xfrm>
          <a:prstGeom prst="rect">
            <a:avLst/>
          </a:prstGeom>
          <a:noFill/>
        </p:spPr>
        <p:txBody>
          <a:bodyPr wrap="square" rtlCol="0">
            <a:spAutoFit/>
          </a:bodyPr>
          <a:lstStyle/>
          <a:p>
            <a:r>
              <a:rPr lang="en-US" sz="900" b="1" dirty="0" smtClean="0">
                <a:solidFill>
                  <a:srgbClr val="002060"/>
                </a:solidFill>
                <a:latin typeface="Arial" panose="020B0604020202020204" pitchFamily="34" charset="0"/>
                <a:cs typeface="Arial" panose="020B0604020202020204" pitchFamily="34" charset="0"/>
              </a:rPr>
              <a:t>HCMUTE</a:t>
            </a:r>
            <a:endParaRPr lang="en-US" sz="900" b="1" dirty="0">
              <a:solidFill>
                <a:srgbClr val="002060"/>
              </a:solidFill>
              <a:latin typeface="Arial" panose="020B0604020202020204" pitchFamily="34" charset="0"/>
              <a:cs typeface="Arial" panose="020B0604020202020204" pitchFamily="34" charset="0"/>
            </a:endParaRPr>
          </a:p>
        </p:txBody>
      </p:sp>
      <p:sp>
        <p:nvSpPr>
          <p:cNvPr id="20" name="TextBox 19"/>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21" name="Rectangle 20"/>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hf hdr="0" dt="0"/>
  <p:txStyles>
    <p:titleStyle>
      <a:lvl1pPr algn="l" rtl="0" eaLnBrk="1" latinLnBrk="0" hangingPunct="1">
        <a:spcBef>
          <a:spcPct val="0"/>
        </a:spcBef>
        <a:buNone/>
        <a:defRPr kumimoji="0" sz="3200"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oleObject" Target="../embeddings/oleObject11.bin"/><Relationship Id="rId13" Type="http://schemas.openxmlformats.org/officeDocument/2006/relationships/oleObject" Target="../embeddings/oleObject12.bin"/><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0.xml"/><Relationship Id="rId4" Type="http://schemas.openxmlformats.org/officeDocument/2006/relationships/oleObject" Target="../embeddings/oleObject4.bin"/><Relationship Id="rId5" Type="http://schemas.openxmlformats.org/officeDocument/2006/relationships/image" Target="../media/image15.wmf"/><Relationship Id="rId6" Type="http://schemas.openxmlformats.org/officeDocument/2006/relationships/oleObject" Target="../embeddings/oleObject5.bin"/><Relationship Id="rId7" Type="http://schemas.openxmlformats.org/officeDocument/2006/relationships/oleObject" Target="../embeddings/oleObject6.bin"/><Relationship Id="rId8" Type="http://schemas.openxmlformats.org/officeDocument/2006/relationships/oleObject" Target="../embeddings/oleObject7.bin"/><Relationship Id="rId9" Type="http://schemas.openxmlformats.org/officeDocument/2006/relationships/oleObject" Target="../embeddings/oleObject8.bin"/><Relationship Id="rId10"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6" Type="http://schemas.openxmlformats.org/officeDocument/2006/relationships/image" Target="../media/image21.w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19.bin"/><Relationship Id="rId12" Type="http://schemas.openxmlformats.org/officeDocument/2006/relationships/oleObject" Target="../embeddings/oleObject20.bin"/><Relationship Id="rId13" Type="http://schemas.openxmlformats.org/officeDocument/2006/relationships/oleObject" Target="../embeddings/oleObject21.bin"/><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17.xml"/><Relationship Id="rId4" Type="http://schemas.openxmlformats.org/officeDocument/2006/relationships/oleObject" Target="../embeddings/oleObject13.bin"/><Relationship Id="rId5" Type="http://schemas.openxmlformats.org/officeDocument/2006/relationships/image" Target="../media/image15.wmf"/><Relationship Id="rId6" Type="http://schemas.openxmlformats.org/officeDocument/2006/relationships/oleObject" Target="../embeddings/oleObject14.bin"/><Relationship Id="rId7" Type="http://schemas.openxmlformats.org/officeDocument/2006/relationships/oleObject" Target="../embeddings/oleObject15.bin"/><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oleObject" Target="../embeddings/oleObject28.bin"/><Relationship Id="rId12" Type="http://schemas.openxmlformats.org/officeDocument/2006/relationships/oleObject" Target="../embeddings/oleObject29.bin"/><Relationship Id="rId13" Type="http://schemas.openxmlformats.org/officeDocument/2006/relationships/oleObject" Target="../embeddings/oleObject30.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19.xml"/><Relationship Id="rId4" Type="http://schemas.openxmlformats.org/officeDocument/2006/relationships/oleObject" Target="../embeddings/oleObject22.bin"/><Relationship Id="rId5" Type="http://schemas.openxmlformats.org/officeDocument/2006/relationships/image" Target="../media/image15.wmf"/><Relationship Id="rId6" Type="http://schemas.openxmlformats.org/officeDocument/2006/relationships/oleObject" Target="../embeddings/oleObject23.bin"/><Relationship Id="rId7" Type="http://schemas.openxmlformats.org/officeDocument/2006/relationships/oleObject" Target="../embeddings/oleObject24.bin"/><Relationship Id="rId8" Type="http://schemas.openxmlformats.org/officeDocument/2006/relationships/oleObject" Target="../embeddings/oleObject25.bin"/><Relationship Id="rId9" Type="http://schemas.openxmlformats.org/officeDocument/2006/relationships/oleObject" Target="../embeddings/oleObject26.bin"/><Relationship Id="rId10"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oleObject" Target="../embeddings/oleObject37.bin"/><Relationship Id="rId12" Type="http://schemas.openxmlformats.org/officeDocument/2006/relationships/oleObject" Target="../embeddings/oleObject38.bin"/><Relationship Id="rId13" Type="http://schemas.openxmlformats.org/officeDocument/2006/relationships/oleObject" Target="../embeddings/oleObject39.bin"/><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oleObject" Target="../embeddings/oleObject31.bin"/><Relationship Id="rId5" Type="http://schemas.openxmlformats.org/officeDocument/2006/relationships/image" Target="../media/image15.wmf"/><Relationship Id="rId6" Type="http://schemas.openxmlformats.org/officeDocument/2006/relationships/oleObject" Target="../embeddings/oleObject32.bin"/><Relationship Id="rId7" Type="http://schemas.openxmlformats.org/officeDocument/2006/relationships/oleObject" Target="../embeddings/oleObject33.bin"/><Relationship Id="rId8" Type="http://schemas.openxmlformats.org/officeDocument/2006/relationships/oleObject" Target="../embeddings/oleObject34.bin"/><Relationship Id="rId9" Type="http://schemas.openxmlformats.org/officeDocument/2006/relationships/oleObject" Target="../embeddings/oleObject35.bin"/><Relationship Id="rId10" Type="http://schemas.openxmlformats.org/officeDocument/2006/relationships/oleObject" Target="../embeddings/oleObject36.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46.bin"/><Relationship Id="rId12" Type="http://schemas.openxmlformats.org/officeDocument/2006/relationships/oleObject" Target="../embeddings/oleObject47.bin"/><Relationship Id="rId13" Type="http://schemas.openxmlformats.org/officeDocument/2006/relationships/oleObject" Target="../embeddings/oleObject48.bin"/><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notesSlide" Target="../notesSlides/notesSlide24.xml"/><Relationship Id="rId4" Type="http://schemas.openxmlformats.org/officeDocument/2006/relationships/oleObject" Target="../embeddings/oleObject40.bin"/><Relationship Id="rId5" Type="http://schemas.openxmlformats.org/officeDocument/2006/relationships/image" Target="../media/image15.wmf"/><Relationship Id="rId6" Type="http://schemas.openxmlformats.org/officeDocument/2006/relationships/oleObject" Target="../embeddings/oleObject41.bin"/><Relationship Id="rId7" Type="http://schemas.openxmlformats.org/officeDocument/2006/relationships/oleObject" Target="../embeddings/oleObject42.bin"/><Relationship Id="rId8" Type="http://schemas.openxmlformats.org/officeDocument/2006/relationships/oleObject" Target="../embeddings/oleObject43.bin"/><Relationship Id="rId9" Type="http://schemas.openxmlformats.org/officeDocument/2006/relationships/oleObject" Target="../embeddings/oleObject44.bin"/><Relationship Id="rId10" Type="http://schemas.openxmlformats.org/officeDocument/2006/relationships/oleObject" Target="../embeddings/oleObject4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49.bin"/><Relationship Id="rId5" Type="http://schemas.openxmlformats.org/officeDocument/2006/relationships/image" Target="../media/image15.wmf"/><Relationship Id="rId6" Type="http://schemas.openxmlformats.org/officeDocument/2006/relationships/oleObject" Target="../embeddings/oleObject50.bin"/><Relationship Id="rId7" Type="http://schemas.openxmlformats.org/officeDocument/2006/relationships/oleObject" Target="../embeddings/oleObject51.bin"/><Relationship Id="rId8" Type="http://schemas.openxmlformats.org/officeDocument/2006/relationships/oleObject" Target="../embeddings/oleObject52.bin"/><Relationship Id="rId9" Type="http://schemas.openxmlformats.org/officeDocument/2006/relationships/oleObject" Target="../embeddings/oleObject53.bin"/><Relationship Id="rId10" Type="http://schemas.openxmlformats.org/officeDocument/2006/relationships/oleObject" Target="../embeddings/oleObject54.bin"/><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1" Type="http://schemas.openxmlformats.org/officeDocument/2006/relationships/oleObject" Target="../embeddings/oleObject61.bin"/><Relationship Id="rId12" Type="http://schemas.openxmlformats.org/officeDocument/2006/relationships/oleObject" Target="../embeddings/oleObject62.bin"/><Relationship Id="rId13" Type="http://schemas.openxmlformats.org/officeDocument/2006/relationships/oleObject" Target="../embeddings/oleObject63.bin"/><Relationship Id="rId1" Type="http://schemas.openxmlformats.org/officeDocument/2006/relationships/vmlDrawing" Target="../drawings/vmlDrawing10.vml"/><Relationship Id="rId2" Type="http://schemas.openxmlformats.org/officeDocument/2006/relationships/slideLayout" Target="../slideLayouts/slideLayout6.xml"/><Relationship Id="rId3" Type="http://schemas.openxmlformats.org/officeDocument/2006/relationships/notesSlide" Target="../notesSlides/notesSlide26.xml"/><Relationship Id="rId4" Type="http://schemas.openxmlformats.org/officeDocument/2006/relationships/oleObject" Target="../embeddings/oleObject55.bin"/><Relationship Id="rId5" Type="http://schemas.openxmlformats.org/officeDocument/2006/relationships/image" Target="../media/image15.wmf"/><Relationship Id="rId6" Type="http://schemas.openxmlformats.org/officeDocument/2006/relationships/oleObject" Target="../embeddings/oleObject56.bin"/><Relationship Id="rId7" Type="http://schemas.openxmlformats.org/officeDocument/2006/relationships/oleObject" Target="../embeddings/oleObject57.bin"/><Relationship Id="rId8" Type="http://schemas.openxmlformats.org/officeDocument/2006/relationships/oleObject" Target="../embeddings/oleObject58.bin"/><Relationship Id="rId9" Type="http://schemas.openxmlformats.org/officeDocument/2006/relationships/oleObject" Target="../embeddings/oleObject59.bin"/><Relationship Id="rId10" Type="http://schemas.openxmlformats.org/officeDocument/2006/relationships/oleObject" Target="../embeddings/oleObject60.bin"/></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6" Type="http://schemas.openxmlformats.org/officeDocument/2006/relationships/image" Target="../media/image21.w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6" Type="http://schemas.openxmlformats.org/officeDocument/2006/relationships/image" Target="../media/image21.wmf"/><Relationship Id="rId7" Type="http://schemas.openxmlformats.org/officeDocument/2006/relationships/image" Target="../media/image27.w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64.bin"/><Relationship Id="rId5" Type="http://schemas.openxmlformats.org/officeDocument/2006/relationships/image" Target="../media/image40.wmf"/><Relationship Id="rId1" Type="http://schemas.openxmlformats.org/officeDocument/2006/relationships/vmlDrawing" Target="../drawings/vmlDrawing11.vml"/><Relationship Id="rId2"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hyperlink" Target="http://catalog.tycoelectronics.com/TE/bin/TE.Connect?C=10612&amp;M=FEAT&amp;LG=1&amp;I=13" TargetMode="External"/><Relationship Id="rId5" Type="http://schemas.openxmlformats.org/officeDocument/2006/relationships/image" Target="../media/image48.jpe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65.bin"/><Relationship Id="rId5" Type="http://schemas.openxmlformats.org/officeDocument/2006/relationships/image" Target="../media/image15.wmf"/><Relationship Id="rId6" Type="http://schemas.openxmlformats.org/officeDocument/2006/relationships/oleObject" Target="../embeddings/oleObject66.bin"/><Relationship Id="rId7" Type="http://schemas.openxmlformats.org/officeDocument/2006/relationships/oleObject" Target="../embeddings/oleObject67.bin"/><Relationship Id="rId8" Type="http://schemas.openxmlformats.org/officeDocument/2006/relationships/oleObject" Target="../embeddings/oleObject68.bin"/><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audio" Target="../media/audio2.wav"/><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3.bin"/><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file:///E:\books\Untitled\hub.gif"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ubTitle" idx="4294967295"/>
          </p:nvPr>
        </p:nvSpPr>
        <p:spPr bwMode="white">
          <a:xfrm>
            <a:off x="3467274" y="2420888"/>
            <a:ext cx="5400600" cy="990600"/>
          </a:xfrm>
        </p:spPr>
        <p:txBody>
          <a:bodyPr>
            <a:normAutofit/>
          </a:bodyPr>
          <a:lstStyle>
            <a:lvl1pPr marL="0" indent="0" algn="r">
              <a:buFont typeface="Wingdings" pitchFamily="2" charset="2"/>
              <a:buNone/>
              <a:defRPr sz="3000" baseline="0">
                <a:solidFill>
                  <a:schemeClr val="tx1"/>
                </a:solidFill>
                <a:latin typeface="Times New Roman" pitchFamily="18" charset="0"/>
                <a:cs typeface="Times New Roman" pitchFamily="18" charset="0"/>
              </a:defRPr>
            </a:lvl1pPr>
          </a:lstStyle>
          <a:p>
            <a:pPr algn="ctr" fontAlgn="auto">
              <a:spcBef>
                <a:spcPts val="0"/>
              </a:spcBef>
              <a:spcAft>
                <a:spcPts val="0"/>
              </a:spcAft>
              <a:defRPr/>
            </a:pPr>
            <a:r>
              <a:rPr lang="en-US" sz="4800" dirty="0" smtClean="0"/>
              <a:t>Networking Devices</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endParaRPr>
          </a:p>
        </p:txBody>
      </p:sp>
      <p:sp>
        <p:nvSpPr>
          <p:cNvPr id="5" name="Text Box 14"/>
          <p:cNvSpPr txBox="1">
            <a:spLocks noChangeArrowheads="1"/>
          </p:cNvSpPr>
          <p:nvPr/>
        </p:nvSpPr>
        <p:spPr bwMode="auto">
          <a:xfrm>
            <a:off x="3203848" y="4257675"/>
            <a:ext cx="5927452" cy="877163"/>
          </a:xfrm>
          <a:prstGeom prst="rect">
            <a:avLst/>
          </a:prstGeom>
          <a:noFill/>
          <a:ln w="9525">
            <a:noFill/>
            <a:miter lim="800000"/>
            <a:headEnd/>
            <a:tailEnd/>
          </a:ln>
          <a:effectLst/>
        </p:spPr>
        <p:txBody>
          <a:bodyPr wrap="square">
            <a:spAutoFit/>
          </a:bodyPr>
          <a:lstStyle/>
          <a:p>
            <a:pPr algn="r">
              <a:defRPr/>
            </a:pPr>
            <a:r>
              <a:rPr lang="en-US" sz="1700" b="1" dirty="0">
                <a:solidFill>
                  <a:srgbClr val="5086C2"/>
                </a:solidFill>
                <a:latin typeface="Tahoma" pitchFamily="34" charset="0"/>
                <a:cs typeface="Tahoma" pitchFamily="34" charset="0"/>
              </a:rPr>
              <a:t>Master Nguyen </a:t>
            </a:r>
            <a:r>
              <a:rPr lang="en-US" sz="1700" b="1" dirty="0" err="1">
                <a:solidFill>
                  <a:srgbClr val="5086C2"/>
                </a:solidFill>
                <a:latin typeface="Tahoma" pitchFamily="34" charset="0"/>
                <a:cs typeface="Tahoma" pitchFamily="34" charset="0"/>
              </a:rPr>
              <a:t>Huu</a:t>
            </a:r>
            <a:r>
              <a:rPr lang="en-US" sz="1700" b="1" dirty="0">
                <a:solidFill>
                  <a:srgbClr val="5086C2"/>
                </a:solidFill>
                <a:latin typeface="Tahoma" pitchFamily="34" charset="0"/>
                <a:cs typeface="Tahoma" pitchFamily="34" charset="0"/>
              </a:rPr>
              <a:t> </a:t>
            </a:r>
            <a:r>
              <a:rPr lang="en-US" sz="1700" b="1" dirty="0" err="1" smtClean="0">
                <a:solidFill>
                  <a:srgbClr val="5086C2"/>
                </a:solidFill>
                <a:latin typeface="Tahoma" pitchFamily="34" charset="0"/>
                <a:cs typeface="Tahoma" pitchFamily="34" charset="0"/>
              </a:rPr>
              <a:t>Trung</a:t>
            </a:r>
            <a:endParaRPr lang="en-US" sz="1700" b="1" dirty="0" smtClean="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Faculty Of Information Technology</a:t>
            </a:r>
            <a:endParaRPr lang="en-US" sz="1700" b="1" dirty="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HCMC University of Technology and Education</a:t>
            </a:r>
            <a:endParaRPr lang="en-US" sz="1700" b="1" dirty="0">
              <a:solidFill>
                <a:srgbClr val="5086C2"/>
              </a:solidFill>
              <a:latin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Slide Number Placeholder 5"/>
          <p:cNvSpPr>
            <a:spLocks noGrp="1"/>
          </p:cNvSpPr>
          <p:nvPr>
            <p:ph type="sldNum" sz="quarter" idx="12"/>
          </p:nvPr>
        </p:nvSpPr>
        <p:spPr>
          <a:noFill/>
        </p:spPr>
        <p:txBody>
          <a:bodyPr>
            <a:normAutofit fontScale="85000" lnSpcReduction="20000"/>
          </a:bodyPr>
          <a:lstStyle/>
          <a:p>
            <a:fld id="{4E9FD3FD-196E-426A-A340-9FE18C26A182}" type="slidenum">
              <a:rPr lang="ar-SA" smtClean="0"/>
              <a:pPr/>
              <a:t>10</a:t>
            </a:fld>
            <a:endParaRPr lang="en-US" smtClean="0"/>
          </a:p>
        </p:txBody>
      </p:sp>
      <p:sp>
        <p:nvSpPr>
          <p:cNvPr id="10253" name="Rectangle 2"/>
          <p:cNvSpPr>
            <a:spLocks noGrp="1" noChangeArrowheads="1"/>
          </p:cNvSpPr>
          <p:nvPr>
            <p:ph type="title"/>
          </p:nvPr>
        </p:nvSpPr>
        <p:spPr>
          <a:xfrm>
            <a:off x="536421" y="202407"/>
            <a:ext cx="7625704" cy="762000"/>
          </a:xfrm>
        </p:spPr>
        <p:txBody>
          <a:bodyPr/>
          <a:lstStyle/>
          <a:p>
            <a:r>
              <a:rPr lang="en-US" dirty="0"/>
              <a:t>Links hubs</a:t>
            </a:r>
            <a:endParaRPr lang="en-US" dirty="0" smtClean="0"/>
          </a:p>
        </p:txBody>
      </p:sp>
      <p:sp>
        <p:nvSpPr>
          <p:cNvPr id="10254" name="Rectangle 3"/>
          <p:cNvSpPr>
            <a:spLocks noGrp="1" noChangeArrowheads="1"/>
          </p:cNvSpPr>
          <p:nvPr>
            <p:ph type="body" idx="1"/>
          </p:nvPr>
        </p:nvSpPr>
        <p:spPr>
          <a:xfrm>
            <a:off x="608068" y="1762918"/>
            <a:ext cx="8225356" cy="1843883"/>
          </a:xfrm>
        </p:spPr>
        <p:txBody>
          <a:bodyPr>
            <a:normAutofit fontScale="77500" lnSpcReduction="20000"/>
          </a:bodyPr>
          <a:lstStyle/>
          <a:p>
            <a:r>
              <a:rPr lang="en-US" dirty="0"/>
              <a:t>Backbone </a:t>
            </a:r>
            <a:r>
              <a:rPr lang="en-US" dirty="0" smtClean="0"/>
              <a:t>linking </a:t>
            </a:r>
            <a:r>
              <a:rPr lang="en-US" dirty="0"/>
              <a:t>LAN segments</a:t>
            </a:r>
          </a:p>
          <a:p>
            <a:r>
              <a:rPr lang="en-US" dirty="0"/>
              <a:t>Extending the maximum distance between nodes</a:t>
            </a:r>
          </a:p>
          <a:p>
            <a:r>
              <a:rPr lang="en-US" dirty="0"/>
              <a:t>but own the disputed territory in the disputed passage became large</a:t>
            </a:r>
          </a:p>
          <a:p>
            <a:r>
              <a:rPr lang="en-US" dirty="0"/>
              <a:t>Unable to connect 10BaseT, 100BaseT &amp;</a:t>
            </a:r>
            <a:endParaRPr lang="en-US" dirty="0" smtClean="0"/>
          </a:p>
        </p:txBody>
      </p:sp>
      <p:sp>
        <p:nvSpPr>
          <p:cNvPr id="10255" name="Rectangle 6"/>
          <p:cNvSpPr>
            <a:spLocks noChangeArrowheads="1"/>
          </p:cNvSpPr>
          <p:nvPr/>
        </p:nvSpPr>
        <p:spPr bwMode="auto">
          <a:xfrm>
            <a:off x="3709125" y="5334001"/>
            <a:ext cx="355119" cy="746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0242" name="Object 7"/>
          <p:cNvGraphicFramePr>
            <a:graphicFrameLocks noChangeAspect="1"/>
          </p:cNvGraphicFramePr>
          <p:nvPr/>
        </p:nvGraphicFramePr>
        <p:xfrm>
          <a:off x="1148534" y="5684839"/>
          <a:ext cx="510872" cy="376237"/>
        </p:xfrm>
        <a:graphic>
          <a:graphicData uri="http://schemas.openxmlformats.org/presentationml/2006/ole">
            <mc:AlternateContent xmlns:mc="http://schemas.openxmlformats.org/markup-compatibility/2006">
              <mc:Choice xmlns:v="urn:schemas-microsoft-com:vml" Requires="v">
                <p:oleObj spid="_x0000_s4392"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534" y="5684839"/>
                        <a:ext cx="510872"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8"/>
          <p:cNvGraphicFramePr>
            <a:graphicFrameLocks noChangeAspect="1"/>
          </p:cNvGraphicFramePr>
          <p:nvPr/>
        </p:nvGraphicFramePr>
        <p:xfrm>
          <a:off x="4176386" y="5699126"/>
          <a:ext cx="512430" cy="376238"/>
        </p:xfrm>
        <a:graphic>
          <a:graphicData uri="http://schemas.openxmlformats.org/presentationml/2006/ole">
            <mc:AlternateContent xmlns:mc="http://schemas.openxmlformats.org/markup-compatibility/2006">
              <mc:Choice xmlns:v="urn:schemas-microsoft-com:vml" Requires="v">
                <p:oleObj spid="_x0000_s4393"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386" y="5699126"/>
                        <a:ext cx="51243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nvGraphicFramePr>
        <p:xfrm>
          <a:off x="5087546" y="5648326"/>
          <a:ext cx="510872" cy="376238"/>
        </p:xfrm>
        <a:graphic>
          <a:graphicData uri="http://schemas.openxmlformats.org/presentationml/2006/ole">
            <mc:AlternateContent xmlns:mc="http://schemas.openxmlformats.org/markup-compatibility/2006">
              <mc:Choice xmlns:v="urn:schemas-microsoft-com:vml" Requires="v">
                <p:oleObj spid="_x0000_s4394"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546" y="5648326"/>
                        <a:ext cx="510872"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10"/>
          <p:cNvGraphicFramePr>
            <a:graphicFrameLocks noChangeAspect="1"/>
          </p:cNvGraphicFramePr>
          <p:nvPr/>
        </p:nvGraphicFramePr>
        <p:xfrm>
          <a:off x="1886806" y="5711825"/>
          <a:ext cx="512430" cy="376238"/>
        </p:xfrm>
        <a:graphic>
          <a:graphicData uri="http://schemas.openxmlformats.org/presentationml/2006/ole">
            <mc:AlternateContent xmlns:mc="http://schemas.openxmlformats.org/markup-compatibility/2006">
              <mc:Choice xmlns:v="urn:schemas-microsoft-com:vml" Requires="v">
                <p:oleObj spid="_x0000_s4395"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806" y="5711825"/>
                        <a:ext cx="51243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6" name="Rectangle 11"/>
          <p:cNvSpPr>
            <a:spLocks noChangeArrowheads="1"/>
          </p:cNvSpPr>
          <p:nvPr/>
        </p:nvSpPr>
        <p:spPr bwMode="auto">
          <a:xfrm>
            <a:off x="5771304" y="5343526"/>
            <a:ext cx="353562" cy="746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sp>
        <p:nvSpPr>
          <p:cNvPr id="10257" name="Rectangle 12"/>
          <p:cNvSpPr>
            <a:spLocks noChangeArrowheads="1"/>
          </p:cNvSpPr>
          <p:nvPr/>
        </p:nvSpPr>
        <p:spPr bwMode="auto">
          <a:xfrm>
            <a:off x="1701459" y="5330825"/>
            <a:ext cx="355119" cy="746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0246" name="Object 13"/>
          <p:cNvGraphicFramePr>
            <a:graphicFrameLocks noChangeAspect="1"/>
          </p:cNvGraphicFramePr>
          <p:nvPr/>
        </p:nvGraphicFramePr>
        <p:xfrm>
          <a:off x="2939701" y="5529264"/>
          <a:ext cx="512430" cy="376237"/>
        </p:xfrm>
        <a:graphic>
          <a:graphicData uri="http://schemas.openxmlformats.org/presentationml/2006/ole">
            <mc:AlternateContent xmlns:mc="http://schemas.openxmlformats.org/markup-compatibility/2006">
              <mc:Choice xmlns:v="urn:schemas-microsoft-com:vml" Requires="v">
                <p:oleObj spid="_x0000_s4396"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1" y="5529264"/>
                        <a:ext cx="51243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14"/>
          <p:cNvGraphicFramePr>
            <a:graphicFrameLocks noChangeAspect="1"/>
          </p:cNvGraphicFramePr>
          <p:nvPr/>
        </p:nvGraphicFramePr>
        <p:xfrm>
          <a:off x="3430327" y="6059488"/>
          <a:ext cx="512429" cy="376237"/>
        </p:xfrm>
        <a:graphic>
          <a:graphicData uri="http://schemas.openxmlformats.org/presentationml/2006/ole">
            <mc:AlternateContent xmlns:mc="http://schemas.openxmlformats.org/markup-compatibility/2006">
              <mc:Choice xmlns:v="urn:schemas-microsoft-com:vml" Requires="v">
                <p:oleObj spid="_x0000_s4397"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0327" y="6059488"/>
                        <a:ext cx="512429"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8" name="Object 15"/>
          <p:cNvGraphicFramePr>
            <a:graphicFrameLocks noChangeAspect="1"/>
          </p:cNvGraphicFramePr>
          <p:nvPr/>
        </p:nvGraphicFramePr>
        <p:xfrm>
          <a:off x="6721402" y="5494339"/>
          <a:ext cx="512430" cy="376237"/>
        </p:xfrm>
        <a:graphic>
          <a:graphicData uri="http://schemas.openxmlformats.org/presentationml/2006/ole">
            <mc:AlternateContent xmlns:mc="http://schemas.openxmlformats.org/markup-compatibility/2006">
              <mc:Choice xmlns:v="urn:schemas-microsoft-com:vml" Requires="v">
                <p:oleObj spid="_x0000_s4398"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1402" y="5494339"/>
                        <a:ext cx="51243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16"/>
          <p:cNvGraphicFramePr>
            <a:graphicFrameLocks noChangeAspect="1"/>
          </p:cNvGraphicFramePr>
          <p:nvPr/>
        </p:nvGraphicFramePr>
        <p:xfrm>
          <a:off x="5877217" y="5905501"/>
          <a:ext cx="512430" cy="376238"/>
        </p:xfrm>
        <a:graphic>
          <a:graphicData uri="http://schemas.openxmlformats.org/presentationml/2006/ole">
            <mc:AlternateContent xmlns:mc="http://schemas.openxmlformats.org/markup-compatibility/2006">
              <mc:Choice xmlns:v="urn:schemas-microsoft-com:vml" Requires="v">
                <p:oleObj spid="_x0000_s4399"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7217" y="5905501"/>
                        <a:ext cx="51243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7"/>
          <p:cNvGraphicFramePr>
            <a:graphicFrameLocks noChangeAspect="1"/>
          </p:cNvGraphicFramePr>
          <p:nvPr/>
        </p:nvGraphicFramePr>
        <p:xfrm>
          <a:off x="656352" y="5153026"/>
          <a:ext cx="512430" cy="376238"/>
        </p:xfrm>
        <a:graphic>
          <a:graphicData uri="http://schemas.openxmlformats.org/presentationml/2006/ole">
            <mc:AlternateContent xmlns:mc="http://schemas.openxmlformats.org/markup-compatibility/2006">
              <mc:Choice xmlns:v="urn:schemas-microsoft-com:vml" Requires="v">
                <p:oleObj spid="_x0000_s4400"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52" y="5153026"/>
                        <a:ext cx="512430"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8" name="Line 18"/>
          <p:cNvSpPr>
            <a:spLocks noChangeShapeType="1"/>
          </p:cNvSpPr>
          <p:nvPr/>
        </p:nvSpPr>
        <p:spPr bwMode="auto">
          <a:xfrm flipH="1">
            <a:off x="1076886" y="5335589"/>
            <a:ext cx="680645" cy="1587"/>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59" name="Line 19"/>
          <p:cNvSpPr>
            <a:spLocks noChangeShapeType="1"/>
          </p:cNvSpPr>
          <p:nvPr/>
        </p:nvSpPr>
        <p:spPr bwMode="auto">
          <a:xfrm flipH="1">
            <a:off x="1509883" y="5387976"/>
            <a:ext cx="334871" cy="3476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0" name="Line 20"/>
          <p:cNvSpPr>
            <a:spLocks noChangeShapeType="1"/>
          </p:cNvSpPr>
          <p:nvPr/>
        </p:nvSpPr>
        <p:spPr bwMode="auto">
          <a:xfrm>
            <a:off x="1980258" y="5419725"/>
            <a:ext cx="88780" cy="325438"/>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1" name="Line 21"/>
          <p:cNvSpPr>
            <a:spLocks noChangeShapeType="1"/>
          </p:cNvSpPr>
          <p:nvPr/>
        </p:nvSpPr>
        <p:spPr bwMode="auto">
          <a:xfrm flipH="1">
            <a:off x="3375812" y="5378451"/>
            <a:ext cx="423650" cy="2381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2" name="Line 22"/>
          <p:cNvSpPr>
            <a:spLocks noChangeShapeType="1"/>
          </p:cNvSpPr>
          <p:nvPr/>
        </p:nvSpPr>
        <p:spPr bwMode="auto">
          <a:xfrm flipH="1">
            <a:off x="3726258" y="5399089"/>
            <a:ext cx="155754" cy="649287"/>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3" name="Line 23"/>
          <p:cNvSpPr>
            <a:spLocks noChangeShapeType="1"/>
          </p:cNvSpPr>
          <p:nvPr/>
        </p:nvSpPr>
        <p:spPr bwMode="auto">
          <a:xfrm>
            <a:off x="4067358" y="5335589"/>
            <a:ext cx="281915" cy="4000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4" name="Line 24"/>
          <p:cNvSpPr>
            <a:spLocks noChangeShapeType="1"/>
          </p:cNvSpPr>
          <p:nvPr/>
        </p:nvSpPr>
        <p:spPr bwMode="auto">
          <a:xfrm flipH="1">
            <a:off x="5498737" y="5419726"/>
            <a:ext cx="526448" cy="2714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5" name="Line 25"/>
          <p:cNvSpPr>
            <a:spLocks noChangeShapeType="1"/>
          </p:cNvSpPr>
          <p:nvPr/>
        </p:nvSpPr>
        <p:spPr bwMode="auto">
          <a:xfrm flipH="1">
            <a:off x="6061006" y="5387976"/>
            <a:ext cx="14019" cy="52070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6" name="Line 26"/>
          <p:cNvSpPr>
            <a:spLocks noChangeShapeType="1"/>
          </p:cNvSpPr>
          <p:nvPr/>
        </p:nvSpPr>
        <p:spPr bwMode="auto">
          <a:xfrm>
            <a:off x="6201185" y="5302251"/>
            <a:ext cx="629245" cy="26987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7" name="Line 33"/>
          <p:cNvSpPr>
            <a:spLocks noChangeShapeType="1"/>
          </p:cNvSpPr>
          <p:nvPr/>
        </p:nvSpPr>
        <p:spPr bwMode="auto">
          <a:xfrm flipH="1">
            <a:off x="1969357" y="3992563"/>
            <a:ext cx="2043489" cy="11906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8" name="Line 34"/>
          <p:cNvSpPr>
            <a:spLocks noChangeShapeType="1"/>
          </p:cNvSpPr>
          <p:nvPr/>
        </p:nvSpPr>
        <p:spPr bwMode="auto">
          <a:xfrm>
            <a:off x="4008172" y="3981450"/>
            <a:ext cx="0" cy="1233489"/>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69" name="Line 35"/>
          <p:cNvSpPr>
            <a:spLocks noChangeShapeType="1"/>
          </p:cNvSpPr>
          <p:nvPr/>
        </p:nvSpPr>
        <p:spPr bwMode="auto">
          <a:xfrm flipH="1" flipV="1">
            <a:off x="4184174" y="3927476"/>
            <a:ext cx="1837894" cy="13636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0270" name="Text Box 36"/>
          <p:cNvSpPr txBox="1">
            <a:spLocks noChangeArrowheads="1"/>
          </p:cNvSpPr>
          <p:nvPr/>
        </p:nvSpPr>
        <p:spPr bwMode="auto">
          <a:xfrm>
            <a:off x="2167163" y="5113339"/>
            <a:ext cx="568501" cy="346472"/>
          </a:xfrm>
          <a:prstGeom prst="rect">
            <a:avLst/>
          </a:prstGeom>
          <a:noFill/>
          <a:ln w="9525">
            <a:noFill/>
            <a:miter lim="800000"/>
            <a:headEnd/>
            <a:tailEnd/>
          </a:ln>
        </p:spPr>
        <p:txBody>
          <a:bodyPr lIns="90453" tIns="45227" rIns="90453" bIns="45227">
            <a:spAutoFit/>
          </a:bodyPr>
          <a:lstStyle/>
          <a:p>
            <a:r>
              <a:rPr lang="en-US" sz="1658"/>
              <a:t>hub</a:t>
            </a:r>
          </a:p>
        </p:txBody>
      </p:sp>
      <p:sp>
        <p:nvSpPr>
          <p:cNvPr id="10271" name="Text Box 37"/>
          <p:cNvSpPr txBox="1">
            <a:spLocks noChangeArrowheads="1"/>
          </p:cNvSpPr>
          <p:nvPr/>
        </p:nvSpPr>
        <p:spPr bwMode="auto">
          <a:xfrm>
            <a:off x="4184174" y="5122863"/>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0272" name="Text Box 38"/>
          <p:cNvSpPr txBox="1">
            <a:spLocks noChangeArrowheads="1"/>
          </p:cNvSpPr>
          <p:nvPr/>
        </p:nvSpPr>
        <p:spPr bwMode="auto">
          <a:xfrm>
            <a:off x="6233894" y="4983164"/>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0273" name="Text Box 39"/>
          <p:cNvSpPr txBox="1">
            <a:spLocks noChangeArrowheads="1"/>
          </p:cNvSpPr>
          <p:nvPr/>
        </p:nvSpPr>
        <p:spPr bwMode="auto">
          <a:xfrm>
            <a:off x="4335255" y="3651251"/>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0274" name="Rectangle 40"/>
          <p:cNvSpPr>
            <a:spLocks noChangeArrowheads="1"/>
          </p:cNvSpPr>
          <p:nvPr/>
        </p:nvSpPr>
        <p:spPr bwMode="auto">
          <a:xfrm>
            <a:off x="3810365" y="3944939"/>
            <a:ext cx="355119" cy="746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spTree>
    <p:extLst>
      <p:ext uri="{BB962C8B-B14F-4D97-AF65-F5344CB8AC3E}">
        <p14:creationId xmlns:p14="http://schemas.microsoft.com/office/powerpoint/2010/main" val="90433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AutoShape 2"/>
          <p:cNvSpPr>
            <a:spLocks noGrp="1" noChangeArrowheads="1"/>
          </p:cNvSpPr>
          <p:nvPr>
            <p:ph type="title"/>
          </p:nvPr>
        </p:nvSpPr>
        <p:spPr/>
        <p:txBody>
          <a:bodyPr>
            <a:normAutofit/>
          </a:bodyPr>
          <a:lstStyle/>
          <a:p>
            <a:r>
              <a:rPr lang="en-US" dirty="0"/>
              <a:t>Access Point</a:t>
            </a:r>
          </a:p>
        </p:txBody>
      </p:sp>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11</a:t>
            </a:fld>
            <a:endParaRPr lang="en-US" dirty="0"/>
          </a:p>
        </p:txBody>
      </p:sp>
      <p:pic>
        <p:nvPicPr>
          <p:cNvPr id="15362" name="Picture 2" descr="https://www.trendnet.com/images/products/diagram/di_TEW-638APB_v3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95" y="1700808"/>
            <a:ext cx="7798676" cy="474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431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AutoShape 2"/>
          <p:cNvSpPr>
            <a:spLocks noGrp="1" noChangeArrowheads="1"/>
          </p:cNvSpPr>
          <p:nvPr>
            <p:ph type="title"/>
          </p:nvPr>
        </p:nvSpPr>
        <p:spPr/>
        <p:txBody>
          <a:bodyPr/>
          <a:lstStyle/>
          <a:p>
            <a:r>
              <a:rPr lang="en-US" dirty="0"/>
              <a:t>Access Point </a:t>
            </a:r>
            <a:r>
              <a:rPr lang="en-US" dirty="0" smtClean="0"/>
              <a:t>and </a:t>
            </a:r>
            <a:r>
              <a:rPr lang="en-US" dirty="0"/>
              <a:t>HUB</a:t>
            </a:r>
          </a:p>
        </p:txBody>
      </p:sp>
      <p:pic>
        <p:nvPicPr>
          <p:cNvPr id="164867"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640607" y="1516698"/>
            <a:ext cx="8245086" cy="4792622"/>
          </a:xfrm>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12</a:t>
            </a:fld>
            <a:endParaRPr lang="en-US" dirty="0"/>
          </a:p>
        </p:txBody>
      </p:sp>
    </p:spTree>
    <p:extLst>
      <p:ext uri="{BB962C8B-B14F-4D97-AF65-F5344CB8AC3E}">
        <p14:creationId xmlns:p14="http://schemas.microsoft.com/office/powerpoint/2010/main" val="3146263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5"/>
          <p:cNvGrpSpPr>
            <a:grpSpLocks/>
          </p:cNvGrpSpPr>
          <p:nvPr/>
        </p:nvGrpSpPr>
        <p:grpSpPr bwMode="auto">
          <a:xfrm>
            <a:off x="3226289" y="5029201"/>
            <a:ext cx="4082015" cy="848071"/>
            <a:chOff x="1776" y="1920"/>
            <a:chExt cx="2208" cy="576"/>
          </a:xfrm>
        </p:grpSpPr>
        <p:grpSp>
          <p:nvGrpSpPr>
            <p:cNvPr id="3" name="Group 116"/>
            <p:cNvGrpSpPr>
              <a:grpSpLocks/>
            </p:cNvGrpSpPr>
            <p:nvPr/>
          </p:nvGrpSpPr>
          <p:grpSpPr bwMode="auto">
            <a:xfrm>
              <a:off x="2880" y="1920"/>
              <a:ext cx="1104" cy="576"/>
              <a:chOff x="528" y="1248"/>
              <a:chExt cx="1104" cy="576"/>
            </a:xfrm>
          </p:grpSpPr>
          <p:sp>
            <p:nvSpPr>
              <p:cNvPr id="25664" name="Line 11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65" name="Line 11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66" name="Line 11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67" name="Line 12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68" name="Line 12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69" name="Picture 12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70" name="Picture 12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71" name="Picture 12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72" name="Picture 12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4" name="Group 126"/>
            <p:cNvGrpSpPr>
              <a:grpSpLocks/>
            </p:cNvGrpSpPr>
            <p:nvPr/>
          </p:nvGrpSpPr>
          <p:grpSpPr bwMode="auto">
            <a:xfrm>
              <a:off x="1776" y="1920"/>
              <a:ext cx="1104" cy="576"/>
              <a:chOff x="528" y="1248"/>
              <a:chExt cx="1104" cy="576"/>
            </a:xfrm>
          </p:grpSpPr>
          <p:sp>
            <p:nvSpPr>
              <p:cNvPr id="25655" name="Line 12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56" name="Line 12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57" name="Line 12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58" name="Line 13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59" name="Line 13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60" name="Picture 13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61" name="Picture 13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62" name="Picture 13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63" name="Picture 13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5654" name="Picture 136"/>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32770" name="Rectangle 2"/>
          <p:cNvSpPr>
            <a:spLocks noGrp="1" noChangeArrowheads="1"/>
          </p:cNvSpPr>
          <p:nvPr>
            <p:ph type="title"/>
          </p:nvPr>
        </p:nvSpPr>
        <p:spPr>
          <a:xfrm>
            <a:off x="385340" y="152400"/>
            <a:ext cx="8074275" cy="609600"/>
          </a:xfrm>
        </p:spPr>
        <p:txBody>
          <a:bodyPr/>
          <a:lstStyle/>
          <a:p>
            <a:pPr eaLnBrk="1" hangingPunct="1">
              <a:defRPr/>
            </a:pPr>
            <a:r>
              <a:rPr lang="en-US" dirty="0">
                <a:solidFill>
                  <a:schemeClr val="tx1"/>
                </a:solidFill>
              </a:rPr>
              <a:t>The </a:t>
            </a:r>
            <a:r>
              <a:rPr lang="en-US" dirty="0" smtClean="0">
                <a:solidFill>
                  <a:schemeClr val="tx1"/>
                </a:solidFill>
              </a:rPr>
              <a:t>Congestion problem</a:t>
            </a:r>
            <a:endParaRPr lang="en-US" dirty="0">
              <a:solidFill>
                <a:schemeClr val="tx1"/>
              </a:solidFill>
            </a:endParaRPr>
          </a:p>
        </p:txBody>
      </p:sp>
      <p:sp>
        <p:nvSpPr>
          <p:cNvPr id="32771" name="Rectangle 3"/>
          <p:cNvSpPr>
            <a:spLocks noGrp="1" noChangeArrowheads="1"/>
          </p:cNvSpPr>
          <p:nvPr>
            <p:ph sz="quarter" idx="1"/>
          </p:nvPr>
        </p:nvSpPr>
        <p:spPr>
          <a:xfrm>
            <a:off x="609625" y="1666875"/>
            <a:ext cx="8074275" cy="2149121"/>
          </a:xfrm>
        </p:spPr>
        <p:txBody>
          <a:bodyPr>
            <a:normAutofit lnSpcReduction="10000"/>
          </a:bodyPr>
          <a:lstStyle/>
          <a:p>
            <a:r>
              <a:rPr lang="en-US" sz="2119" dirty="0"/>
              <a:t>Problems developed with congested LANs.</a:t>
            </a:r>
          </a:p>
          <a:p>
            <a:r>
              <a:rPr lang="en-US" sz="2119" dirty="0"/>
              <a:t>Repeater and Hub are added to extend the distance of rope and extra equipment.</a:t>
            </a:r>
          </a:p>
          <a:p>
            <a:r>
              <a:rPr lang="en-US" sz="2119" dirty="0"/>
              <a:t>However, the basic reason for the LAN to share resources. When the population is too large try to share limited resources, the rules of behavior start a conflict broke out.</a:t>
            </a:r>
          </a:p>
          <a:p>
            <a:endParaRPr lang="en-US" sz="2119" dirty="0"/>
          </a:p>
        </p:txBody>
      </p:sp>
      <p:sp>
        <p:nvSpPr>
          <p:cNvPr id="32837" name="Line 69"/>
          <p:cNvSpPr>
            <a:spLocks noChangeShapeType="1"/>
          </p:cNvSpPr>
          <p:nvPr/>
        </p:nvSpPr>
        <p:spPr bwMode="auto">
          <a:xfrm>
            <a:off x="3151526" y="4495800"/>
            <a:ext cx="0" cy="918744"/>
          </a:xfrm>
          <a:prstGeom prst="line">
            <a:avLst/>
          </a:prstGeom>
          <a:noFill/>
          <a:ln w="9525">
            <a:solidFill>
              <a:schemeClr val="folHlink"/>
            </a:solidFill>
            <a:round/>
            <a:headEnd/>
            <a:tailEnd/>
          </a:ln>
        </p:spPr>
        <p:txBody>
          <a:bodyPr lIns="90453" tIns="45227" rIns="90453" bIns="45227"/>
          <a:lstStyle/>
          <a:p>
            <a:endParaRPr lang="en-US" sz="1658"/>
          </a:p>
        </p:txBody>
      </p:sp>
      <p:grpSp>
        <p:nvGrpSpPr>
          <p:cNvPr id="5" name="Group 70"/>
          <p:cNvGrpSpPr>
            <a:grpSpLocks/>
          </p:cNvGrpSpPr>
          <p:nvPr/>
        </p:nvGrpSpPr>
        <p:grpSpPr bwMode="auto">
          <a:xfrm>
            <a:off x="1432005" y="3962400"/>
            <a:ext cx="6211763" cy="848071"/>
            <a:chOff x="624" y="1248"/>
            <a:chExt cx="3360" cy="576"/>
          </a:xfrm>
        </p:grpSpPr>
        <p:grpSp>
          <p:nvGrpSpPr>
            <p:cNvPr id="6" name="Group 71"/>
            <p:cNvGrpSpPr>
              <a:grpSpLocks/>
            </p:cNvGrpSpPr>
            <p:nvPr/>
          </p:nvGrpSpPr>
          <p:grpSpPr bwMode="auto">
            <a:xfrm>
              <a:off x="624" y="1248"/>
              <a:ext cx="1104" cy="576"/>
              <a:chOff x="528" y="1248"/>
              <a:chExt cx="1104" cy="576"/>
            </a:xfrm>
          </p:grpSpPr>
          <p:sp>
            <p:nvSpPr>
              <p:cNvPr id="25643" name="Line 72"/>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44" name="Line 73"/>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45" name="Line 74"/>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46" name="Line 75"/>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47" name="Line 76"/>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48" name="Picture 77"/>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49" name="Picture 78"/>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50" name="Picture 79"/>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51" name="Picture 80"/>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7" name="Group 81"/>
            <p:cNvGrpSpPr>
              <a:grpSpLocks/>
            </p:cNvGrpSpPr>
            <p:nvPr/>
          </p:nvGrpSpPr>
          <p:grpSpPr bwMode="auto">
            <a:xfrm>
              <a:off x="1776" y="1248"/>
              <a:ext cx="1104" cy="576"/>
              <a:chOff x="528" y="1248"/>
              <a:chExt cx="1104" cy="576"/>
            </a:xfrm>
          </p:grpSpPr>
          <p:sp>
            <p:nvSpPr>
              <p:cNvPr id="25634" name="Line 82"/>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35" name="Line 83"/>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36" name="Line 84"/>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37" name="Line 85"/>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38" name="Line 86"/>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39" name="Picture 87"/>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40" name="Picture 88"/>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41" name="Picture 89"/>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42" name="Picture 90"/>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8" name="Group 91"/>
            <p:cNvGrpSpPr>
              <a:grpSpLocks/>
            </p:cNvGrpSpPr>
            <p:nvPr/>
          </p:nvGrpSpPr>
          <p:grpSpPr bwMode="auto">
            <a:xfrm>
              <a:off x="2880" y="1248"/>
              <a:ext cx="1104" cy="576"/>
              <a:chOff x="528" y="1248"/>
              <a:chExt cx="1104" cy="576"/>
            </a:xfrm>
          </p:grpSpPr>
          <p:sp>
            <p:nvSpPr>
              <p:cNvPr id="25625" name="Line 92"/>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26" name="Line 93"/>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27" name="Line 94"/>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28" name="Line 95"/>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29" name="Line 96"/>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30" name="Picture 97"/>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31" name="Picture 98"/>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32" name="Picture 99"/>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33" name="Picture 100"/>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5623" name="Picture 101"/>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25624" name="Picture 102"/>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9" name="Group 103"/>
          <p:cNvGrpSpPr>
            <a:grpSpLocks/>
          </p:cNvGrpSpPr>
          <p:nvPr/>
        </p:nvGrpSpPr>
        <p:grpSpPr bwMode="auto">
          <a:xfrm>
            <a:off x="1357243" y="5029201"/>
            <a:ext cx="2453277" cy="848071"/>
            <a:chOff x="576" y="1920"/>
            <a:chExt cx="1327" cy="576"/>
          </a:xfrm>
        </p:grpSpPr>
        <p:grpSp>
          <p:nvGrpSpPr>
            <p:cNvPr id="10" name="Group 104"/>
            <p:cNvGrpSpPr>
              <a:grpSpLocks/>
            </p:cNvGrpSpPr>
            <p:nvPr/>
          </p:nvGrpSpPr>
          <p:grpSpPr bwMode="auto">
            <a:xfrm>
              <a:off x="576" y="1920"/>
              <a:ext cx="1104" cy="576"/>
              <a:chOff x="528" y="1248"/>
              <a:chExt cx="1104" cy="576"/>
            </a:xfrm>
          </p:grpSpPr>
          <p:sp>
            <p:nvSpPr>
              <p:cNvPr id="25611" name="Line 105"/>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5612" name="Line 106"/>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5613" name="Line 107"/>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5614" name="Line 108"/>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5615" name="Line 109"/>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5616" name="Picture 110"/>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5617" name="Picture 111"/>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5618" name="Picture 112"/>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5619" name="Picture 113"/>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5610" name="Picture 114"/>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sp>
        <p:nvSpPr>
          <p:cNvPr id="13" name="Slide Number Placeholder 12"/>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13</a:t>
            </a:fld>
            <a:endParaRPr lang="en-US" dirty="0"/>
          </a:p>
        </p:txBody>
      </p:sp>
    </p:spTree>
    <p:extLst>
      <p:ext uri="{BB962C8B-B14F-4D97-AF65-F5344CB8AC3E}">
        <p14:creationId xmlns:p14="http://schemas.microsoft.com/office/powerpoint/2010/main" val="38201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5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2837"/>
                                        </p:tgtEl>
                                        <p:attrNameLst>
                                          <p:attrName>style.visibility</p:attrName>
                                        </p:attrNameLst>
                                      </p:cBhvr>
                                      <p:to>
                                        <p:strVal val="visible"/>
                                      </p:to>
                                    </p:set>
                                    <p:animEffect transition="in" filter="wipe(down)">
                                      <p:cBhvr>
                                        <p:cTn id="15" dur="1000"/>
                                        <p:tgtEl>
                                          <p:spTgt spid="32837"/>
                                        </p:tgtEl>
                                      </p:cBhvr>
                                    </p:animEffect>
                                  </p:childTnLst>
                                </p:cTn>
                              </p:par>
                              <p:par>
                                <p:cTn id="16" presetID="2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right)">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2" name="Rectangle 24"/>
          <p:cNvSpPr>
            <a:spLocks noGrp="1" noChangeArrowheads="1"/>
          </p:cNvSpPr>
          <p:nvPr>
            <p:ph type="title"/>
          </p:nvPr>
        </p:nvSpPr>
        <p:spPr>
          <a:xfrm>
            <a:off x="253832" y="480060"/>
            <a:ext cx="8074275" cy="639762"/>
          </a:xfrm>
        </p:spPr>
        <p:txBody>
          <a:bodyPr/>
          <a:lstStyle/>
          <a:p>
            <a:pPr eaLnBrk="1" hangingPunct="1">
              <a:defRPr/>
            </a:pPr>
            <a:r>
              <a:rPr lang="en-US" sz="3501" dirty="0">
                <a:solidFill>
                  <a:schemeClr val="tx1"/>
                </a:solidFill>
              </a:rPr>
              <a:t>The Congestion problem (cont)</a:t>
            </a:r>
          </a:p>
        </p:txBody>
      </p:sp>
      <p:sp>
        <p:nvSpPr>
          <p:cNvPr id="37913" name="Rectangle 25"/>
          <p:cNvSpPr>
            <a:spLocks noGrp="1" noChangeArrowheads="1"/>
          </p:cNvSpPr>
          <p:nvPr>
            <p:ph sz="quarter" idx="1"/>
          </p:nvPr>
        </p:nvSpPr>
        <p:spPr>
          <a:xfrm>
            <a:off x="535320" y="1628812"/>
            <a:ext cx="8389751" cy="2386917"/>
          </a:xfrm>
        </p:spPr>
        <p:txBody>
          <a:bodyPr>
            <a:normAutofit/>
          </a:bodyPr>
          <a:lstStyle/>
          <a:p>
            <a:pPr algn="just"/>
            <a:r>
              <a:rPr lang="en-US" sz="2211" dirty="0"/>
              <a:t>On the Ethernet network, the conflict depletes the available bandwidth.</a:t>
            </a:r>
          </a:p>
          <a:p>
            <a:pPr algn="just"/>
            <a:r>
              <a:rPr lang="en-US" sz="2211" dirty="0"/>
              <a:t>In a LAN, such as the following, when a host (a computer or a server) to send a packet, all others on the LAN to wait until the end server then a of them started can transmit and others continue to wait or a conflict will occur</a:t>
            </a:r>
          </a:p>
        </p:txBody>
      </p:sp>
      <p:grpSp>
        <p:nvGrpSpPr>
          <p:cNvPr id="2" name="Group 74"/>
          <p:cNvGrpSpPr>
            <a:grpSpLocks/>
          </p:cNvGrpSpPr>
          <p:nvPr/>
        </p:nvGrpSpPr>
        <p:grpSpPr bwMode="auto">
          <a:xfrm>
            <a:off x="1721033" y="4255938"/>
            <a:ext cx="5308088" cy="1981200"/>
            <a:chOff x="816" y="2928"/>
            <a:chExt cx="3408" cy="1248"/>
          </a:xfrm>
        </p:grpSpPr>
        <p:grpSp>
          <p:nvGrpSpPr>
            <p:cNvPr id="3" name="Group 2"/>
            <p:cNvGrpSpPr>
              <a:grpSpLocks/>
            </p:cNvGrpSpPr>
            <p:nvPr/>
          </p:nvGrpSpPr>
          <p:grpSpPr bwMode="auto">
            <a:xfrm>
              <a:off x="2016" y="3600"/>
              <a:ext cx="2208" cy="576"/>
              <a:chOff x="1776" y="1920"/>
              <a:chExt cx="2208" cy="576"/>
            </a:xfrm>
          </p:grpSpPr>
          <p:grpSp>
            <p:nvGrpSpPr>
              <p:cNvPr id="4" name="Group 3"/>
              <p:cNvGrpSpPr>
                <a:grpSpLocks/>
              </p:cNvGrpSpPr>
              <p:nvPr/>
            </p:nvGrpSpPr>
            <p:grpSpPr bwMode="auto">
              <a:xfrm>
                <a:off x="2880" y="1920"/>
                <a:ext cx="1104" cy="576"/>
                <a:chOff x="528" y="1248"/>
                <a:chExt cx="1104" cy="576"/>
              </a:xfrm>
            </p:grpSpPr>
            <p:sp>
              <p:nvSpPr>
                <p:cNvPr id="26699" name="Line 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700" name="Line 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701" name="Line 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702" name="Line 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703" name="Line 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704" name="Picture 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705" name="Picture 1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706" name="Picture 1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707" name="Picture 1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5" name="Group 13"/>
              <p:cNvGrpSpPr>
                <a:grpSpLocks/>
              </p:cNvGrpSpPr>
              <p:nvPr/>
            </p:nvGrpSpPr>
            <p:grpSpPr bwMode="auto">
              <a:xfrm>
                <a:off x="1776" y="1920"/>
                <a:ext cx="1104" cy="576"/>
                <a:chOff x="528" y="1248"/>
                <a:chExt cx="1104" cy="576"/>
              </a:xfrm>
            </p:grpSpPr>
            <p:sp>
              <p:nvSpPr>
                <p:cNvPr id="26690" name="Line 1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691" name="Line 1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692" name="Line 1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693" name="Line 1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694" name="Line 1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695" name="Picture 1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696" name="Picture 2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697" name="Picture 2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698" name="Picture 2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6689" name="Picture 23"/>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26641" name="Line 26"/>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6" name="Group 27"/>
            <p:cNvGrpSpPr>
              <a:grpSpLocks/>
            </p:cNvGrpSpPr>
            <p:nvPr/>
          </p:nvGrpSpPr>
          <p:grpSpPr bwMode="auto">
            <a:xfrm>
              <a:off x="864" y="2928"/>
              <a:ext cx="3360" cy="576"/>
              <a:chOff x="624" y="1248"/>
              <a:chExt cx="3360" cy="576"/>
            </a:xfrm>
          </p:grpSpPr>
          <p:grpSp>
            <p:nvGrpSpPr>
              <p:cNvPr id="7" name="Group 28"/>
              <p:cNvGrpSpPr>
                <a:grpSpLocks/>
              </p:cNvGrpSpPr>
              <p:nvPr/>
            </p:nvGrpSpPr>
            <p:grpSpPr bwMode="auto">
              <a:xfrm>
                <a:off x="624" y="1248"/>
                <a:ext cx="1104" cy="576"/>
                <a:chOff x="528" y="1248"/>
                <a:chExt cx="1104" cy="576"/>
              </a:xfrm>
            </p:grpSpPr>
            <p:sp>
              <p:nvSpPr>
                <p:cNvPr id="26678" name="Line 2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679" name="Line 3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680" name="Line 3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681" name="Line 3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682" name="Line 3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683" name="Picture 3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684" name="Picture 3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685" name="Picture 3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686" name="Picture 3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8" name="Group 38"/>
              <p:cNvGrpSpPr>
                <a:grpSpLocks/>
              </p:cNvGrpSpPr>
              <p:nvPr/>
            </p:nvGrpSpPr>
            <p:grpSpPr bwMode="auto">
              <a:xfrm>
                <a:off x="1776" y="1248"/>
                <a:ext cx="1104" cy="576"/>
                <a:chOff x="528" y="1248"/>
                <a:chExt cx="1104" cy="576"/>
              </a:xfrm>
            </p:grpSpPr>
            <p:sp>
              <p:nvSpPr>
                <p:cNvPr id="26669" name="Line 3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670" name="Line 4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671" name="Line 4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672" name="Line 4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673" name="Line 4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674" name="Picture 4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675" name="Picture 4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676" name="Picture 4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677" name="Picture 4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9" name="Group 48"/>
              <p:cNvGrpSpPr>
                <a:grpSpLocks/>
              </p:cNvGrpSpPr>
              <p:nvPr/>
            </p:nvGrpSpPr>
            <p:grpSpPr bwMode="auto">
              <a:xfrm>
                <a:off x="2880" y="1248"/>
                <a:ext cx="1104" cy="576"/>
                <a:chOff x="528" y="1248"/>
                <a:chExt cx="1104" cy="576"/>
              </a:xfrm>
            </p:grpSpPr>
            <p:sp>
              <p:nvSpPr>
                <p:cNvPr id="26660" name="Line 4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661" name="Line 5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662" name="Line 5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663" name="Line 5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664" name="Line 5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665" name="Picture 5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666" name="Picture 5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667" name="Picture 5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668" name="Picture 5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6658" name="Picture 58"/>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26659" name="Picture 59"/>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10" name="Group 60"/>
            <p:cNvGrpSpPr>
              <a:grpSpLocks/>
            </p:cNvGrpSpPr>
            <p:nvPr/>
          </p:nvGrpSpPr>
          <p:grpSpPr bwMode="auto">
            <a:xfrm>
              <a:off x="816" y="3600"/>
              <a:ext cx="1327" cy="576"/>
              <a:chOff x="576" y="1920"/>
              <a:chExt cx="1327" cy="576"/>
            </a:xfrm>
          </p:grpSpPr>
          <p:grpSp>
            <p:nvGrpSpPr>
              <p:cNvPr id="11" name="Group 61"/>
              <p:cNvGrpSpPr>
                <a:grpSpLocks/>
              </p:cNvGrpSpPr>
              <p:nvPr/>
            </p:nvGrpSpPr>
            <p:grpSpPr bwMode="auto">
              <a:xfrm>
                <a:off x="576" y="1920"/>
                <a:ext cx="1104" cy="576"/>
                <a:chOff x="528" y="1248"/>
                <a:chExt cx="1104" cy="576"/>
              </a:xfrm>
            </p:grpSpPr>
            <p:sp>
              <p:nvSpPr>
                <p:cNvPr id="26646" name="Line 62"/>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6647" name="Line 63"/>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6648" name="Line 64"/>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6649" name="Line 65"/>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6650" name="Line 66"/>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6651" name="Picture 67"/>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6652" name="Picture 68"/>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6653" name="Picture 69"/>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6654" name="Picture 70"/>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6645" name="Picture 71"/>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sp>
        <p:nvSpPr>
          <p:cNvPr id="37960" name="Rectangle 72"/>
          <p:cNvSpPr>
            <a:spLocks noChangeArrowheads="1"/>
          </p:cNvSpPr>
          <p:nvPr/>
        </p:nvSpPr>
        <p:spPr bwMode="auto">
          <a:xfrm>
            <a:off x="2379873" y="4298801"/>
            <a:ext cx="224285" cy="152400"/>
          </a:xfrm>
          <a:prstGeom prst="rect">
            <a:avLst/>
          </a:prstGeom>
          <a:solidFill>
            <a:srgbClr val="FF0000"/>
          </a:solidFill>
          <a:ln w="9525">
            <a:noFill/>
            <a:miter lim="800000"/>
            <a:headEnd/>
            <a:tailEnd/>
          </a:ln>
        </p:spPr>
        <p:txBody>
          <a:bodyPr wrap="none" lIns="90453" tIns="45227" rIns="90453" bIns="45227" anchor="ctr"/>
          <a:lstStyle/>
          <a:p>
            <a:endParaRPr lang="en-US" sz="1658"/>
          </a:p>
        </p:txBody>
      </p:sp>
      <p:sp>
        <p:nvSpPr>
          <p:cNvPr id="37961" name="Rectangle 73"/>
          <p:cNvSpPr>
            <a:spLocks noChangeArrowheads="1"/>
          </p:cNvSpPr>
          <p:nvPr/>
        </p:nvSpPr>
        <p:spPr bwMode="auto">
          <a:xfrm>
            <a:off x="6346921" y="5941863"/>
            <a:ext cx="224285" cy="152400"/>
          </a:xfrm>
          <a:prstGeom prst="rect">
            <a:avLst/>
          </a:prstGeom>
          <a:solidFill>
            <a:srgbClr val="FF0000"/>
          </a:solidFill>
          <a:ln w="9525">
            <a:noFill/>
            <a:miter lim="800000"/>
            <a:headEnd/>
            <a:tailEnd/>
          </a:ln>
        </p:spPr>
        <p:txBody>
          <a:bodyPr wrap="none" lIns="90453" tIns="45227" rIns="90453" bIns="45227" anchor="ctr"/>
          <a:lstStyle/>
          <a:p>
            <a:endParaRPr lang="en-US" sz="1658"/>
          </a:p>
        </p:txBody>
      </p:sp>
      <p:sp>
        <p:nvSpPr>
          <p:cNvPr id="37963" name="Rectangle 75"/>
          <p:cNvSpPr>
            <a:spLocks noChangeArrowheads="1"/>
          </p:cNvSpPr>
          <p:nvPr/>
        </p:nvSpPr>
        <p:spPr bwMode="auto">
          <a:xfrm>
            <a:off x="2823771" y="4875062"/>
            <a:ext cx="224285" cy="152400"/>
          </a:xfrm>
          <a:prstGeom prst="rect">
            <a:avLst/>
          </a:prstGeom>
          <a:solidFill>
            <a:srgbClr val="FF0000"/>
          </a:solidFill>
          <a:ln w="9525">
            <a:noFill/>
            <a:miter lim="800000"/>
            <a:headEnd/>
            <a:tailEnd/>
          </a:ln>
        </p:spPr>
        <p:txBody>
          <a:bodyPr wrap="none" lIns="90453" tIns="45227" rIns="90453" bIns="45227" anchor="ctr"/>
          <a:lstStyle/>
          <a:p>
            <a:endParaRPr lang="en-US" sz="1658"/>
          </a:p>
        </p:txBody>
      </p:sp>
      <p:sp>
        <p:nvSpPr>
          <p:cNvPr id="37969" name="Rectangle 81"/>
          <p:cNvSpPr>
            <a:spLocks noChangeArrowheads="1"/>
          </p:cNvSpPr>
          <p:nvPr/>
        </p:nvSpPr>
        <p:spPr bwMode="auto">
          <a:xfrm>
            <a:off x="4178828" y="4284512"/>
            <a:ext cx="224285" cy="152400"/>
          </a:xfrm>
          <a:prstGeom prst="rect">
            <a:avLst/>
          </a:prstGeom>
          <a:solidFill>
            <a:srgbClr val="FF0000"/>
          </a:solidFill>
          <a:ln w="9525">
            <a:noFill/>
            <a:miter lim="800000"/>
            <a:headEnd/>
            <a:tailEnd/>
          </a:ln>
        </p:spPr>
        <p:txBody>
          <a:bodyPr wrap="none" lIns="90453" tIns="45227" rIns="90453" bIns="45227" anchor="ctr"/>
          <a:lstStyle/>
          <a:p>
            <a:endParaRPr lang="en-US" sz="1658"/>
          </a:p>
        </p:txBody>
      </p:sp>
      <p:sp>
        <p:nvSpPr>
          <p:cNvPr id="37970" name="Rectangle 82"/>
          <p:cNvSpPr>
            <a:spLocks noChangeArrowheads="1"/>
          </p:cNvSpPr>
          <p:nvPr/>
        </p:nvSpPr>
        <p:spPr bwMode="auto">
          <a:xfrm>
            <a:off x="4178828" y="5370363"/>
            <a:ext cx="224285" cy="152400"/>
          </a:xfrm>
          <a:prstGeom prst="rect">
            <a:avLst/>
          </a:prstGeom>
          <a:solidFill>
            <a:schemeClr val="folHlink"/>
          </a:solidFill>
          <a:ln w="9525">
            <a:noFill/>
            <a:miter lim="800000"/>
            <a:headEnd/>
            <a:tailEnd/>
          </a:ln>
        </p:spPr>
        <p:txBody>
          <a:bodyPr wrap="none" lIns="90453" tIns="45227" rIns="90453" bIns="45227" anchor="ctr"/>
          <a:lstStyle/>
          <a:p>
            <a:endParaRPr lang="en-US" sz="1658"/>
          </a:p>
        </p:txBody>
      </p:sp>
      <p:sp>
        <p:nvSpPr>
          <p:cNvPr id="37971" name="Rectangle 83"/>
          <p:cNvSpPr>
            <a:spLocks noChangeArrowheads="1"/>
          </p:cNvSpPr>
          <p:nvPr/>
        </p:nvSpPr>
        <p:spPr bwMode="auto">
          <a:xfrm>
            <a:off x="4618054" y="5370363"/>
            <a:ext cx="224285" cy="152400"/>
          </a:xfrm>
          <a:prstGeom prst="rect">
            <a:avLst/>
          </a:prstGeom>
          <a:solidFill>
            <a:srgbClr val="FF0000"/>
          </a:solidFill>
          <a:ln w="9525">
            <a:noFill/>
            <a:miter lim="800000"/>
            <a:headEnd/>
            <a:tailEnd/>
          </a:ln>
        </p:spPr>
        <p:txBody>
          <a:bodyPr wrap="none" lIns="90453" tIns="45227" rIns="90453" bIns="45227" anchor="ctr"/>
          <a:lstStyle/>
          <a:p>
            <a:endParaRPr lang="en-US" sz="1658"/>
          </a:p>
        </p:txBody>
      </p:sp>
      <p:sp>
        <p:nvSpPr>
          <p:cNvPr id="37972" name="Rectangle 84"/>
          <p:cNvSpPr>
            <a:spLocks noChangeArrowheads="1"/>
          </p:cNvSpPr>
          <p:nvPr/>
        </p:nvSpPr>
        <p:spPr bwMode="auto">
          <a:xfrm>
            <a:off x="4094721" y="4884588"/>
            <a:ext cx="224285" cy="152400"/>
          </a:xfrm>
          <a:prstGeom prst="rect">
            <a:avLst/>
          </a:prstGeom>
          <a:solidFill>
            <a:schemeClr val="folHlink"/>
          </a:solidFill>
          <a:ln w="9525">
            <a:noFill/>
            <a:miter lim="800000"/>
            <a:headEnd/>
            <a:tailEnd/>
          </a:ln>
        </p:spPr>
        <p:txBody>
          <a:bodyPr wrap="none" lIns="90453" tIns="45227" rIns="90453" bIns="45227" anchor="ctr"/>
          <a:lstStyle/>
          <a:p>
            <a:endParaRPr lang="en-US" sz="1658"/>
          </a:p>
        </p:txBody>
      </p:sp>
      <p:sp>
        <p:nvSpPr>
          <p:cNvPr id="37973" name="Oval 85"/>
          <p:cNvSpPr>
            <a:spLocks noChangeArrowheads="1"/>
          </p:cNvSpPr>
          <p:nvPr/>
        </p:nvSpPr>
        <p:spPr bwMode="auto">
          <a:xfrm>
            <a:off x="4216209" y="5551338"/>
            <a:ext cx="74762" cy="76200"/>
          </a:xfrm>
          <a:prstGeom prst="ellipse">
            <a:avLst/>
          </a:prstGeom>
          <a:solidFill>
            <a:schemeClr val="folHlink"/>
          </a:solidFill>
          <a:ln w="12700">
            <a:solidFill>
              <a:schemeClr val="bg1"/>
            </a:solidFill>
            <a:round/>
            <a:headEnd/>
            <a:tailEnd/>
          </a:ln>
        </p:spPr>
        <p:txBody>
          <a:bodyPr wrap="none" lIns="90453" tIns="45227" rIns="90453" bIns="45227" anchor="ctr"/>
          <a:lstStyle/>
          <a:p>
            <a:endParaRPr lang="en-US" sz="1658"/>
          </a:p>
        </p:txBody>
      </p:sp>
      <p:sp>
        <p:nvSpPr>
          <p:cNvPr id="37974" name="Oval 86"/>
          <p:cNvSpPr>
            <a:spLocks noChangeArrowheads="1"/>
          </p:cNvSpPr>
          <p:nvPr/>
        </p:nvSpPr>
        <p:spPr bwMode="auto">
          <a:xfrm>
            <a:off x="4225553" y="4484538"/>
            <a:ext cx="74762" cy="76200"/>
          </a:xfrm>
          <a:prstGeom prst="ellipse">
            <a:avLst/>
          </a:prstGeom>
          <a:solidFill>
            <a:srgbClr val="FF0000"/>
          </a:solidFill>
          <a:ln w="12700">
            <a:solidFill>
              <a:schemeClr val="bg1"/>
            </a:solidFill>
            <a:round/>
            <a:headEnd/>
            <a:tailEnd/>
          </a:ln>
        </p:spPr>
        <p:txBody>
          <a:bodyPr wrap="none" lIns="90453" tIns="45227" rIns="90453" bIns="45227" anchor="ctr"/>
          <a:lstStyle/>
          <a:p>
            <a:endParaRPr lang="en-US" sz="1658"/>
          </a:p>
        </p:txBody>
      </p:sp>
      <p:sp>
        <p:nvSpPr>
          <p:cNvPr id="37975" name="AutoShape 87"/>
          <p:cNvSpPr>
            <a:spLocks noChangeArrowheads="1"/>
          </p:cNvSpPr>
          <p:nvPr/>
        </p:nvSpPr>
        <p:spPr bwMode="auto">
          <a:xfrm>
            <a:off x="3216269" y="4941738"/>
            <a:ext cx="747618" cy="609600"/>
          </a:xfrm>
          <a:prstGeom prst="irregularSeal1">
            <a:avLst/>
          </a:prstGeom>
          <a:solidFill>
            <a:srgbClr val="969696"/>
          </a:solidFill>
          <a:ln w="9525">
            <a:solidFill>
              <a:schemeClr val="tx1"/>
            </a:solidFill>
            <a:miter lim="800000"/>
            <a:headEnd/>
            <a:tailEnd/>
          </a:ln>
        </p:spPr>
        <p:txBody>
          <a:bodyPr wrap="none" lIns="90453" tIns="45227" rIns="90453" bIns="45227" anchor="ctr"/>
          <a:lstStyle/>
          <a:p>
            <a:pPr algn="ctr"/>
            <a:r>
              <a:rPr lang="en-US" sz="829">
                <a:solidFill>
                  <a:schemeClr val="bg1"/>
                </a:solidFill>
              </a:rPr>
              <a:t>Collision</a:t>
            </a:r>
          </a:p>
        </p:txBody>
      </p:sp>
      <p:sp>
        <p:nvSpPr>
          <p:cNvPr id="14" name="Slide Number Placeholder 13"/>
          <p:cNvSpPr>
            <a:spLocks noGrp="1"/>
          </p:cNvSpPr>
          <p:nvPr>
            <p:ph type="sldNum" sz="quarter" idx="12"/>
          </p:nvPr>
        </p:nvSpPr>
        <p:spPr/>
        <p:txBody>
          <a:bodyPr>
            <a:normAutofit fontScale="40000" lnSpcReduction="20000"/>
          </a:bodyPr>
          <a:lstStyle/>
          <a:p>
            <a:pPr>
              <a:defRPr/>
            </a:pPr>
            <a:fld id="{F9E92A4F-77D4-4DE9-9AA2-EC9D2C47B068}" type="slidenum">
              <a:rPr lang="ar-SA" smtClean="0"/>
              <a:pPr>
                <a:defRPr/>
              </a:pPr>
              <a:t>14</a:t>
            </a:fld>
            <a:r>
              <a:rPr lang="en-US" smtClean="0"/>
              <a:t>/</a:t>
            </a:r>
          </a:p>
          <a:p>
            <a:pPr>
              <a:defRPr/>
            </a:pPr>
            <a:r>
              <a:rPr lang="en-US" smtClean="0"/>
              <a:t>151</a:t>
            </a:r>
            <a:endParaRPr lang="en-US"/>
          </a:p>
        </p:txBody>
      </p:sp>
    </p:spTree>
    <p:extLst>
      <p:ext uri="{BB962C8B-B14F-4D97-AF65-F5344CB8AC3E}">
        <p14:creationId xmlns:p14="http://schemas.microsoft.com/office/powerpoint/2010/main" val="22930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32" fill="hold" grpId="0" nodeType="clickEffect">
                                  <p:stCondLst>
                                    <p:cond delay="0"/>
                                  </p:stCondLst>
                                  <p:childTnLst>
                                    <p:set>
                                      <p:cBhvr>
                                        <p:cTn id="13" dur="1" fill="hold">
                                          <p:stCondLst>
                                            <p:cond delay="0"/>
                                          </p:stCondLst>
                                        </p:cTn>
                                        <p:tgtEl>
                                          <p:spTgt spid="37960"/>
                                        </p:tgtEl>
                                        <p:attrNameLst>
                                          <p:attrName>style.visibility</p:attrName>
                                        </p:attrNameLst>
                                      </p:cBhvr>
                                      <p:to>
                                        <p:strVal val="visible"/>
                                      </p:to>
                                    </p:set>
                                    <p:animEffect transition="in" filter="diamond(out)">
                                      <p:cBhvr>
                                        <p:cTn id="14" dur="1000"/>
                                        <p:tgtEl>
                                          <p:spTgt spid="37960"/>
                                        </p:tgtEl>
                                      </p:cBhvr>
                                    </p:animEffect>
                                  </p:childTnLst>
                                </p:cTn>
                              </p:par>
                              <p:par>
                                <p:cTn id="15" presetID="8" presetClass="entr" presetSubtype="32" fill="hold" grpId="0" nodeType="withEffect">
                                  <p:stCondLst>
                                    <p:cond delay="0"/>
                                  </p:stCondLst>
                                  <p:childTnLst>
                                    <p:set>
                                      <p:cBhvr>
                                        <p:cTn id="16" dur="1" fill="hold">
                                          <p:stCondLst>
                                            <p:cond delay="0"/>
                                          </p:stCondLst>
                                        </p:cTn>
                                        <p:tgtEl>
                                          <p:spTgt spid="37961"/>
                                        </p:tgtEl>
                                        <p:attrNameLst>
                                          <p:attrName>style.visibility</p:attrName>
                                        </p:attrNameLst>
                                      </p:cBhvr>
                                      <p:to>
                                        <p:strVal val="visible"/>
                                      </p:to>
                                    </p:set>
                                    <p:animEffect transition="in" filter="diamond(out)">
                                      <p:cBhvr>
                                        <p:cTn id="17" dur="1000"/>
                                        <p:tgtEl>
                                          <p:spTgt spid="37961"/>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indefinite" fill="hold" grpId="1" nodeType="clickEffect">
                                  <p:stCondLst>
                                    <p:cond delay="0"/>
                                  </p:stCondLst>
                                  <p:endCondLst>
                                    <p:cond evt="onNext" delay="0">
                                      <p:tgtEl>
                                        <p:sldTgt/>
                                      </p:tgtEl>
                                    </p:cond>
                                  </p:endCondLst>
                                  <p:childTnLst>
                                    <p:anim calcmode="discrete" valueType="str">
                                      <p:cBhvr>
                                        <p:cTn id="21" dur="500" fill="hold"/>
                                        <p:tgtEl>
                                          <p:spTgt spid="37960"/>
                                        </p:tgtEl>
                                        <p:attrNameLst>
                                          <p:attrName>style.visibility</p:attrName>
                                        </p:attrNameLst>
                                      </p:cBhvr>
                                      <p:tavLst>
                                        <p:tav tm="0">
                                          <p:val>
                                            <p:strVal val="hidden"/>
                                          </p:val>
                                        </p:tav>
                                        <p:tav tm="50000">
                                          <p:val>
                                            <p:strVal val="visible"/>
                                          </p:val>
                                        </p:tav>
                                      </p:tavLst>
                                    </p:anim>
                                  </p:childTnLst>
                                </p:cTn>
                              </p:par>
                              <p:par>
                                <p:cTn id="22" presetID="35" presetClass="emph" presetSubtype="0" repeatCount="indefinite" fill="hold" grpId="1" nodeType="withEffect">
                                  <p:stCondLst>
                                    <p:cond delay="0"/>
                                  </p:stCondLst>
                                  <p:endCondLst>
                                    <p:cond evt="onNext" delay="0">
                                      <p:tgtEl>
                                        <p:sldTgt/>
                                      </p:tgtEl>
                                    </p:cond>
                                  </p:endCondLst>
                                  <p:childTnLst>
                                    <p:anim calcmode="discrete" valueType="str">
                                      <p:cBhvr>
                                        <p:cTn id="23" dur="500" fill="hold"/>
                                        <p:tgtEl>
                                          <p:spTgt spid="37961"/>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8" presetClass="exit" presetSubtype="16" fill="hold" grpId="2" nodeType="clickEffect">
                                  <p:stCondLst>
                                    <p:cond delay="0"/>
                                  </p:stCondLst>
                                  <p:childTnLst>
                                    <p:animEffect transition="out" filter="diamond(in)">
                                      <p:cBhvr>
                                        <p:cTn id="27" dur="500"/>
                                        <p:tgtEl>
                                          <p:spTgt spid="37961"/>
                                        </p:tgtEl>
                                      </p:cBhvr>
                                    </p:animEffect>
                                    <p:set>
                                      <p:cBhvr>
                                        <p:cTn id="28" dur="1" fill="hold">
                                          <p:stCondLst>
                                            <p:cond delay="499"/>
                                          </p:stCondLst>
                                        </p:cTn>
                                        <p:tgtEl>
                                          <p:spTgt spid="37961"/>
                                        </p:tgtEl>
                                        <p:attrNameLst>
                                          <p:attrName>style.visibility</p:attrName>
                                        </p:attrNameLst>
                                      </p:cBhvr>
                                      <p:to>
                                        <p:strVal val="hidden"/>
                                      </p:to>
                                    </p:set>
                                  </p:childTnLst>
                                </p:cTn>
                              </p:par>
                              <p:par>
                                <p:cTn id="29" presetID="8" presetClass="entr" presetSubtype="32" fill="hold" grpId="0" nodeType="withEffect">
                                  <p:stCondLst>
                                    <p:cond delay="0"/>
                                  </p:stCondLst>
                                  <p:childTnLst>
                                    <p:set>
                                      <p:cBhvr>
                                        <p:cTn id="30" dur="1" fill="hold">
                                          <p:stCondLst>
                                            <p:cond delay="0"/>
                                          </p:stCondLst>
                                        </p:cTn>
                                        <p:tgtEl>
                                          <p:spTgt spid="37963"/>
                                        </p:tgtEl>
                                        <p:attrNameLst>
                                          <p:attrName>style.visibility</p:attrName>
                                        </p:attrNameLst>
                                      </p:cBhvr>
                                      <p:to>
                                        <p:strVal val="visible"/>
                                      </p:to>
                                    </p:set>
                                    <p:animEffect transition="in" filter="diamond(out)">
                                      <p:cBhvr>
                                        <p:cTn id="31" dur="500"/>
                                        <p:tgtEl>
                                          <p:spTgt spid="37963"/>
                                        </p:tgtEl>
                                      </p:cBhvr>
                                    </p:animEffect>
                                  </p:childTnLst>
                                </p:cTn>
                              </p:par>
                              <p:par>
                                <p:cTn id="32" presetID="8" presetClass="entr" presetSubtype="32" fill="hold" grpId="2" nodeType="withEffect">
                                  <p:stCondLst>
                                    <p:cond delay="0"/>
                                  </p:stCondLst>
                                  <p:childTnLst>
                                    <p:set>
                                      <p:cBhvr>
                                        <p:cTn id="33" dur="1" fill="hold">
                                          <p:stCondLst>
                                            <p:cond delay="0"/>
                                          </p:stCondLst>
                                        </p:cTn>
                                        <p:tgtEl>
                                          <p:spTgt spid="37960"/>
                                        </p:tgtEl>
                                        <p:attrNameLst>
                                          <p:attrName>style.visibility</p:attrName>
                                        </p:attrNameLst>
                                      </p:cBhvr>
                                      <p:to>
                                        <p:strVal val="visible"/>
                                      </p:to>
                                    </p:set>
                                    <p:animEffect transition="in" filter="diamond(out)">
                                      <p:cBhvr>
                                        <p:cTn id="34" dur="500"/>
                                        <p:tgtEl>
                                          <p:spTgt spid="37960"/>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indefinite" fill="hold" grpId="1" nodeType="clickEffect">
                                  <p:stCondLst>
                                    <p:cond delay="0"/>
                                  </p:stCondLst>
                                  <p:endCondLst>
                                    <p:cond evt="onNext" delay="0">
                                      <p:tgtEl>
                                        <p:sldTgt/>
                                      </p:tgtEl>
                                    </p:cond>
                                  </p:endCondLst>
                                  <p:childTnLst>
                                    <p:anim calcmode="discrete" valueType="str">
                                      <p:cBhvr>
                                        <p:cTn id="38" dur="500" fill="hold"/>
                                        <p:tgtEl>
                                          <p:spTgt spid="37963"/>
                                        </p:tgtEl>
                                        <p:attrNameLst>
                                          <p:attrName>style.visibility</p:attrName>
                                        </p:attrNameLst>
                                      </p:cBhvr>
                                      <p:tavLst>
                                        <p:tav tm="0">
                                          <p:val>
                                            <p:strVal val="hidden"/>
                                          </p:val>
                                        </p:tav>
                                        <p:tav tm="50000">
                                          <p:val>
                                            <p:strVal val="visible"/>
                                          </p:val>
                                        </p:tav>
                                      </p:tavLst>
                                    </p:anim>
                                  </p:childTnLst>
                                </p:cTn>
                              </p:par>
                              <p:par>
                                <p:cTn id="39" presetID="35" presetClass="emph" presetSubtype="0" repeatCount="indefinite" fill="hold" grpId="3" nodeType="withEffect">
                                  <p:stCondLst>
                                    <p:cond delay="0"/>
                                  </p:stCondLst>
                                  <p:endCondLst>
                                    <p:cond evt="onNext" delay="0">
                                      <p:tgtEl>
                                        <p:sldTgt/>
                                      </p:tgtEl>
                                    </p:cond>
                                  </p:endCondLst>
                                  <p:childTnLst>
                                    <p:anim calcmode="discrete" valueType="str">
                                      <p:cBhvr>
                                        <p:cTn id="40" dur="500" fill="hold"/>
                                        <p:tgtEl>
                                          <p:spTgt spid="37960"/>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8" presetClass="exit" presetSubtype="16" fill="hold" grpId="4" nodeType="clickEffect">
                                  <p:stCondLst>
                                    <p:cond delay="0"/>
                                  </p:stCondLst>
                                  <p:childTnLst>
                                    <p:animEffect transition="out" filter="diamond(in)">
                                      <p:cBhvr>
                                        <p:cTn id="44" dur="500"/>
                                        <p:tgtEl>
                                          <p:spTgt spid="37960"/>
                                        </p:tgtEl>
                                      </p:cBhvr>
                                    </p:animEffect>
                                    <p:set>
                                      <p:cBhvr>
                                        <p:cTn id="45" dur="1" fill="hold">
                                          <p:stCondLst>
                                            <p:cond delay="499"/>
                                          </p:stCondLst>
                                        </p:cTn>
                                        <p:tgtEl>
                                          <p:spTgt spid="37960"/>
                                        </p:tgtEl>
                                        <p:attrNameLst>
                                          <p:attrName>style.visibility</p:attrName>
                                        </p:attrNameLst>
                                      </p:cBhvr>
                                      <p:to>
                                        <p:strVal val="hidden"/>
                                      </p:to>
                                    </p:set>
                                  </p:childTnLst>
                                </p:cTn>
                              </p:par>
                              <p:par>
                                <p:cTn id="46" presetID="8" presetClass="exit" presetSubtype="16" fill="hold" grpId="2" nodeType="withEffect">
                                  <p:stCondLst>
                                    <p:cond delay="0"/>
                                  </p:stCondLst>
                                  <p:childTnLst>
                                    <p:animEffect transition="out" filter="diamond(in)">
                                      <p:cBhvr>
                                        <p:cTn id="47" dur="500"/>
                                        <p:tgtEl>
                                          <p:spTgt spid="37963"/>
                                        </p:tgtEl>
                                      </p:cBhvr>
                                    </p:animEffect>
                                    <p:set>
                                      <p:cBhvr>
                                        <p:cTn id="48" dur="1" fill="hold">
                                          <p:stCondLst>
                                            <p:cond delay="499"/>
                                          </p:stCondLst>
                                        </p:cTn>
                                        <p:tgtEl>
                                          <p:spTgt spid="37963"/>
                                        </p:tgtEl>
                                        <p:attrNameLst>
                                          <p:attrName>style.visibility</p:attrName>
                                        </p:attrNameLst>
                                      </p:cBhvr>
                                      <p:to>
                                        <p:strVal val="hidden"/>
                                      </p:to>
                                    </p:set>
                                  </p:childTnLst>
                                </p:cTn>
                              </p:par>
                              <p:par>
                                <p:cTn id="49" presetID="8" presetClass="entr" presetSubtype="32" fill="hold" grpId="0" nodeType="withEffect">
                                  <p:stCondLst>
                                    <p:cond delay="0"/>
                                  </p:stCondLst>
                                  <p:childTnLst>
                                    <p:set>
                                      <p:cBhvr>
                                        <p:cTn id="50" dur="1" fill="hold">
                                          <p:stCondLst>
                                            <p:cond delay="0"/>
                                          </p:stCondLst>
                                        </p:cTn>
                                        <p:tgtEl>
                                          <p:spTgt spid="37969"/>
                                        </p:tgtEl>
                                        <p:attrNameLst>
                                          <p:attrName>style.visibility</p:attrName>
                                        </p:attrNameLst>
                                      </p:cBhvr>
                                      <p:to>
                                        <p:strVal val="visible"/>
                                      </p:to>
                                    </p:set>
                                    <p:animEffect transition="in" filter="diamond(out)">
                                      <p:cBhvr>
                                        <p:cTn id="51" dur="1000"/>
                                        <p:tgtEl>
                                          <p:spTgt spid="37969"/>
                                        </p:tgtEl>
                                      </p:cBhvr>
                                    </p:animEffect>
                                  </p:childTnLst>
                                </p:cTn>
                              </p:par>
                              <p:par>
                                <p:cTn id="52" presetID="8" presetClass="entr" presetSubtype="32" fill="hold" grpId="0" nodeType="withEffect">
                                  <p:stCondLst>
                                    <p:cond delay="0"/>
                                  </p:stCondLst>
                                  <p:childTnLst>
                                    <p:set>
                                      <p:cBhvr>
                                        <p:cTn id="53" dur="1" fill="hold">
                                          <p:stCondLst>
                                            <p:cond delay="0"/>
                                          </p:stCondLst>
                                        </p:cTn>
                                        <p:tgtEl>
                                          <p:spTgt spid="37971"/>
                                        </p:tgtEl>
                                        <p:attrNameLst>
                                          <p:attrName>style.visibility</p:attrName>
                                        </p:attrNameLst>
                                      </p:cBhvr>
                                      <p:to>
                                        <p:strVal val="visible"/>
                                      </p:to>
                                    </p:set>
                                    <p:animEffect transition="in" filter="diamond(out)">
                                      <p:cBhvr>
                                        <p:cTn id="54" dur="1000"/>
                                        <p:tgtEl>
                                          <p:spTgt spid="37971"/>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32" fill="hold" grpId="0" nodeType="clickEffect">
                                  <p:stCondLst>
                                    <p:cond delay="0"/>
                                  </p:stCondLst>
                                  <p:childTnLst>
                                    <p:set>
                                      <p:cBhvr>
                                        <p:cTn id="58" dur="1" fill="hold">
                                          <p:stCondLst>
                                            <p:cond delay="0"/>
                                          </p:stCondLst>
                                        </p:cTn>
                                        <p:tgtEl>
                                          <p:spTgt spid="37972"/>
                                        </p:tgtEl>
                                        <p:attrNameLst>
                                          <p:attrName>style.visibility</p:attrName>
                                        </p:attrNameLst>
                                      </p:cBhvr>
                                      <p:to>
                                        <p:strVal val="visible"/>
                                      </p:to>
                                    </p:set>
                                    <p:animEffect transition="in" filter="diamond(out)">
                                      <p:cBhvr>
                                        <p:cTn id="59" dur="1000"/>
                                        <p:tgtEl>
                                          <p:spTgt spid="37972"/>
                                        </p:tgtEl>
                                      </p:cBhvr>
                                    </p:animEffect>
                                  </p:childTnLst>
                                </p:cTn>
                              </p:par>
                              <p:par>
                                <p:cTn id="60" presetID="8" presetClass="entr" presetSubtype="32" fill="hold" grpId="0" nodeType="withEffect">
                                  <p:stCondLst>
                                    <p:cond delay="0"/>
                                  </p:stCondLst>
                                  <p:childTnLst>
                                    <p:set>
                                      <p:cBhvr>
                                        <p:cTn id="61" dur="1" fill="hold">
                                          <p:stCondLst>
                                            <p:cond delay="0"/>
                                          </p:stCondLst>
                                        </p:cTn>
                                        <p:tgtEl>
                                          <p:spTgt spid="37970"/>
                                        </p:tgtEl>
                                        <p:attrNameLst>
                                          <p:attrName>style.visibility</p:attrName>
                                        </p:attrNameLst>
                                      </p:cBhvr>
                                      <p:to>
                                        <p:strVal val="visible"/>
                                      </p:to>
                                    </p:set>
                                    <p:animEffect transition="in" filter="diamond(out)">
                                      <p:cBhvr>
                                        <p:cTn id="62" dur="1000"/>
                                        <p:tgtEl>
                                          <p:spTgt spid="37970"/>
                                        </p:tgtEl>
                                      </p:cBhvr>
                                    </p:animEffect>
                                  </p:childTnLst>
                                </p:cTn>
                              </p:par>
                            </p:childTnLst>
                          </p:cTn>
                        </p:par>
                        <p:par>
                          <p:cTn id="63" fill="hold">
                            <p:stCondLst>
                              <p:cond delay="1000"/>
                            </p:stCondLst>
                            <p:childTnLst>
                              <p:par>
                                <p:cTn id="64" presetID="1" presetClass="entr" presetSubtype="0" fill="hold" grpId="0" nodeType="afterEffect">
                                  <p:stCondLst>
                                    <p:cond delay="0"/>
                                  </p:stCondLst>
                                  <p:childTnLst>
                                    <p:set>
                                      <p:cBhvr>
                                        <p:cTn id="65" dur="1" fill="hold">
                                          <p:stCondLst>
                                            <p:cond delay="0"/>
                                          </p:stCondLst>
                                        </p:cTn>
                                        <p:tgtEl>
                                          <p:spTgt spid="37973"/>
                                        </p:tgtEl>
                                        <p:attrNameLst>
                                          <p:attrName>style.visibility</p:attrName>
                                        </p:attrNameLst>
                                      </p:cBhvr>
                                      <p:to>
                                        <p:strVal val="visible"/>
                                      </p:to>
                                    </p:set>
                                  </p:childTnLst>
                                </p:cTn>
                              </p:par>
                            </p:childTnLst>
                          </p:cTn>
                        </p:par>
                        <p:par>
                          <p:cTn id="66" fill="hold">
                            <p:stCondLst>
                              <p:cond delay="1000"/>
                            </p:stCondLst>
                            <p:childTnLst>
                              <p:par>
                                <p:cTn id="67" presetID="1" presetClass="entr" presetSubtype="0" fill="hold" grpId="0" nodeType="afterEffect">
                                  <p:stCondLst>
                                    <p:cond delay="0"/>
                                  </p:stCondLst>
                                  <p:childTnLst>
                                    <p:set>
                                      <p:cBhvr>
                                        <p:cTn id="68" dur="1" fill="hold">
                                          <p:stCondLst>
                                            <p:cond delay="0"/>
                                          </p:stCondLst>
                                        </p:cTn>
                                        <p:tgtEl>
                                          <p:spTgt spid="379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1.66667E-6 -5.55556E-6 L -1.66667E-6 0.02221 " pathEditMode="relative" ptsTypes="AA">
                                      <p:cBhvr>
                                        <p:cTn id="72" dur="2000" fill="hold"/>
                                        <p:tgtEl>
                                          <p:spTgt spid="37974"/>
                                        </p:tgtEl>
                                        <p:attrNameLst>
                                          <p:attrName>ppt_x</p:attrName>
                                          <p:attrName>ppt_y</p:attrName>
                                        </p:attrNameLst>
                                      </p:cBhvr>
                                    </p:animMotion>
                                  </p:childTnLst>
                                </p:cTn>
                              </p:par>
                              <p:par>
                                <p:cTn id="73" presetID="0" presetClass="path" presetSubtype="0" accel="50000" decel="50000" fill="hold" grpId="1" nodeType="withEffect">
                                  <p:stCondLst>
                                    <p:cond delay="0"/>
                                  </p:stCondLst>
                                  <p:childTnLst>
                                    <p:animMotion origin="layout" path="M -1.66667E-6 4.44444E-6 L -1.66667E-6 0.02222 " pathEditMode="relative" ptsTypes="AA">
                                      <p:cBhvr>
                                        <p:cTn id="74" dur="2000" fill="hold"/>
                                        <p:tgtEl>
                                          <p:spTgt spid="37973"/>
                                        </p:tgtEl>
                                        <p:attrNameLst>
                                          <p:attrName>ppt_x</p:attrName>
                                          <p:attrName>ppt_y</p:attrName>
                                        </p:attrNameLst>
                                      </p:cBhvr>
                                    </p:animMotion>
                                  </p:childTnLst>
                                </p:cTn>
                              </p:par>
                            </p:childTnLst>
                          </p:cTn>
                        </p:par>
                        <p:par>
                          <p:cTn id="75" fill="hold">
                            <p:stCondLst>
                              <p:cond delay="2000"/>
                            </p:stCondLst>
                            <p:childTnLst>
                              <p:par>
                                <p:cTn id="76" presetID="0" presetClass="path" presetSubtype="0" accel="50000" decel="50000" fill="hold" grpId="2" nodeType="afterEffect">
                                  <p:stCondLst>
                                    <p:cond delay="0"/>
                                  </p:stCondLst>
                                  <p:childTnLst>
                                    <p:animMotion origin="layout" path="M 5.55112E-17 0.02221 L -0.08333 0.02221 " pathEditMode="relative" ptsTypes="AA">
                                      <p:cBhvr>
                                        <p:cTn id="77" dur="2000" fill="hold"/>
                                        <p:tgtEl>
                                          <p:spTgt spid="37974"/>
                                        </p:tgtEl>
                                        <p:attrNameLst>
                                          <p:attrName>ppt_x</p:attrName>
                                          <p:attrName>ppt_y</p:attrName>
                                        </p:attrNameLst>
                                      </p:cBhvr>
                                    </p:animMotion>
                                  </p:childTnLst>
                                </p:cTn>
                              </p:par>
                              <p:par>
                                <p:cTn id="78" presetID="0" presetClass="path" presetSubtype="0" accel="50000" decel="50000" fill="hold" grpId="2" nodeType="withEffect">
                                  <p:stCondLst>
                                    <p:cond delay="0"/>
                                  </p:stCondLst>
                                  <p:childTnLst>
                                    <p:animMotion origin="layout" path="M -1.66667E-6 0.02222 L -0.08333 0.02222 " pathEditMode="relative" ptsTypes="AA">
                                      <p:cBhvr>
                                        <p:cTn id="79" dur="2000" fill="hold"/>
                                        <p:tgtEl>
                                          <p:spTgt spid="37973"/>
                                        </p:tgtEl>
                                        <p:attrNameLst>
                                          <p:attrName>ppt_x</p:attrName>
                                          <p:attrName>ppt_y</p:attrName>
                                        </p:attrNameLst>
                                      </p:cBhvr>
                                    </p:animMotion>
                                  </p:childTnLst>
                                </p:cTn>
                              </p:par>
                            </p:childTnLst>
                          </p:cTn>
                        </p:par>
                        <p:par>
                          <p:cTn id="80" fill="hold">
                            <p:stCondLst>
                              <p:cond delay="4000"/>
                            </p:stCondLst>
                            <p:childTnLst>
                              <p:par>
                                <p:cTn id="81" presetID="0" presetClass="path" presetSubtype="0" accel="50000" decel="50000" fill="hold" grpId="3" nodeType="afterEffect">
                                  <p:stCondLst>
                                    <p:cond delay="0"/>
                                  </p:stCondLst>
                                  <p:childTnLst>
                                    <p:animMotion origin="layout" path="M -0.08333 0.02222 L -0.08333 0.09444 " pathEditMode="relative" rAng="0" ptsTypes="AA">
                                      <p:cBhvr>
                                        <p:cTn id="82" dur="500" fill="hold"/>
                                        <p:tgtEl>
                                          <p:spTgt spid="37974"/>
                                        </p:tgtEl>
                                        <p:attrNameLst>
                                          <p:attrName>ppt_x</p:attrName>
                                          <p:attrName>ppt_y</p:attrName>
                                        </p:attrNameLst>
                                      </p:cBhvr>
                                      <p:rCtr x="0" y="36"/>
                                    </p:animMotion>
                                  </p:childTnLst>
                                </p:cTn>
                              </p:par>
                              <p:par>
                                <p:cTn id="83" presetID="0" presetClass="path" presetSubtype="0" accel="50000" decel="50000" fill="hold" grpId="3" nodeType="withEffect">
                                  <p:stCondLst>
                                    <p:cond delay="0"/>
                                  </p:stCondLst>
                                  <p:childTnLst>
                                    <p:animMotion origin="layout" path="M -0.08333 0.02222 L -0.08229 -0.06111 " pathEditMode="relative" rAng="0" ptsTypes="AA">
                                      <p:cBhvr>
                                        <p:cTn id="84" dur="500" fill="hold"/>
                                        <p:tgtEl>
                                          <p:spTgt spid="37973"/>
                                        </p:tgtEl>
                                        <p:attrNameLst>
                                          <p:attrName>ppt_x</p:attrName>
                                          <p:attrName>ppt_y</p:attrName>
                                        </p:attrNameLst>
                                      </p:cBhvr>
                                      <p:rCtr x="1" y="-42"/>
                                    </p:animMotion>
                                  </p:childTnLst>
                                </p:cTn>
                              </p:par>
                              <p:par>
                                <p:cTn id="85" presetID="53" presetClass="entr" presetSubtype="0" fill="hold" grpId="0" nodeType="withEffect">
                                  <p:stCondLst>
                                    <p:cond delay="0"/>
                                  </p:stCondLst>
                                  <p:childTnLst>
                                    <p:set>
                                      <p:cBhvr>
                                        <p:cTn id="86" dur="1" fill="hold">
                                          <p:stCondLst>
                                            <p:cond delay="0"/>
                                          </p:stCondLst>
                                        </p:cTn>
                                        <p:tgtEl>
                                          <p:spTgt spid="37975"/>
                                        </p:tgtEl>
                                        <p:attrNameLst>
                                          <p:attrName>style.visibility</p:attrName>
                                        </p:attrNameLst>
                                      </p:cBhvr>
                                      <p:to>
                                        <p:strVal val="visible"/>
                                      </p:to>
                                    </p:set>
                                    <p:anim calcmode="lin" valueType="num">
                                      <p:cBhvr>
                                        <p:cTn id="87" dur="500" fill="hold"/>
                                        <p:tgtEl>
                                          <p:spTgt spid="37975"/>
                                        </p:tgtEl>
                                        <p:attrNameLst>
                                          <p:attrName>ppt_w</p:attrName>
                                        </p:attrNameLst>
                                      </p:cBhvr>
                                      <p:tavLst>
                                        <p:tav tm="0">
                                          <p:val>
                                            <p:fltVal val="0"/>
                                          </p:val>
                                        </p:tav>
                                        <p:tav tm="100000">
                                          <p:val>
                                            <p:strVal val="#ppt_w"/>
                                          </p:val>
                                        </p:tav>
                                      </p:tavLst>
                                    </p:anim>
                                    <p:anim calcmode="lin" valueType="num">
                                      <p:cBhvr>
                                        <p:cTn id="88" dur="500" fill="hold"/>
                                        <p:tgtEl>
                                          <p:spTgt spid="37975"/>
                                        </p:tgtEl>
                                        <p:attrNameLst>
                                          <p:attrName>ppt_h</p:attrName>
                                        </p:attrNameLst>
                                      </p:cBhvr>
                                      <p:tavLst>
                                        <p:tav tm="0">
                                          <p:val>
                                            <p:fltVal val="0"/>
                                          </p:val>
                                        </p:tav>
                                        <p:tav tm="100000">
                                          <p:val>
                                            <p:strVal val="#ppt_h"/>
                                          </p:val>
                                        </p:tav>
                                      </p:tavLst>
                                    </p:anim>
                                    <p:animEffect transition="in" filter="fade">
                                      <p:cBhvr>
                                        <p:cTn id="89" dur="500"/>
                                        <p:tgtEl>
                                          <p:spTgt spid="3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60" grpId="0" animBg="1"/>
      <p:bldP spid="37960" grpId="1" animBg="1"/>
      <p:bldP spid="37960" grpId="2" animBg="1"/>
      <p:bldP spid="37960" grpId="3" animBg="1"/>
      <p:bldP spid="37960" grpId="4" animBg="1"/>
      <p:bldP spid="37961" grpId="0" animBg="1"/>
      <p:bldP spid="37961" grpId="1" animBg="1"/>
      <p:bldP spid="37961" grpId="2" animBg="1"/>
      <p:bldP spid="37963" grpId="0" animBg="1"/>
      <p:bldP spid="37963" grpId="1" animBg="1"/>
      <p:bldP spid="37963" grpId="2" animBg="1"/>
      <p:bldP spid="37969" grpId="0" animBg="1"/>
      <p:bldP spid="37970" grpId="0" animBg="1"/>
      <p:bldP spid="37971" grpId="0" animBg="1"/>
      <p:bldP spid="37972" grpId="0" animBg="1"/>
      <p:bldP spid="37973" grpId="0" animBg="1"/>
      <p:bldP spid="37973" grpId="1" animBg="1"/>
      <p:bldP spid="37973" grpId="2" animBg="1"/>
      <p:bldP spid="37973" grpId="3" animBg="1"/>
      <p:bldP spid="37974" grpId="0" animBg="1"/>
      <p:bldP spid="37974" grpId="1" animBg="1"/>
      <p:bldP spid="37974" grpId="2" animBg="1"/>
      <p:bldP spid="37974" grpId="3" animBg="1"/>
      <p:bldP spid="3797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AutoShape 2"/>
          <p:cNvSpPr>
            <a:spLocks noGrp="1" noChangeArrowheads="1"/>
          </p:cNvSpPr>
          <p:nvPr>
            <p:ph type="title"/>
          </p:nvPr>
        </p:nvSpPr>
        <p:spPr>
          <a:xfrm>
            <a:off x="429996" y="269845"/>
            <a:ext cx="7775033" cy="631832"/>
          </a:xfrm>
        </p:spPr>
        <p:txBody>
          <a:bodyPr>
            <a:normAutofit/>
          </a:bodyPr>
          <a:lstStyle/>
          <a:p>
            <a:r>
              <a:rPr lang="en-US" dirty="0" smtClean="0"/>
              <a:t>Bridge</a:t>
            </a:r>
            <a:endParaRPr lang="en-US" dirty="0"/>
          </a:p>
        </p:txBody>
      </p:sp>
      <p:sp>
        <p:nvSpPr>
          <p:cNvPr id="154627" name="Rectangle 3"/>
          <p:cNvSpPr>
            <a:spLocks noGrp="1" noChangeArrowheads="1"/>
          </p:cNvSpPr>
          <p:nvPr>
            <p:ph sz="quarter" idx="1"/>
          </p:nvPr>
        </p:nvSpPr>
        <p:spPr>
          <a:xfrm>
            <a:off x="710810" y="1516697"/>
            <a:ext cx="3447283" cy="5004753"/>
          </a:xfrm>
        </p:spPr>
        <p:txBody>
          <a:bodyPr>
            <a:normAutofit lnSpcReduction="10000"/>
          </a:bodyPr>
          <a:lstStyle/>
          <a:p>
            <a:pPr algn="just"/>
            <a:r>
              <a:rPr lang="en-US" sz="1935" dirty="0"/>
              <a:t>The bridge between network segments</a:t>
            </a:r>
          </a:p>
          <a:p>
            <a:pPr algn="just"/>
            <a:r>
              <a:rPr lang="en-US" sz="1935" dirty="0"/>
              <a:t>Splitting the network into smaller segments to avoid congestion when media</a:t>
            </a:r>
          </a:p>
          <a:p>
            <a:pPr algn="just"/>
            <a:r>
              <a:rPr lang="en-US" sz="1935" dirty="0"/>
              <a:t>Activity </a:t>
            </a:r>
            <a:r>
              <a:rPr lang="en-US" sz="1935" dirty="0" smtClean="0"/>
              <a:t>Datalink </a:t>
            </a:r>
            <a:r>
              <a:rPr lang="en-US" sz="1935" dirty="0"/>
              <a:t>layer of the OSI model</a:t>
            </a:r>
          </a:p>
          <a:p>
            <a:pPr algn="just"/>
            <a:r>
              <a:rPr lang="en-US" sz="1935" dirty="0"/>
              <a:t>Advantages: allows extended along one logical network with many different cable types.</a:t>
            </a:r>
          </a:p>
          <a:p>
            <a:pPr algn="just"/>
            <a:r>
              <a:rPr lang="en-US" sz="1935" dirty="0" smtClean="0"/>
              <a:t>Defect: </a:t>
            </a:r>
            <a:r>
              <a:rPr lang="en-US" sz="1935" dirty="0"/>
              <a:t>Repeater slower because they must handle the packet yet to find the optimal path in the case of multiple paths.</a:t>
            </a:r>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15</a:t>
            </a:fld>
            <a:endParaRPr lang="en-US" dirty="0"/>
          </a:p>
        </p:txBody>
      </p:sp>
      <p:grpSp>
        <p:nvGrpSpPr>
          <p:cNvPr id="76" name="Group 83"/>
          <p:cNvGrpSpPr>
            <a:grpSpLocks/>
          </p:cNvGrpSpPr>
          <p:nvPr/>
        </p:nvGrpSpPr>
        <p:grpSpPr bwMode="auto">
          <a:xfrm>
            <a:off x="4147723" y="3140531"/>
            <a:ext cx="4984445" cy="1825290"/>
            <a:chOff x="816" y="2928"/>
            <a:chExt cx="3408" cy="1248"/>
          </a:xfrm>
        </p:grpSpPr>
        <p:grpSp>
          <p:nvGrpSpPr>
            <p:cNvPr id="77" name="Group 84"/>
            <p:cNvGrpSpPr>
              <a:grpSpLocks/>
            </p:cNvGrpSpPr>
            <p:nvPr/>
          </p:nvGrpSpPr>
          <p:grpSpPr bwMode="auto">
            <a:xfrm>
              <a:off x="2016" y="3600"/>
              <a:ext cx="2208" cy="576"/>
              <a:chOff x="1776" y="1920"/>
              <a:chExt cx="2208" cy="576"/>
            </a:xfrm>
          </p:grpSpPr>
          <p:grpSp>
            <p:nvGrpSpPr>
              <p:cNvPr id="124" name="Group 85"/>
              <p:cNvGrpSpPr>
                <a:grpSpLocks/>
              </p:cNvGrpSpPr>
              <p:nvPr/>
            </p:nvGrpSpPr>
            <p:grpSpPr bwMode="auto">
              <a:xfrm>
                <a:off x="2880" y="1920"/>
                <a:ext cx="1104" cy="576"/>
                <a:chOff x="528" y="1248"/>
                <a:chExt cx="1104" cy="576"/>
              </a:xfrm>
            </p:grpSpPr>
            <p:sp>
              <p:nvSpPr>
                <p:cNvPr id="136" name="Line 86"/>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137" name="Line 87"/>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138" name="Line 88"/>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139" name="Line 89"/>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140" name="Line 90"/>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141" name="Picture 91"/>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142" name="Picture 92"/>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143" name="Picture 93"/>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144" name="Picture 94"/>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25" name="Group 95"/>
              <p:cNvGrpSpPr>
                <a:grpSpLocks/>
              </p:cNvGrpSpPr>
              <p:nvPr/>
            </p:nvGrpSpPr>
            <p:grpSpPr bwMode="auto">
              <a:xfrm>
                <a:off x="1776" y="1920"/>
                <a:ext cx="1104" cy="576"/>
                <a:chOff x="528" y="1248"/>
                <a:chExt cx="1104" cy="576"/>
              </a:xfrm>
            </p:grpSpPr>
            <p:sp>
              <p:nvSpPr>
                <p:cNvPr id="127" name="Line 96"/>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128" name="Line 97"/>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129" name="Line 98"/>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130" name="Line 99"/>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131" name="Line 100"/>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132" name="Picture 101"/>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133" name="Picture 102"/>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134" name="Picture 103"/>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135" name="Picture 104"/>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126" name="Picture 105"/>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78" name="Line 106"/>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79" name="Group 107"/>
            <p:cNvGrpSpPr>
              <a:grpSpLocks/>
            </p:cNvGrpSpPr>
            <p:nvPr/>
          </p:nvGrpSpPr>
          <p:grpSpPr bwMode="auto">
            <a:xfrm>
              <a:off x="864" y="2928"/>
              <a:ext cx="3360" cy="576"/>
              <a:chOff x="624" y="1248"/>
              <a:chExt cx="3360" cy="576"/>
            </a:xfrm>
          </p:grpSpPr>
          <p:grpSp>
            <p:nvGrpSpPr>
              <p:cNvPr id="92" name="Group 108"/>
              <p:cNvGrpSpPr>
                <a:grpSpLocks/>
              </p:cNvGrpSpPr>
              <p:nvPr/>
            </p:nvGrpSpPr>
            <p:grpSpPr bwMode="auto">
              <a:xfrm>
                <a:off x="624" y="1248"/>
                <a:ext cx="1104" cy="576"/>
                <a:chOff x="528" y="1248"/>
                <a:chExt cx="1104" cy="576"/>
              </a:xfrm>
            </p:grpSpPr>
            <p:sp>
              <p:nvSpPr>
                <p:cNvPr id="115" name="Line 10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116" name="Line 11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117" name="Line 11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118" name="Line 11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119" name="Line 11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120" name="Picture 11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121" name="Picture 11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122" name="Picture 11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123" name="Picture 11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93" name="Group 118"/>
              <p:cNvGrpSpPr>
                <a:grpSpLocks/>
              </p:cNvGrpSpPr>
              <p:nvPr/>
            </p:nvGrpSpPr>
            <p:grpSpPr bwMode="auto">
              <a:xfrm>
                <a:off x="1776" y="1248"/>
                <a:ext cx="1104" cy="576"/>
                <a:chOff x="528" y="1248"/>
                <a:chExt cx="1104" cy="576"/>
              </a:xfrm>
            </p:grpSpPr>
            <p:sp>
              <p:nvSpPr>
                <p:cNvPr id="106" name="Line 11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107" name="Line 12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108" name="Line 12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109" name="Line 12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110" name="Line 12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111" name="Picture 12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112" name="Picture 12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113" name="Picture 12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114" name="Picture 12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94" name="Group 128"/>
              <p:cNvGrpSpPr>
                <a:grpSpLocks/>
              </p:cNvGrpSpPr>
              <p:nvPr/>
            </p:nvGrpSpPr>
            <p:grpSpPr bwMode="auto">
              <a:xfrm>
                <a:off x="2880" y="1248"/>
                <a:ext cx="1104" cy="576"/>
                <a:chOff x="528" y="1248"/>
                <a:chExt cx="1104" cy="576"/>
              </a:xfrm>
            </p:grpSpPr>
            <p:sp>
              <p:nvSpPr>
                <p:cNvPr id="97" name="Line 129"/>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98" name="Line 130"/>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99" name="Line 131"/>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100" name="Line 132"/>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101" name="Line 133"/>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102" name="Picture 134"/>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103" name="Picture 135"/>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104" name="Picture 136"/>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105" name="Picture 137"/>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95" name="Picture 138"/>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96" name="Picture 139"/>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80" name="Group 140"/>
            <p:cNvGrpSpPr>
              <a:grpSpLocks/>
            </p:cNvGrpSpPr>
            <p:nvPr/>
          </p:nvGrpSpPr>
          <p:grpSpPr bwMode="auto">
            <a:xfrm>
              <a:off x="816" y="3600"/>
              <a:ext cx="1327" cy="576"/>
              <a:chOff x="576" y="1920"/>
              <a:chExt cx="1327" cy="576"/>
            </a:xfrm>
          </p:grpSpPr>
          <p:grpSp>
            <p:nvGrpSpPr>
              <p:cNvPr id="81" name="Group 141"/>
              <p:cNvGrpSpPr>
                <a:grpSpLocks/>
              </p:cNvGrpSpPr>
              <p:nvPr/>
            </p:nvGrpSpPr>
            <p:grpSpPr bwMode="auto">
              <a:xfrm>
                <a:off x="576" y="1920"/>
                <a:ext cx="1104" cy="576"/>
                <a:chOff x="528" y="1248"/>
                <a:chExt cx="1104" cy="576"/>
              </a:xfrm>
            </p:grpSpPr>
            <p:sp>
              <p:nvSpPr>
                <p:cNvPr id="83" name="Line 142"/>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84" name="Line 143"/>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85" name="Line 144"/>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86" name="Line 145"/>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87" name="Line 146"/>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88" name="Picture 147"/>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89" name="Picture 148"/>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90" name="Picture 149"/>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91" name="Picture 150"/>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82" name="Picture 151"/>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sp>
        <p:nvSpPr>
          <p:cNvPr id="145" name="Rectangle 152"/>
          <p:cNvSpPr>
            <a:spLocks noChangeArrowheads="1"/>
          </p:cNvSpPr>
          <p:nvPr/>
        </p:nvSpPr>
        <p:spPr bwMode="auto">
          <a:xfrm>
            <a:off x="4766391" y="3180021"/>
            <a:ext cx="210610" cy="140407"/>
          </a:xfrm>
          <a:prstGeom prst="rect">
            <a:avLst/>
          </a:prstGeom>
          <a:solidFill>
            <a:srgbClr val="FF0000"/>
          </a:solidFill>
          <a:ln w="9525">
            <a:noFill/>
            <a:miter lim="800000"/>
            <a:headEnd/>
            <a:tailEnd/>
          </a:ln>
        </p:spPr>
        <p:txBody>
          <a:bodyPr wrap="none" anchor="ctr"/>
          <a:lstStyle/>
          <a:p>
            <a:endParaRPr lang="en-US" sz="1658"/>
          </a:p>
        </p:txBody>
      </p:sp>
      <p:sp>
        <p:nvSpPr>
          <p:cNvPr id="146" name="Rectangle 153"/>
          <p:cNvSpPr>
            <a:spLocks noChangeArrowheads="1"/>
          </p:cNvSpPr>
          <p:nvPr/>
        </p:nvSpPr>
        <p:spPr bwMode="auto">
          <a:xfrm>
            <a:off x="8491562" y="4693783"/>
            <a:ext cx="210610" cy="140407"/>
          </a:xfrm>
          <a:prstGeom prst="rect">
            <a:avLst/>
          </a:prstGeom>
          <a:solidFill>
            <a:schemeClr val="folHlink"/>
          </a:solidFill>
          <a:ln w="9525">
            <a:noFill/>
            <a:miter lim="800000"/>
            <a:headEnd/>
            <a:tailEnd/>
          </a:ln>
        </p:spPr>
        <p:txBody>
          <a:bodyPr wrap="none" anchor="ctr"/>
          <a:lstStyle/>
          <a:p>
            <a:endParaRPr lang="en-US" sz="1658"/>
          </a:p>
        </p:txBody>
      </p:sp>
      <p:sp>
        <p:nvSpPr>
          <p:cNvPr id="147" name="Rectangle 154"/>
          <p:cNvSpPr>
            <a:spLocks noChangeArrowheads="1"/>
          </p:cNvSpPr>
          <p:nvPr/>
        </p:nvSpPr>
        <p:spPr bwMode="auto">
          <a:xfrm>
            <a:off x="5183224" y="3710934"/>
            <a:ext cx="210610" cy="140407"/>
          </a:xfrm>
          <a:prstGeom prst="rect">
            <a:avLst/>
          </a:prstGeom>
          <a:solidFill>
            <a:srgbClr val="FF0000"/>
          </a:solidFill>
          <a:ln w="9525">
            <a:noFill/>
            <a:miter lim="800000"/>
            <a:headEnd/>
            <a:tailEnd/>
          </a:ln>
        </p:spPr>
        <p:txBody>
          <a:bodyPr wrap="none" anchor="ctr"/>
          <a:lstStyle/>
          <a:p>
            <a:endParaRPr lang="en-US" sz="1658"/>
          </a:p>
        </p:txBody>
      </p:sp>
      <p:sp>
        <p:nvSpPr>
          <p:cNvPr id="148" name="Rectangle 155"/>
          <p:cNvSpPr>
            <a:spLocks noChangeArrowheads="1"/>
          </p:cNvSpPr>
          <p:nvPr/>
        </p:nvSpPr>
        <p:spPr bwMode="auto">
          <a:xfrm>
            <a:off x="6455661" y="3166857"/>
            <a:ext cx="210610" cy="140407"/>
          </a:xfrm>
          <a:prstGeom prst="rect">
            <a:avLst/>
          </a:prstGeom>
          <a:solidFill>
            <a:srgbClr val="FF0000"/>
          </a:solidFill>
          <a:ln w="9525">
            <a:noFill/>
            <a:miter lim="800000"/>
            <a:headEnd/>
            <a:tailEnd/>
          </a:ln>
        </p:spPr>
        <p:txBody>
          <a:bodyPr wrap="none" anchor="ctr"/>
          <a:lstStyle/>
          <a:p>
            <a:endParaRPr lang="en-US" sz="1658"/>
          </a:p>
        </p:txBody>
      </p:sp>
      <p:sp>
        <p:nvSpPr>
          <p:cNvPr id="149" name="Rectangle 156"/>
          <p:cNvSpPr>
            <a:spLocks noChangeArrowheads="1"/>
          </p:cNvSpPr>
          <p:nvPr/>
        </p:nvSpPr>
        <p:spPr bwMode="auto">
          <a:xfrm>
            <a:off x="6455661" y="4167257"/>
            <a:ext cx="210610" cy="140407"/>
          </a:xfrm>
          <a:prstGeom prst="rect">
            <a:avLst/>
          </a:prstGeom>
          <a:solidFill>
            <a:schemeClr val="folHlink"/>
          </a:solidFill>
          <a:ln w="9525">
            <a:noFill/>
            <a:miter lim="800000"/>
            <a:headEnd/>
            <a:tailEnd/>
          </a:ln>
        </p:spPr>
        <p:txBody>
          <a:bodyPr wrap="none" anchor="ctr"/>
          <a:lstStyle/>
          <a:p>
            <a:endParaRPr lang="en-US" sz="1658"/>
          </a:p>
        </p:txBody>
      </p:sp>
      <p:sp>
        <p:nvSpPr>
          <p:cNvPr id="150" name="Rectangle 157"/>
          <p:cNvSpPr>
            <a:spLocks noChangeArrowheads="1"/>
          </p:cNvSpPr>
          <p:nvPr/>
        </p:nvSpPr>
        <p:spPr bwMode="auto">
          <a:xfrm>
            <a:off x="6868107" y="3193184"/>
            <a:ext cx="210610" cy="140407"/>
          </a:xfrm>
          <a:prstGeom prst="rect">
            <a:avLst/>
          </a:prstGeom>
          <a:solidFill>
            <a:srgbClr val="FF0000"/>
          </a:solidFill>
          <a:ln w="9525">
            <a:noFill/>
            <a:miter lim="800000"/>
            <a:headEnd/>
            <a:tailEnd/>
          </a:ln>
        </p:spPr>
        <p:txBody>
          <a:bodyPr wrap="none" anchor="ctr"/>
          <a:lstStyle/>
          <a:p>
            <a:endParaRPr lang="en-US" sz="1658"/>
          </a:p>
        </p:txBody>
      </p:sp>
      <p:sp>
        <p:nvSpPr>
          <p:cNvPr id="151" name="Rectangle 158"/>
          <p:cNvSpPr>
            <a:spLocks noChangeArrowheads="1"/>
          </p:cNvSpPr>
          <p:nvPr/>
        </p:nvSpPr>
        <p:spPr bwMode="auto">
          <a:xfrm>
            <a:off x="6385458" y="4698171"/>
            <a:ext cx="210610" cy="140407"/>
          </a:xfrm>
          <a:prstGeom prst="rect">
            <a:avLst/>
          </a:prstGeom>
          <a:solidFill>
            <a:schemeClr val="folHlink"/>
          </a:solidFill>
          <a:ln w="9525">
            <a:noFill/>
            <a:miter lim="800000"/>
            <a:headEnd/>
            <a:tailEnd/>
          </a:ln>
        </p:spPr>
        <p:txBody>
          <a:bodyPr wrap="none" anchor="ctr"/>
          <a:lstStyle/>
          <a:p>
            <a:endParaRPr lang="en-US" sz="1658"/>
          </a:p>
        </p:txBody>
      </p:sp>
      <p:sp>
        <p:nvSpPr>
          <p:cNvPr id="152" name="Oval 164"/>
          <p:cNvSpPr>
            <a:spLocks noChangeArrowheads="1"/>
          </p:cNvSpPr>
          <p:nvPr/>
        </p:nvSpPr>
        <p:spPr bwMode="auto">
          <a:xfrm>
            <a:off x="4358333" y="2649107"/>
            <a:ext cx="1474273" cy="1404069"/>
          </a:xfrm>
          <a:prstGeom prst="ellipse">
            <a:avLst/>
          </a:prstGeom>
          <a:noFill/>
          <a:ln w="12700">
            <a:solidFill>
              <a:srgbClr val="00FF00"/>
            </a:solidFill>
            <a:round/>
            <a:headEnd/>
            <a:tailEnd/>
          </a:ln>
        </p:spPr>
        <p:txBody>
          <a:bodyPr wrap="none" anchor="ctr"/>
          <a:lstStyle/>
          <a:p>
            <a:endParaRPr lang="en-US" sz="1658"/>
          </a:p>
        </p:txBody>
      </p:sp>
      <p:sp>
        <p:nvSpPr>
          <p:cNvPr id="153" name="Oval 165"/>
          <p:cNvSpPr>
            <a:spLocks noChangeArrowheads="1"/>
          </p:cNvSpPr>
          <p:nvPr/>
        </p:nvSpPr>
        <p:spPr bwMode="auto">
          <a:xfrm>
            <a:off x="5973012" y="2719310"/>
            <a:ext cx="1474273" cy="1404069"/>
          </a:xfrm>
          <a:prstGeom prst="ellipse">
            <a:avLst/>
          </a:prstGeom>
          <a:noFill/>
          <a:ln w="12700">
            <a:solidFill>
              <a:srgbClr val="00FF00"/>
            </a:solidFill>
            <a:round/>
            <a:headEnd/>
            <a:tailEnd/>
          </a:ln>
        </p:spPr>
        <p:txBody>
          <a:bodyPr wrap="none" anchor="ctr"/>
          <a:lstStyle/>
          <a:p>
            <a:endParaRPr lang="en-US" sz="1658"/>
          </a:p>
        </p:txBody>
      </p:sp>
      <p:sp>
        <p:nvSpPr>
          <p:cNvPr id="154" name="Oval 166"/>
          <p:cNvSpPr>
            <a:spLocks noChangeArrowheads="1"/>
          </p:cNvSpPr>
          <p:nvPr/>
        </p:nvSpPr>
        <p:spPr bwMode="auto">
          <a:xfrm>
            <a:off x="7587692" y="2719310"/>
            <a:ext cx="1474273" cy="1404069"/>
          </a:xfrm>
          <a:prstGeom prst="ellipse">
            <a:avLst/>
          </a:prstGeom>
          <a:noFill/>
          <a:ln w="12700">
            <a:solidFill>
              <a:srgbClr val="00FF00"/>
            </a:solidFill>
            <a:round/>
            <a:headEnd/>
            <a:tailEnd/>
          </a:ln>
        </p:spPr>
        <p:txBody>
          <a:bodyPr wrap="none" anchor="ctr"/>
          <a:lstStyle/>
          <a:p>
            <a:endParaRPr lang="en-US" sz="1658"/>
          </a:p>
        </p:txBody>
      </p:sp>
      <p:sp>
        <p:nvSpPr>
          <p:cNvPr id="155" name="Oval 167"/>
          <p:cNvSpPr>
            <a:spLocks noChangeArrowheads="1"/>
          </p:cNvSpPr>
          <p:nvPr/>
        </p:nvSpPr>
        <p:spPr bwMode="auto">
          <a:xfrm>
            <a:off x="4288129" y="4123380"/>
            <a:ext cx="1474273" cy="842441"/>
          </a:xfrm>
          <a:prstGeom prst="ellipse">
            <a:avLst/>
          </a:prstGeom>
          <a:noFill/>
          <a:ln w="12700">
            <a:solidFill>
              <a:srgbClr val="00FF00"/>
            </a:solidFill>
            <a:round/>
            <a:headEnd/>
            <a:tailEnd/>
          </a:ln>
        </p:spPr>
        <p:txBody>
          <a:bodyPr wrap="none" anchor="ctr"/>
          <a:lstStyle/>
          <a:p>
            <a:endParaRPr lang="en-US" sz="1658"/>
          </a:p>
        </p:txBody>
      </p:sp>
      <p:sp>
        <p:nvSpPr>
          <p:cNvPr id="156" name="Oval 168"/>
          <p:cNvSpPr>
            <a:spLocks noChangeArrowheads="1"/>
          </p:cNvSpPr>
          <p:nvPr/>
        </p:nvSpPr>
        <p:spPr bwMode="auto">
          <a:xfrm>
            <a:off x="5973012" y="4123380"/>
            <a:ext cx="1474273" cy="842441"/>
          </a:xfrm>
          <a:prstGeom prst="ellipse">
            <a:avLst/>
          </a:prstGeom>
          <a:noFill/>
          <a:ln w="12700">
            <a:solidFill>
              <a:srgbClr val="00FF00"/>
            </a:solidFill>
            <a:round/>
            <a:headEnd/>
            <a:tailEnd/>
          </a:ln>
        </p:spPr>
        <p:txBody>
          <a:bodyPr wrap="none" anchor="ctr"/>
          <a:lstStyle/>
          <a:p>
            <a:endParaRPr lang="en-US" sz="1658"/>
          </a:p>
        </p:txBody>
      </p:sp>
      <p:sp>
        <p:nvSpPr>
          <p:cNvPr id="157" name="Oval 169"/>
          <p:cNvSpPr>
            <a:spLocks noChangeArrowheads="1"/>
          </p:cNvSpPr>
          <p:nvPr/>
        </p:nvSpPr>
        <p:spPr bwMode="auto">
          <a:xfrm>
            <a:off x="7657895" y="4193583"/>
            <a:ext cx="1474273" cy="842441"/>
          </a:xfrm>
          <a:prstGeom prst="ellipse">
            <a:avLst/>
          </a:prstGeom>
          <a:noFill/>
          <a:ln w="12700">
            <a:solidFill>
              <a:srgbClr val="00FF00"/>
            </a:solidFill>
            <a:round/>
            <a:headEnd/>
            <a:tailEnd/>
          </a:ln>
        </p:spPr>
        <p:txBody>
          <a:bodyPr wrap="none" anchor="ctr"/>
          <a:lstStyle/>
          <a:p>
            <a:endParaRPr lang="en-US" sz="1658"/>
          </a:p>
        </p:txBody>
      </p:sp>
      <p:pic>
        <p:nvPicPr>
          <p:cNvPr id="158" name="Picture 170"/>
          <p:cNvPicPr>
            <a:picLocks noChangeArrowheads="1"/>
          </p:cNvPicPr>
          <p:nvPr/>
        </p:nvPicPr>
        <p:blipFill>
          <a:blip r:embed="rId5"/>
          <a:srcRect/>
          <a:stretch>
            <a:fillRect/>
          </a:stretch>
        </p:blipFill>
        <p:spPr bwMode="auto">
          <a:xfrm>
            <a:off x="7227899" y="3210734"/>
            <a:ext cx="702035" cy="561628"/>
          </a:xfrm>
          <a:prstGeom prst="rect">
            <a:avLst/>
          </a:prstGeom>
          <a:noFill/>
          <a:ln w="12700">
            <a:noFill/>
            <a:miter lim="800000"/>
            <a:headEnd/>
            <a:tailEnd/>
          </a:ln>
        </p:spPr>
      </p:pic>
      <p:pic>
        <p:nvPicPr>
          <p:cNvPr id="159" name="Picture 171"/>
          <p:cNvPicPr>
            <a:picLocks noChangeAspect="1" noChangeArrowheads="1"/>
          </p:cNvPicPr>
          <p:nvPr/>
        </p:nvPicPr>
        <p:blipFill>
          <a:blip r:embed="rId6"/>
          <a:srcRect/>
          <a:stretch>
            <a:fillRect/>
          </a:stretch>
        </p:blipFill>
        <p:spPr bwMode="auto">
          <a:xfrm>
            <a:off x="5481588" y="3356992"/>
            <a:ext cx="772238" cy="425609"/>
          </a:xfrm>
          <a:prstGeom prst="rect">
            <a:avLst/>
          </a:prstGeom>
          <a:noFill/>
          <a:ln w="9525">
            <a:noFill/>
            <a:miter lim="800000"/>
            <a:headEnd/>
            <a:tailEnd/>
          </a:ln>
        </p:spPr>
      </p:pic>
      <p:pic>
        <p:nvPicPr>
          <p:cNvPr id="160" name="Picture 172"/>
          <p:cNvPicPr>
            <a:picLocks noChangeAspect="1" noChangeArrowheads="1"/>
          </p:cNvPicPr>
          <p:nvPr/>
        </p:nvPicPr>
        <p:blipFill>
          <a:blip r:embed="rId6"/>
          <a:srcRect/>
          <a:stretch>
            <a:fillRect/>
          </a:stretch>
        </p:blipFill>
        <p:spPr bwMode="auto">
          <a:xfrm>
            <a:off x="5411385" y="4329603"/>
            <a:ext cx="772238" cy="425608"/>
          </a:xfrm>
          <a:prstGeom prst="rect">
            <a:avLst/>
          </a:prstGeom>
          <a:noFill/>
          <a:ln w="9525">
            <a:noFill/>
            <a:miter lim="800000"/>
            <a:headEnd/>
            <a:tailEnd/>
          </a:ln>
        </p:spPr>
      </p:pic>
      <p:pic>
        <p:nvPicPr>
          <p:cNvPr id="161" name="Picture 174"/>
          <p:cNvPicPr>
            <a:picLocks noChangeArrowheads="1"/>
          </p:cNvPicPr>
          <p:nvPr/>
        </p:nvPicPr>
        <p:blipFill>
          <a:blip r:embed="rId5"/>
          <a:srcRect/>
          <a:stretch>
            <a:fillRect/>
          </a:stretch>
        </p:blipFill>
        <p:spPr bwMode="auto">
          <a:xfrm>
            <a:off x="7227899" y="4123379"/>
            <a:ext cx="702035" cy="561628"/>
          </a:xfrm>
          <a:prstGeom prst="rect">
            <a:avLst/>
          </a:prstGeom>
          <a:noFill/>
          <a:ln w="12700">
            <a:noFill/>
            <a:miter lim="800000"/>
            <a:headEnd/>
            <a:tailEnd/>
          </a:ln>
        </p:spPr>
      </p:pic>
      <p:sp>
        <p:nvSpPr>
          <p:cNvPr id="162" name="Rectangle 175"/>
          <p:cNvSpPr>
            <a:spLocks noChangeArrowheads="1"/>
          </p:cNvSpPr>
          <p:nvPr/>
        </p:nvSpPr>
        <p:spPr bwMode="auto">
          <a:xfrm>
            <a:off x="8500337" y="4149706"/>
            <a:ext cx="210610" cy="140407"/>
          </a:xfrm>
          <a:prstGeom prst="rect">
            <a:avLst/>
          </a:prstGeom>
          <a:solidFill>
            <a:schemeClr val="folHlink"/>
          </a:solidFill>
          <a:ln w="9525">
            <a:noFill/>
            <a:miter lim="800000"/>
            <a:headEnd/>
            <a:tailEnd/>
          </a:ln>
        </p:spPr>
        <p:txBody>
          <a:bodyPr wrap="none" anchor="ctr"/>
          <a:lstStyle/>
          <a:p>
            <a:endParaRPr lang="en-US" sz="1658"/>
          </a:p>
        </p:txBody>
      </p:sp>
    </p:spTree>
    <p:extLst>
      <p:ext uri="{BB962C8B-B14F-4D97-AF65-F5344CB8AC3E}">
        <p14:creationId xmlns:p14="http://schemas.microsoft.com/office/powerpoint/2010/main" val="4033159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 calcmode="lin" valueType="num">
                                      <p:cBhvr additive="base">
                                        <p:cTn id="7" dur="500" fill="hold"/>
                                        <p:tgtEl>
                                          <p:spTgt spid="154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4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4627">
                                            <p:txEl>
                                              <p:pRg st="1" end="1"/>
                                            </p:txEl>
                                          </p:spTgt>
                                        </p:tgtEl>
                                        <p:attrNameLst>
                                          <p:attrName>style.visibility</p:attrName>
                                        </p:attrNameLst>
                                      </p:cBhvr>
                                      <p:to>
                                        <p:strVal val="visible"/>
                                      </p:to>
                                    </p:set>
                                    <p:anim calcmode="lin" valueType="num">
                                      <p:cBhvr additive="base">
                                        <p:cTn id="13" dur="500" fill="hold"/>
                                        <p:tgtEl>
                                          <p:spTgt spid="1546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46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4627">
                                            <p:txEl>
                                              <p:pRg st="2" end="2"/>
                                            </p:txEl>
                                          </p:spTgt>
                                        </p:tgtEl>
                                        <p:attrNameLst>
                                          <p:attrName>style.visibility</p:attrName>
                                        </p:attrNameLst>
                                      </p:cBhvr>
                                      <p:to>
                                        <p:strVal val="visible"/>
                                      </p:to>
                                    </p:set>
                                    <p:anim calcmode="lin" valueType="num">
                                      <p:cBhvr additive="base">
                                        <p:cTn id="19" dur="500" fill="hold"/>
                                        <p:tgtEl>
                                          <p:spTgt spid="1546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46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4627">
                                            <p:txEl>
                                              <p:pRg st="3" end="3"/>
                                            </p:txEl>
                                          </p:spTgt>
                                        </p:tgtEl>
                                        <p:attrNameLst>
                                          <p:attrName>style.visibility</p:attrName>
                                        </p:attrNameLst>
                                      </p:cBhvr>
                                      <p:to>
                                        <p:strVal val="visible"/>
                                      </p:to>
                                    </p:set>
                                    <p:anim calcmode="lin" valueType="num">
                                      <p:cBhvr additive="base">
                                        <p:cTn id="25" dur="500" fill="hold"/>
                                        <p:tgtEl>
                                          <p:spTgt spid="1546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46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4627">
                                            <p:txEl>
                                              <p:pRg st="4" end="4"/>
                                            </p:txEl>
                                          </p:spTgt>
                                        </p:tgtEl>
                                        <p:attrNameLst>
                                          <p:attrName>style.visibility</p:attrName>
                                        </p:attrNameLst>
                                      </p:cBhvr>
                                      <p:to>
                                        <p:strVal val="visible"/>
                                      </p:to>
                                    </p:set>
                                    <p:anim calcmode="lin" valueType="num">
                                      <p:cBhvr additive="base">
                                        <p:cTn id="31" dur="500" fill="hold"/>
                                        <p:tgtEl>
                                          <p:spTgt spid="1546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4627">
                                            <p:txEl>
                                              <p:pRg st="4" end="4"/>
                                            </p:txEl>
                                          </p:spTgt>
                                        </p:tgtEl>
                                        <p:attrNameLst>
                                          <p:attrName>ppt_y</p:attrName>
                                        </p:attrNameLst>
                                      </p:cBhvr>
                                      <p:tavLst>
                                        <p:tav tm="0">
                                          <p:val>
                                            <p:strVal val="#ppt_y"/>
                                          </p:val>
                                        </p:tav>
                                        <p:tav tm="100000">
                                          <p:val>
                                            <p:strVal val="#ppt_y"/>
                                          </p:val>
                                        </p:tav>
                                      </p:tavLst>
                                    </p:anim>
                                  </p:childTnLst>
                                </p:cTn>
                              </p:par>
                              <p:par>
                                <p:cTn id="33" presetID="53"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p:cTn id="35" dur="500" fill="hold"/>
                                        <p:tgtEl>
                                          <p:spTgt spid="76"/>
                                        </p:tgtEl>
                                        <p:attrNameLst>
                                          <p:attrName>ppt_w</p:attrName>
                                        </p:attrNameLst>
                                      </p:cBhvr>
                                      <p:tavLst>
                                        <p:tav tm="0">
                                          <p:val>
                                            <p:fltVal val="0"/>
                                          </p:val>
                                        </p:tav>
                                        <p:tav tm="100000">
                                          <p:val>
                                            <p:strVal val="#ppt_w"/>
                                          </p:val>
                                        </p:tav>
                                      </p:tavLst>
                                    </p:anim>
                                    <p:anim calcmode="lin" valueType="num">
                                      <p:cBhvr>
                                        <p:cTn id="36" dur="500" fill="hold"/>
                                        <p:tgtEl>
                                          <p:spTgt spid="76"/>
                                        </p:tgtEl>
                                        <p:attrNameLst>
                                          <p:attrName>ppt_h</p:attrName>
                                        </p:attrNameLst>
                                      </p:cBhvr>
                                      <p:tavLst>
                                        <p:tav tm="0">
                                          <p:val>
                                            <p:fltVal val="0"/>
                                          </p:val>
                                        </p:tav>
                                        <p:tav tm="100000">
                                          <p:val>
                                            <p:strVal val="#ppt_h"/>
                                          </p:val>
                                        </p:tav>
                                      </p:tavLst>
                                    </p:anim>
                                    <p:animEffect transition="in" filter="fade">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32" fill="hold" grpId="0" nodeType="clickEffect">
                                  <p:stCondLst>
                                    <p:cond delay="0"/>
                                  </p:stCondLst>
                                  <p:childTnLst>
                                    <p:set>
                                      <p:cBhvr>
                                        <p:cTn id="41" dur="1" fill="hold">
                                          <p:stCondLst>
                                            <p:cond delay="0"/>
                                          </p:stCondLst>
                                        </p:cTn>
                                        <p:tgtEl>
                                          <p:spTgt spid="152"/>
                                        </p:tgtEl>
                                        <p:attrNameLst>
                                          <p:attrName>style.visibility</p:attrName>
                                        </p:attrNameLst>
                                      </p:cBhvr>
                                      <p:to>
                                        <p:strVal val="visible"/>
                                      </p:to>
                                    </p:set>
                                    <p:animEffect transition="in" filter="diamond(out)">
                                      <p:cBhvr>
                                        <p:cTn id="42" dur="500"/>
                                        <p:tgtEl>
                                          <p:spTgt spid="152"/>
                                        </p:tgtEl>
                                      </p:cBhvr>
                                    </p:animEffect>
                                  </p:childTnLst>
                                </p:cTn>
                              </p:par>
                            </p:childTnLst>
                          </p:cTn>
                        </p:par>
                        <p:par>
                          <p:cTn id="43" fill="hold">
                            <p:stCondLst>
                              <p:cond delay="500"/>
                            </p:stCondLst>
                            <p:childTnLst>
                              <p:par>
                                <p:cTn id="44" presetID="8" presetClass="entr" presetSubtype="32" fill="hold" grpId="0" nodeType="after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diamond(out)">
                                      <p:cBhvr>
                                        <p:cTn id="46" dur="500"/>
                                        <p:tgtEl>
                                          <p:spTgt spid="153"/>
                                        </p:tgtEl>
                                      </p:cBhvr>
                                    </p:animEffect>
                                  </p:childTnLst>
                                </p:cTn>
                              </p:par>
                            </p:childTnLst>
                          </p:cTn>
                        </p:par>
                        <p:par>
                          <p:cTn id="47" fill="hold">
                            <p:stCondLst>
                              <p:cond delay="1000"/>
                            </p:stCondLst>
                            <p:childTnLst>
                              <p:par>
                                <p:cTn id="48" presetID="8" presetClass="entr" presetSubtype="32" fill="hold" grpId="0" nodeType="after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diamond(out)">
                                      <p:cBhvr>
                                        <p:cTn id="50" dur="500"/>
                                        <p:tgtEl>
                                          <p:spTgt spid="154"/>
                                        </p:tgtEl>
                                      </p:cBhvr>
                                    </p:animEffect>
                                  </p:childTnLst>
                                </p:cTn>
                              </p:par>
                            </p:childTnLst>
                          </p:cTn>
                        </p:par>
                        <p:par>
                          <p:cTn id="51" fill="hold">
                            <p:stCondLst>
                              <p:cond delay="1500"/>
                            </p:stCondLst>
                            <p:childTnLst>
                              <p:par>
                                <p:cTn id="52" presetID="8" presetClass="entr" presetSubtype="32" fill="hold" grpId="0" nodeType="after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diamond(out)">
                                      <p:cBhvr>
                                        <p:cTn id="54" dur="500"/>
                                        <p:tgtEl>
                                          <p:spTgt spid="155"/>
                                        </p:tgtEl>
                                      </p:cBhvr>
                                    </p:animEffect>
                                  </p:childTnLst>
                                </p:cTn>
                              </p:par>
                            </p:childTnLst>
                          </p:cTn>
                        </p:par>
                        <p:par>
                          <p:cTn id="55" fill="hold">
                            <p:stCondLst>
                              <p:cond delay="2000"/>
                            </p:stCondLst>
                            <p:childTnLst>
                              <p:par>
                                <p:cTn id="56" presetID="8" presetClass="entr" presetSubtype="32" fill="hold" grpId="0" nodeType="afterEffect">
                                  <p:stCondLst>
                                    <p:cond delay="0"/>
                                  </p:stCondLst>
                                  <p:childTnLst>
                                    <p:set>
                                      <p:cBhvr>
                                        <p:cTn id="57" dur="1" fill="hold">
                                          <p:stCondLst>
                                            <p:cond delay="0"/>
                                          </p:stCondLst>
                                        </p:cTn>
                                        <p:tgtEl>
                                          <p:spTgt spid="156"/>
                                        </p:tgtEl>
                                        <p:attrNameLst>
                                          <p:attrName>style.visibility</p:attrName>
                                        </p:attrNameLst>
                                      </p:cBhvr>
                                      <p:to>
                                        <p:strVal val="visible"/>
                                      </p:to>
                                    </p:set>
                                    <p:animEffect transition="in" filter="diamond(out)">
                                      <p:cBhvr>
                                        <p:cTn id="58" dur="500"/>
                                        <p:tgtEl>
                                          <p:spTgt spid="156"/>
                                        </p:tgtEl>
                                      </p:cBhvr>
                                    </p:animEffect>
                                  </p:childTnLst>
                                </p:cTn>
                              </p:par>
                            </p:childTnLst>
                          </p:cTn>
                        </p:par>
                        <p:par>
                          <p:cTn id="59" fill="hold">
                            <p:stCondLst>
                              <p:cond delay="2500"/>
                            </p:stCondLst>
                            <p:childTnLst>
                              <p:par>
                                <p:cTn id="60" presetID="8" presetClass="entr" presetSubtype="32" fill="hold" grpId="0" nodeType="after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diamond(out)">
                                      <p:cBhvr>
                                        <p:cTn id="62" dur="500"/>
                                        <p:tgtEl>
                                          <p:spTgt spid="157"/>
                                        </p:tgtEl>
                                      </p:cBhvr>
                                    </p:animEffect>
                                  </p:childTnLst>
                                </p:cTn>
                              </p:par>
                            </p:childTnLst>
                          </p:cTn>
                        </p:par>
                      </p:childTnLst>
                    </p:cTn>
                  </p:par>
                  <p:par>
                    <p:cTn id="63" fill="hold">
                      <p:stCondLst>
                        <p:cond delay="indefinite"/>
                      </p:stCondLst>
                      <p:childTnLst>
                        <p:par>
                          <p:cTn id="64" fill="hold">
                            <p:stCondLst>
                              <p:cond delay="0"/>
                            </p:stCondLst>
                            <p:childTnLst>
                              <p:par>
                                <p:cTn id="65" presetID="43" presetClass="entr" presetSubtype="0" fill="hold" nodeType="clickEffect">
                                  <p:stCondLst>
                                    <p:cond delay="0"/>
                                  </p:stCondLst>
                                  <p:childTnLst>
                                    <p:set>
                                      <p:cBhvr>
                                        <p:cTn id="66" dur="1" fill="hold">
                                          <p:stCondLst>
                                            <p:cond delay="0"/>
                                          </p:stCondLst>
                                        </p:cTn>
                                        <p:tgtEl>
                                          <p:spTgt spid="159"/>
                                        </p:tgtEl>
                                        <p:attrNameLst>
                                          <p:attrName>style.visibility</p:attrName>
                                        </p:attrNameLst>
                                      </p:cBhvr>
                                      <p:to>
                                        <p:strVal val="visible"/>
                                      </p:to>
                                    </p:set>
                                    <p:animEffect transition="in" filter="fade">
                                      <p:cBhvr>
                                        <p:cTn id="67" dur="100"/>
                                        <p:tgtEl>
                                          <p:spTgt spid="159"/>
                                        </p:tgtEl>
                                      </p:cBhvr>
                                    </p:animEffect>
                                    <p:anim calcmode="lin" valueType="num">
                                      <p:cBhvr>
                                        <p:cTn id="68" dur="400" fill="hold"/>
                                        <p:tgtEl>
                                          <p:spTgt spid="159"/>
                                        </p:tgtEl>
                                        <p:attrNameLst>
                                          <p:attrName>ppt_x</p:attrName>
                                        </p:attrNameLst>
                                      </p:cBhvr>
                                      <p:tavLst>
                                        <p:tav tm="0">
                                          <p:val>
                                            <p:strVal val="#ppt_x"/>
                                          </p:val>
                                        </p:tav>
                                        <p:tav tm="100000">
                                          <p:val>
                                            <p:strVal val="#ppt_x"/>
                                          </p:val>
                                        </p:tav>
                                      </p:tavLst>
                                    </p:anim>
                                    <p:anim calcmode="lin" valueType="num">
                                      <p:cBhvr>
                                        <p:cTn id="69" dur="400" fill="hold"/>
                                        <p:tgtEl>
                                          <p:spTgt spid="159"/>
                                        </p:tgtEl>
                                        <p:attrNameLst>
                                          <p:attrName>ppt_y</p:attrName>
                                        </p:attrNameLst>
                                      </p:cBhvr>
                                      <p:tavLst>
                                        <p:tav tm="0">
                                          <p:val>
                                            <p:strVal val="#ppt_y+0.31"/>
                                          </p:val>
                                        </p:tav>
                                        <p:tav tm="100000">
                                          <p:val>
                                            <p:strVal val="#ppt_y+0.31"/>
                                          </p:val>
                                        </p:tav>
                                      </p:tavLst>
                                    </p:anim>
                                    <p:anim calcmode="lin" valueType="num">
                                      <p:cBhvr>
                                        <p:cTn id="70" dur="600" decel="50000" fill="hold">
                                          <p:stCondLst>
                                            <p:cond delay="400"/>
                                          </p:stCondLst>
                                        </p:cTn>
                                        <p:tgtEl>
                                          <p:spTgt spid="15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1" dur="600" decel="50000" fill="hold">
                                          <p:stCondLst>
                                            <p:cond delay="400"/>
                                          </p:stCondLst>
                                        </p:cTn>
                                        <p:tgtEl>
                                          <p:spTgt spid="15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72" fill="hold">
                            <p:stCondLst>
                              <p:cond delay="1000"/>
                            </p:stCondLst>
                            <p:childTnLst>
                              <p:par>
                                <p:cTn id="73" presetID="43" presetClass="entr" presetSubtype="0" fill="hold" nodeType="afterEffect">
                                  <p:stCondLst>
                                    <p:cond delay="0"/>
                                  </p:stCondLst>
                                  <p:childTnLst>
                                    <p:set>
                                      <p:cBhvr>
                                        <p:cTn id="74" dur="1" fill="hold">
                                          <p:stCondLst>
                                            <p:cond delay="0"/>
                                          </p:stCondLst>
                                        </p:cTn>
                                        <p:tgtEl>
                                          <p:spTgt spid="158"/>
                                        </p:tgtEl>
                                        <p:attrNameLst>
                                          <p:attrName>style.visibility</p:attrName>
                                        </p:attrNameLst>
                                      </p:cBhvr>
                                      <p:to>
                                        <p:strVal val="visible"/>
                                      </p:to>
                                    </p:set>
                                    <p:animEffect transition="in" filter="fade">
                                      <p:cBhvr>
                                        <p:cTn id="75" dur="100"/>
                                        <p:tgtEl>
                                          <p:spTgt spid="158"/>
                                        </p:tgtEl>
                                      </p:cBhvr>
                                    </p:animEffect>
                                    <p:anim calcmode="lin" valueType="num">
                                      <p:cBhvr>
                                        <p:cTn id="76" dur="400" fill="hold"/>
                                        <p:tgtEl>
                                          <p:spTgt spid="158"/>
                                        </p:tgtEl>
                                        <p:attrNameLst>
                                          <p:attrName>ppt_x</p:attrName>
                                        </p:attrNameLst>
                                      </p:cBhvr>
                                      <p:tavLst>
                                        <p:tav tm="0">
                                          <p:val>
                                            <p:strVal val="#ppt_x"/>
                                          </p:val>
                                        </p:tav>
                                        <p:tav tm="100000">
                                          <p:val>
                                            <p:strVal val="#ppt_x"/>
                                          </p:val>
                                        </p:tav>
                                      </p:tavLst>
                                    </p:anim>
                                    <p:anim calcmode="lin" valueType="num">
                                      <p:cBhvr>
                                        <p:cTn id="77" dur="400" fill="hold"/>
                                        <p:tgtEl>
                                          <p:spTgt spid="158"/>
                                        </p:tgtEl>
                                        <p:attrNameLst>
                                          <p:attrName>ppt_y</p:attrName>
                                        </p:attrNameLst>
                                      </p:cBhvr>
                                      <p:tavLst>
                                        <p:tav tm="0">
                                          <p:val>
                                            <p:strVal val="#ppt_y+0.31"/>
                                          </p:val>
                                        </p:tav>
                                        <p:tav tm="100000">
                                          <p:val>
                                            <p:strVal val="#ppt_y+0.31"/>
                                          </p:val>
                                        </p:tav>
                                      </p:tavLst>
                                    </p:anim>
                                    <p:anim calcmode="lin" valueType="num">
                                      <p:cBhvr>
                                        <p:cTn id="78" dur="600" decel="50000" fill="hold">
                                          <p:stCondLst>
                                            <p:cond delay="400"/>
                                          </p:stCondLst>
                                        </p:cTn>
                                        <p:tgtEl>
                                          <p:spTgt spid="15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9" dur="600" decel="50000" fill="hold">
                                          <p:stCondLst>
                                            <p:cond delay="400"/>
                                          </p:stCondLst>
                                        </p:cTn>
                                        <p:tgtEl>
                                          <p:spTgt spid="15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80" fill="hold">
                            <p:stCondLst>
                              <p:cond delay="2000"/>
                            </p:stCondLst>
                            <p:childTnLst>
                              <p:par>
                                <p:cTn id="81" presetID="43" presetClass="entr" presetSubtype="0" fill="hold" nodeType="afterEffect">
                                  <p:stCondLst>
                                    <p:cond delay="0"/>
                                  </p:stCondLst>
                                  <p:childTnLst>
                                    <p:set>
                                      <p:cBhvr>
                                        <p:cTn id="82" dur="1" fill="hold">
                                          <p:stCondLst>
                                            <p:cond delay="0"/>
                                          </p:stCondLst>
                                        </p:cTn>
                                        <p:tgtEl>
                                          <p:spTgt spid="161"/>
                                        </p:tgtEl>
                                        <p:attrNameLst>
                                          <p:attrName>style.visibility</p:attrName>
                                        </p:attrNameLst>
                                      </p:cBhvr>
                                      <p:to>
                                        <p:strVal val="visible"/>
                                      </p:to>
                                    </p:set>
                                    <p:animEffect transition="in" filter="fade">
                                      <p:cBhvr>
                                        <p:cTn id="83" dur="100"/>
                                        <p:tgtEl>
                                          <p:spTgt spid="161"/>
                                        </p:tgtEl>
                                      </p:cBhvr>
                                    </p:animEffect>
                                    <p:anim calcmode="lin" valueType="num">
                                      <p:cBhvr>
                                        <p:cTn id="84" dur="400" fill="hold"/>
                                        <p:tgtEl>
                                          <p:spTgt spid="161"/>
                                        </p:tgtEl>
                                        <p:attrNameLst>
                                          <p:attrName>ppt_x</p:attrName>
                                        </p:attrNameLst>
                                      </p:cBhvr>
                                      <p:tavLst>
                                        <p:tav tm="0">
                                          <p:val>
                                            <p:strVal val="#ppt_x"/>
                                          </p:val>
                                        </p:tav>
                                        <p:tav tm="100000">
                                          <p:val>
                                            <p:strVal val="#ppt_x"/>
                                          </p:val>
                                        </p:tav>
                                      </p:tavLst>
                                    </p:anim>
                                    <p:anim calcmode="lin" valueType="num">
                                      <p:cBhvr>
                                        <p:cTn id="85" dur="400" fill="hold"/>
                                        <p:tgtEl>
                                          <p:spTgt spid="161"/>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16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16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88" fill="hold">
                            <p:stCondLst>
                              <p:cond delay="3000"/>
                            </p:stCondLst>
                            <p:childTnLst>
                              <p:par>
                                <p:cTn id="89" presetID="43" presetClass="entr" presetSubtype="0" fill="hold"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fade">
                                      <p:cBhvr>
                                        <p:cTn id="91" dur="100"/>
                                        <p:tgtEl>
                                          <p:spTgt spid="160"/>
                                        </p:tgtEl>
                                      </p:cBhvr>
                                    </p:animEffect>
                                    <p:anim calcmode="lin" valueType="num">
                                      <p:cBhvr>
                                        <p:cTn id="92" dur="400" fill="hold"/>
                                        <p:tgtEl>
                                          <p:spTgt spid="160"/>
                                        </p:tgtEl>
                                        <p:attrNameLst>
                                          <p:attrName>ppt_x</p:attrName>
                                        </p:attrNameLst>
                                      </p:cBhvr>
                                      <p:tavLst>
                                        <p:tav tm="0">
                                          <p:val>
                                            <p:strVal val="#ppt_x"/>
                                          </p:val>
                                        </p:tav>
                                        <p:tav tm="100000">
                                          <p:val>
                                            <p:strVal val="#ppt_x"/>
                                          </p:val>
                                        </p:tav>
                                      </p:tavLst>
                                    </p:anim>
                                    <p:anim calcmode="lin" valueType="num">
                                      <p:cBhvr>
                                        <p:cTn id="93" dur="400" fill="hold"/>
                                        <p:tgtEl>
                                          <p:spTgt spid="160"/>
                                        </p:tgtEl>
                                        <p:attrNameLst>
                                          <p:attrName>ppt_y</p:attrName>
                                        </p:attrNameLst>
                                      </p:cBhvr>
                                      <p:tavLst>
                                        <p:tav tm="0">
                                          <p:val>
                                            <p:strVal val="#ppt_y+0.31"/>
                                          </p:val>
                                        </p:tav>
                                        <p:tav tm="100000">
                                          <p:val>
                                            <p:strVal val="#ppt_y+0.31"/>
                                          </p:val>
                                        </p:tav>
                                      </p:tavLst>
                                    </p:anim>
                                    <p:anim calcmode="lin" valueType="num">
                                      <p:cBhvr>
                                        <p:cTn id="94" dur="600" decel="50000" fill="hold">
                                          <p:stCondLst>
                                            <p:cond delay="400"/>
                                          </p:stCondLst>
                                        </p:cTn>
                                        <p:tgtEl>
                                          <p:spTgt spid="16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5" dur="600" decel="50000" fill="hold">
                                          <p:stCondLst>
                                            <p:cond delay="400"/>
                                          </p:stCondLst>
                                        </p:cTn>
                                        <p:tgtEl>
                                          <p:spTgt spid="16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8" presetClass="entr" presetSubtype="32" fill="hold" grpId="0" nodeType="clickEffect">
                                  <p:stCondLst>
                                    <p:cond delay="0"/>
                                  </p:stCondLst>
                                  <p:childTnLst>
                                    <p:set>
                                      <p:cBhvr>
                                        <p:cTn id="99" dur="1" fill="hold">
                                          <p:stCondLst>
                                            <p:cond delay="0"/>
                                          </p:stCondLst>
                                        </p:cTn>
                                        <p:tgtEl>
                                          <p:spTgt spid="145"/>
                                        </p:tgtEl>
                                        <p:attrNameLst>
                                          <p:attrName>style.visibility</p:attrName>
                                        </p:attrNameLst>
                                      </p:cBhvr>
                                      <p:to>
                                        <p:strVal val="visible"/>
                                      </p:to>
                                    </p:set>
                                    <p:animEffect transition="in" filter="diamond(out)">
                                      <p:cBhvr>
                                        <p:cTn id="100" dur="500"/>
                                        <p:tgtEl>
                                          <p:spTgt spid="145"/>
                                        </p:tgtEl>
                                      </p:cBhvr>
                                    </p:animEffect>
                                  </p:childTnLst>
                                </p:cTn>
                              </p:par>
                              <p:par>
                                <p:cTn id="101" presetID="8" presetClass="entr" presetSubtype="32" fill="hold" grpId="0" nodeType="withEffect">
                                  <p:stCondLst>
                                    <p:cond delay="0"/>
                                  </p:stCondLst>
                                  <p:childTnLst>
                                    <p:set>
                                      <p:cBhvr>
                                        <p:cTn id="102" dur="1" fill="hold">
                                          <p:stCondLst>
                                            <p:cond delay="0"/>
                                          </p:stCondLst>
                                        </p:cTn>
                                        <p:tgtEl>
                                          <p:spTgt spid="147"/>
                                        </p:tgtEl>
                                        <p:attrNameLst>
                                          <p:attrName>style.visibility</p:attrName>
                                        </p:attrNameLst>
                                      </p:cBhvr>
                                      <p:to>
                                        <p:strVal val="visible"/>
                                      </p:to>
                                    </p:set>
                                    <p:animEffect transition="in" filter="diamond(out)">
                                      <p:cBhvr>
                                        <p:cTn id="103" dur="500"/>
                                        <p:tgtEl>
                                          <p:spTgt spid="147"/>
                                        </p:tgtEl>
                                      </p:cBhvr>
                                    </p:animEffect>
                                  </p:childTnLst>
                                </p:cTn>
                              </p:par>
                            </p:childTnLst>
                          </p:cTn>
                        </p:par>
                      </p:childTnLst>
                    </p:cTn>
                  </p:par>
                  <p:par>
                    <p:cTn id="104" fill="hold">
                      <p:stCondLst>
                        <p:cond delay="indefinite"/>
                      </p:stCondLst>
                      <p:childTnLst>
                        <p:par>
                          <p:cTn id="105" fill="hold">
                            <p:stCondLst>
                              <p:cond delay="0"/>
                            </p:stCondLst>
                            <p:childTnLst>
                              <p:par>
                                <p:cTn id="106" presetID="8" presetClass="entr" presetSubtype="32" fill="hold" grpId="0" nodeType="clickEffect">
                                  <p:stCondLst>
                                    <p:cond delay="0"/>
                                  </p:stCondLst>
                                  <p:childTnLst>
                                    <p:set>
                                      <p:cBhvr>
                                        <p:cTn id="107" dur="1" fill="hold">
                                          <p:stCondLst>
                                            <p:cond delay="0"/>
                                          </p:stCondLst>
                                        </p:cTn>
                                        <p:tgtEl>
                                          <p:spTgt spid="148"/>
                                        </p:tgtEl>
                                        <p:attrNameLst>
                                          <p:attrName>style.visibility</p:attrName>
                                        </p:attrNameLst>
                                      </p:cBhvr>
                                      <p:to>
                                        <p:strVal val="visible"/>
                                      </p:to>
                                    </p:set>
                                    <p:animEffect transition="in" filter="diamond(out)">
                                      <p:cBhvr>
                                        <p:cTn id="108" dur="500"/>
                                        <p:tgtEl>
                                          <p:spTgt spid="148"/>
                                        </p:tgtEl>
                                      </p:cBhvr>
                                    </p:animEffect>
                                  </p:childTnLst>
                                </p:cTn>
                              </p:par>
                              <p:par>
                                <p:cTn id="109" presetID="8" presetClass="entr" presetSubtype="32" fill="hold" grpId="0" nodeType="withEffect">
                                  <p:stCondLst>
                                    <p:cond delay="0"/>
                                  </p:stCondLst>
                                  <p:childTnLst>
                                    <p:set>
                                      <p:cBhvr>
                                        <p:cTn id="110" dur="1" fill="hold">
                                          <p:stCondLst>
                                            <p:cond delay="0"/>
                                          </p:stCondLst>
                                        </p:cTn>
                                        <p:tgtEl>
                                          <p:spTgt spid="150"/>
                                        </p:tgtEl>
                                        <p:attrNameLst>
                                          <p:attrName>style.visibility</p:attrName>
                                        </p:attrNameLst>
                                      </p:cBhvr>
                                      <p:to>
                                        <p:strVal val="visible"/>
                                      </p:to>
                                    </p:set>
                                    <p:animEffect transition="in" filter="diamond(out)">
                                      <p:cBhvr>
                                        <p:cTn id="111" dur="500"/>
                                        <p:tgtEl>
                                          <p:spTgt spid="150"/>
                                        </p:tgtEl>
                                      </p:cBhvr>
                                    </p:animEffect>
                                  </p:childTnLst>
                                </p:cTn>
                              </p:par>
                            </p:childTnLst>
                          </p:cTn>
                        </p:par>
                      </p:childTnLst>
                    </p:cTn>
                  </p:par>
                  <p:par>
                    <p:cTn id="112" fill="hold">
                      <p:stCondLst>
                        <p:cond delay="indefinite"/>
                      </p:stCondLst>
                      <p:childTnLst>
                        <p:par>
                          <p:cTn id="113" fill="hold">
                            <p:stCondLst>
                              <p:cond delay="0"/>
                            </p:stCondLst>
                            <p:childTnLst>
                              <p:par>
                                <p:cTn id="114" presetID="8" presetClass="entr" presetSubtype="32" fill="hold" grpId="0" nodeType="clickEffect">
                                  <p:stCondLst>
                                    <p:cond delay="0"/>
                                  </p:stCondLst>
                                  <p:childTnLst>
                                    <p:set>
                                      <p:cBhvr>
                                        <p:cTn id="115" dur="1" fill="hold">
                                          <p:stCondLst>
                                            <p:cond delay="0"/>
                                          </p:stCondLst>
                                        </p:cTn>
                                        <p:tgtEl>
                                          <p:spTgt spid="151"/>
                                        </p:tgtEl>
                                        <p:attrNameLst>
                                          <p:attrName>style.visibility</p:attrName>
                                        </p:attrNameLst>
                                      </p:cBhvr>
                                      <p:to>
                                        <p:strVal val="visible"/>
                                      </p:to>
                                    </p:set>
                                    <p:animEffect transition="in" filter="diamond(out)">
                                      <p:cBhvr>
                                        <p:cTn id="116" dur="500"/>
                                        <p:tgtEl>
                                          <p:spTgt spid="151"/>
                                        </p:tgtEl>
                                      </p:cBhvr>
                                    </p:animEffect>
                                  </p:childTnLst>
                                </p:cTn>
                              </p:par>
                              <p:par>
                                <p:cTn id="117" presetID="8" presetClass="entr" presetSubtype="32" fill="hold" grpId="0" nodeType="withEffect">
                                  <p:stCondLst>
                                    <p:cond delay="0"/>
                                  </p:stCondLst>
                                  <p:childTnLst>
                                    <p:set>
                                      <p:cBhvr>
                                        <p:cTn id="118" dur="1" fill="hold">
                                          <p:stCondLst>
                                            <p:cond delay="0"/>
                                          </p:stCondLst>
                                        </p:cTn>
                                        <p:tgtEl>
                                          <p:spTgt spid="149"/>
                                        </p:tgtEl>
                                        <p:attrNameLst>
                                          <p:attrName>style.visibility</p:attrName>
                                        </p:attrNameLst>
                                      </p:cBhvr>
                                      <p:to>
                                        <p:strVal val="visible"/>
                                      </p:to>
                                    </p:set>
                                    <p:animEffect transition="in" filter="diamond(out)">
                                      <p:cBhvr>
                                        <p:cTn id="119" dur="500"/>
                                        <p:tgtEl>
                                          <p:spTgt spid="149"/>
                                        </p:tgtEl>
                                      </p:cBhvr>
                                    </p:animEffect>
                                  </p:childTnLst>
                                </p:cTn>
                              </p:par>
                            </p:childTnLst>
                          </p:cTn>
                        </p:par>
                      </p:childTnLst>
                    </p:cTn>
                  </p:par>
                  <p:par>
                    <p:cTn id="120" fill="hold">
                      <p:stCondLst>
                        <p:cond delay="indefinite"/>
                      </p:stCondLst>
                      <p:childTnLst>
                        <p:par>
                          <p:cTn id="121" fill="hold">
                            <p:stCondLst>
                              <p:cond delay="0"/>
                            </p:stCondLst>
                            <p:childTnLst>
                              <p:par>
                                <p:cTn id="122" presetID="8" presetClass="entr" presetSubtype="32" fill="hold" grpId="0" nodeType="clickEffect">
                                  <p:stCondLst>
                                    <p:cond delay="0"/>
                                  </p:stCondLst>
                                  <p:childTnLst>
                                    <p:set>
                                      <p:cBhvr>
                                        <p:cTn id="123" dur="1" fill="hold">
                                          <p:stCondLst>
                                            <p:cond delay="0"/>
                                          </p:stCondLst>
                                        </p:cTn>
                                        <p:tgtEl>
                                          <p:spTgt spid="162"/>
                                        </p:tgtEl>
                                        <p:attrNameLst>
                                          <p:attrName>style.visibility</p:attrName>
                                        </p:attrNameLst>
                                      </p:cBhvr>
                                      <p:to>
                                        <p:strVal val="visible"/>
                                      </p:to>
                                    </p:set>
                                    <p:animEffect transition="in" filter="diamond(out)">
                                      <p:cBhvr>
                                        <p:cTn id="124" dur="500"/>
                                        <p:tgtEl>
                                          <p:spTgt spid="162"/>
                                        </p:tgtEl>
                                      </p:cBhvr>
                                    </p:animEffect>
                                  </p:childTnLst>
                                </p:cTn>
                              </p:par>
                              <p:par>
                                <p:cTn id="125" presetID="8" presetClass="entr" presetSubtype="32" fill="hold" grpId="0"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diamond(out)">
                                      <p:cBhvr>
                                        <p:cTn id="127" dur="500"/>
                                        <p:tgtEl>
                                          <p:spTgt spid="146"/>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repeatCount="indefinite" fill="hold" grpId="1" nodeType="clickEffect">
                                  <p:stCondLst>
                                    <p:cond delay="0"/>
                                  </p:stCondLst>
                                  <p:endCondLst>
                                    <p:cond evt="onNext" delay="0">
                                      <p:tgtEl>
                                        <p:sldTgt/>
                                      </p:tgtEl>
                                    </p:cond>
                                  </p:endCondLst>
                                  <p:childTnLst>
                                    <p:anim calcmode="discrete" valueType="str">
                                      <p:cBhvr>
                                        <p:cTn id="131" dur="500" fill="hold"/>
                                        <p:tgtEl>
                                          <p:spTgt spid="145"/>
                                        </p:tgtEl>
                                        <p:attrNameLst>
                                          <p:attrName>style.visibility</p:attrName>
                                        </p:attrNameLst>
                                      </p:cBhvr>
                                      <p:tavLst>
                                        <p:tav tm="0">
                                          <p:val>
                                            <p:strVal val="hidden"/>
                                          </p:val>
                                        </p:tav>
                                        <p:tav tm="50000">
                                          <p:val>
                                            <p:strVal val="visible"/>
                                          </p:val>
                                        </p:tav>
                                      </p:tavLst>
                                    </p:anim>
                                  </p:childTnLst>
                                </p:cTn>
                              </p:par>
                              <p:par>
                                <p:cTn id="132" presetID="35" presetClass="emph" presetSubtype="0" repeatCount="indefinite" fill="hold" grpId="1" nodeType="withEffect">
                                  <p:stCondLst>
                                    <p:cond delay="0"/>
                                  </p:stCondLst>
                                  <p:endCondLst>
                                    <p:cond evt="onNext" delay="0">
                                      <p:tgtEl>
                                        <p:sldTgt/>
                                      </p:tgtEl>
                                    </p:cond>
                                  </p:endCondLst>
                                  <p:childTnLst>
                                    <p:anim calcmode="discrete" valueType="str">
                                      <p:cBhvr>
                                        <p:cTn id="133" dur="500" fill="hold"/>
                                        <p:tgtEl>
                                          <p:spTgt spid="147"/>
                                        </p:tgtEl>
                                        <p:attrNameLst>
                                          <p:attrName>style.visibility</p:attrName>
                                        </p:attrNameLst>
                                      </p:cBhvr>
                                      <p:tavLst>
                                        <p:tav tm="0">
                                          <p:val>
                                            <p:strVal val="hidden"/>
                                          </p:val>
                                        </p:tav>
                                        <p:tav tm="50000">
                                          <p:val>
                                            <p:strVal val="visible"/>
                                          </p:val>
                                        </p:tav>
                                      </p:tavLst>
                                    </p:anim>
                                  </p:childTnLst>
                                </p:cTn>
                              </p:par>
                              <p:par>
                                <p:cTn id="134" presetID="35" presetClass="emph" presetSubtype="0" repeatCount="indefinite" fill="hold" grpId="1" nodeType="withEffect">
                                  <p:stCondLst>
                                    <p:cond delay="0"/>
                                  </p:stCondLst>
                                  <p:endCondLst>
                                    <p:cond evt="onNext" delay="0">
                                      <p:tgtEl>
                                        <p:sldTgt/>
                                      </p:tgtEl>
                                    </p:cond>
                                  </p:endCondLst>
                                  <p:childTnLst>
                                    <p:anim calcmode="discrete" valueType="str">
                                      <p:cBhvr>
                                        <p:cTn id="135" dur="500" fill="hold"/>
                                        <p:tgtEl>
                                          <p:spTgt spid="148"/>
                                        </p:tgtEl>
                                        <p:attrNameLst>
                                          <p:attrName>style.visibility</p:attrName>
                                        </p:attrNameLst>
                                      </p:cBhvr>
                                      <p:tavLst>
                                        <p:tav tm="0">
                                          <p:val>
                                            <p:strVal val="hidden"/>
                                          </p:val>
                                        </p:tav>
                                        <p:tav tm="50000">
                                          <p:val>
                                            <p:strVal val="visible"/>
                                          </p:val>
                                        </p:tav>
                                      </p:tavLst>
                                    </p:anim>
                                  </p:childTnLst>
                                </p:cTn>
                              </p:par>
                              <p:par>
                                <p:cTn id="136" presetID="35" presetClass="emph" presetSubtype="0" repeatCount="indefinite" fill="hold" grpId="1" nodeType="withEffect">
                                  <p:stCondLst>
                                    <p:cond delay="0"/>
                                  </p:stCondLst>
                                  <p:endCondLst>
                                    <p:cond evt="onNext" delay="0">
                                      <p:tgtEl>
                                        <p:sldTgt/>
                                      </p:tgtEl>
                                    </p:cond>
                                  </p:endCondLst>
                                  <p:childTnLst>
                                    <p:anim calcmode="discrete" valueType="str">
                                      <p:cBhvr>
                                        <p:cTn id="137" dur="500" fill="hold"/>
                                        <p:tgtEl>
                                          <p:spTgt spid="150"/>
                                        </p:tgtEl>
                                        <p:attrNameLst>
                                          <p:attrName>style.visibility</p:attrName>
                                        </p:attrNameLst>
                                      </p:cBhvr>
                                      <p:tavLst>
                                        <p:tav tm="0">
                                          <p:val>
                                            <p:strVal val="hidden"/>
                                          </p:val>
                                        </p:tav>
                                        <p:tav tm="50000">
                                          <p:val>
                                            <p:strVal val="visible"/>
                                          </p:val>
                                        </p:tav>
                                      </p:tavLst>
                                    </p:anim>
                                  </p:childTnLst>
                                </p:cTn>
                              </p:par>
                              <p:par>
                                <p:cTn id="138" presetID="35" presetClass="emph" presetSubtype="0" repeatCount="indefinite" fill="hold" grpId="1" nodeType="withEffect">
                                  <p:stCondLst>
                                    <p:cond delay="0"/>
                                  </p:stCondLst>
                                  <p:endCondLst>
                                    <p:cond evt="onNext" delay="0">
                                      <p:tgtEl>
                                        <p:sldTgt/>
                                      </p:tgtEl>
                                    </p:cond>
                                  </p:endCondLst>
                                  <p:childTnLst>
                                    <p:anim calcmode="discrete" valueType="str">
                                      <p:cBhvr>
                                        <p:cTn id="139" dur="500" fill="hold"/>
                                        <p:tgtEl>
                                          <p:spTgt spid="149"/>
                                        </p:tgtEl>
                                        <p:attrNameLst>
                                          <p:attrName>style.visibility</p:attrName>
                                        </p:attrNameLst>
                                      </p:cBhvr>
                                      <p:tavLst>
                                        <p:tav tm="0">
                                          <p:val>
                                            <p:strVal val="hidden"/>
                                          </p:val>
                                        </p:tav>
                                        <p:tav tm="50000">
                                          <p:val>
                                            <p:strVal val="visible"/>
                                          </p:val>
                                        </p:tav>
                                      </p:tavLst>
                                    </p:anim>
                                  </p:childTnLst>
                                </p:cTn>
                              </p:par>
                              <p:par>
                                <p:cTn id="140" presetID="35" presetClass="emph" presetSubtype="0" repeatCount="indefinite" fill="hold" grpId="1" nodeType="withEffect">
                                  <p:stCondLst>
                                    <p:cond delay="0"/>
                                  </p:stCondLst>
                                  <p:endCondLst>
                                    <p:cond evt="onNext" delay="0">
                                      <p:tgtEl>
                                        <p:sldTgt/>
                                      </p:tgtEl>
                                    </p:cond>
                                  </p:endCondLst>
                                  <p:childTnLst>
                                    <p:anim calcmode="discrete" valueType="str">
                                      <p:cBhvr>
                                        <p:cTn id="141" dur="500" fill="hold"/>
                                        <p:tgtEl>
                                          <p:spTgt spid="151"/>
                                        </p:tgtEl>
                                        <p:attrNameLst>
                                          <p:attrName>style.visibility</p:attrName>
                                        </p:attrNameLst>
                                      </p:cBhvr>
                                      <p:tavLst>
                                        <p:tav tm="0">
                                          <p:val>
                                            <p:strVal val="hidden"/>
                                          </p:val>
                                        </p:tav>
                                        <p:tav tm="50000">
                                          <p:val>
                                            <p:strVal val="visible"/>
                                          </p:val>
                                        </p:tav>
                                      </p:tavLst>
                                    </p:anim>
                                  </p:childTnLst>
                                </p:cTn>
                              </p:par>
                              <p:par>
                                <p:cTn id="142" presetID="35" presetClass="emph" presetSubtype="0" repeatCount="indefinite" fill="hold" grpId="1" nodeType="withEffect">
                                  <p:stCondLst>
                                    <p:cond delay="0"/>
                                  </p:stCondLst>
                                  <p:endCondLst>
                                    <p:cond evt="onNext" delay="0">
                                      <p:tgtEl>
                                        <p:sldTgt/>
                                      </p:tgtEl>
                                    </p:cond>
                                  </p:endCondLst>
                                  <p:childTnLst>
                                    <p:anim calcmode="discrete" valueType="str">
                                      <p:cBhvr>
                                        <p:cTn id="143" dur="500" fill="hold"/>
                                        <p:tgtEl>
                                          <p:spTgt spid="162"/>
                                        </p:tgtEl>
                                        <p:attrNameLst>
                                          <p:attrName>style.visibility</p:attrName>
                                        </p:attrNameLst>
                                      </p:cBhvr>
                                      <p:tavLst>
                                        <p:tav tm="0">
                                          <p:val>
                                            <p:strVal val="hidden"/>
                                          </p:val>
                                        </p:tav>
                                        <p:tav tm="50000">
                                          <p:val>
                                            <p:strVal val="visible"/>
                                          </p:val>
                                        </p:tav>
                                      </p:tavLst>
                                    </p:anim>
                                  </p:childTnLst>
                                </p:cTn>
                              </p:par>
                              <p:par>
                                <p:cTn id="144" presetID="35" presetClass="emph" presetSubtype="0" repeatCount="indefinite" fill="hold" grpId="1" nodeType="withEffect">
                                  <p:stCondLst>
                                    <p:cond delay="0"/>
                                  </p:stCondLst>
                                  <p:endCondLst>
                                    <p:cond evt="onNext" delay="0">
                                      <p:tgtEl>
                                        <p:sldTgt/>
                                      </p:tgtEl>
                                    </p:cond>
                                  </p:endCondLst>
                                  <p:childTnLst>
                                    <p:anim calcmode="discrete" valueType="str">
                                      <p:cBhvr>
                                        <p:cTn id="145" dur="500" fill="hold"/>
                                        <p:tgtEl>
                                          <p:spTgt spid="1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build="p" autoUpdateAnimBg="0"/>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3" grpId="0" animBg="1"/>
      <p:bldP spid="154" grpId="0" animBg="1"/>
      <p:bldP spid="155" grpId="0" animBg="1"/>
      <p:bldP spid="156" grpId="0" animBg="1"/>
      <p:bldP spid="157" grpId="0" animBg="1"/>
      <p:bldP spid="162" grpId="0" animBg="1"/>
      <p:bldP spid="162"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AutoShape 2"/>
          <p:cNvSpPr>
            <a:spLocks noGrp="1" noChangeArrowheads="1"/>
          </p:cNvSpPr>
          <p:nvPr>
            <p:ph type="title"/>
          </p:nvPr>
        </p:nvSpPr>
        <p:spPr>
          <a:xfrm>
            <a:off x="429996" y="269845"/>
            <a:ext cx="7775033" cy="545429"/>
          </a:xfrm>
        </p:spPr>
        <p:txBody>
          <a:bodyPr>
            <a:normAutofit fontScale="90000"/>
          </a:bodyPr>
          <a:lstStyle/>
          <a:p>
            <a:r>
              <a:rPr lang="en-US" dirty="0" smtClean="0"/>
              <a:t>Switch</a:t>
            </a:r>
            <a:endParaRPr lang="en-US" dirty="0"/>
          </a:p>
        </p:txBody>
      </p:sp>
      <p:sp>
        <p:nvSpPr>
          <p:cNvPr id="165891" name="Rectangle 3"/>
          <p:cNvSpPr>
            <a:spLocks noGrp="1" noChangeArrowheads="1"/>
          </p:cNvSpPr>
          <p:nvPr>
            <p:ph sz="quarter" idx="1"/>
          </p:nvPr>
        </p:nvSpPr>
        <p:spPr>
          <a:xfrm>
            <a:off x="683568" y="1814321"/>
            <a:ext cx="3931393" cy="4790644"/>
          </a:xfrm>
        </p:spPr>
        <p:txBody>
          <a:bodyPr>
            <a:noAutofit/>
          </a:bodyPr>
          <a:lstStyle/>
          <a:p>
            <a:pPr algn="just"/>
            <a:r>
              <a:rPr lang="en-US" sz="1600" dirty="0"/>
              <a:t>As devices like the bridge but many more port allows connecting multiple network segments together.</a:t>
            </a:r>
          </a:p>
          <a:p>
            <a:pPr algn="just"/>
            <a:r>
              <a:rPr lang="en-US" sz="1600" dirty="0"/>
              <a:t>Data Link layer device</a:t>
            </a:r>
          </a:p>
          <a:p>
            <a:pPr algn="just"/>
            <a:r>
              <a:rPr lang="en-US" sz="1600" dirty="0"/>
              <a:t>Save and forwarding the Ethernet frame.</a:t>
            </a:r>
          </a:p>
          <a:p>
            <a:pPr algn="just"/>
            <a:r>
              <a:rPr lang="en-US" sz="1600" dirty="0"/>
              <a:t>Consider the frame header and frame relay selected based on the destination MAC address</a:t>
            </a:r>
          </a:p>
          <a:p>
            <a:pPr algn="just"/>
            <a:r>
              <a:rPr lang="en-US" sz="1600" dirty="0"/>
              <a:t>When the frame is forwarded on segment, uses CSMA / CD to access segment transparent</a:t>
            </a:r>
          </a:p>
          <a:p>
            <a:pPr algn="just"/>
            <a:r>
              <a:rPr lang="en-US" sz="1600" dirty="0"/>
              <a:t>The host does not need to pay attention to the presence of the switch</a:t>
            </a:r>
          </a:p>
          <a:p>
            <a:pPr lvl="1" algn="just"/>
            <a:r>
              <a:rPr lang="en-US" sz="1600" dirty="0"/>
              <a:t>plug-and-play, self-learning</a:t>
            </a:r>
          </a:p>
          <a:p>
            <a:pPr lvl="1" algn="just"/>
            <a:r>
              <a:rPr lang="en-US" sz="1600" dirty="0"/>
              <a:t>No configuration switch</a:t>
            </a:r>
          </a:p>
        </p:txBody>
      </p:sp>
      <p:pic>
        <p:nvPicPr>
          <p:cNvPr id="165892" name="Picture 4" descr="123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69" y="1814321"/>
            <a:ext cx="4001598" cy="449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16</a:t>
            </a:fld>
            <a:endParaRPr lang="en-US" dirty="0"/>
          </a:p>
        </p:txBody>
      </p:sp>
    </p:spTree>
    <p:extLst>
      <p:ext uri="{BB962C8B-B14F-4D97-AF65-F5344CB8AC3E}">
        <p14:creationId xmlns:p14="http://schemas.microsoft.com/office/powerpoint/2010/main" val="2876559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ppt_x"/>
                                          </p:val>
                                        </p:tav>
                                        <p:tav tm="100000">
                                          <p:val>
                                            <p:strVal val="#ppt_x"/>
                                          </p:val>
                                        </p:tav>
                                      </p:tavLst>
                                    </p:anim>
                                    <p:anim calcmode="lin" valueType="num">
                                      <p:cBhvr additive="base">
                                        <p:cTn id="8" dur="500" fill="hold"/>
                                        <p:tgtEl>
                                          <p:spTgt spid="165890"/>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5891">
                                            <p:txEl>
                                              <p:pRg st="0" end="0"/>
                                            </p:txEl>
                                          </p:spTgt>
                                        </p:tgtEl>
                                        <p:attrNameLst>
                                          <p:attrName>style.visibility</p:attrName>
                                        </p:attrNameLst>
                                      </p:cBhvr>
                                      <p:to>
                                        <p:strVal val="visible"/>
                                      </p:to>
                                    </p:set>
                                    <p:anim calcmode="lin" valueType="num">
                                      <p:cBhvr additive="base">
                                        <p:cTn id="11" dur="500" fill="hold"/>
                                        <p:tgtEl>
                                          <p:spTgt spid="16589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589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5891">
                                            <p:txEl>
                                              <p:pRg st="1" end="1"/>
                                            </p:txEl>
                                          </p:spTgt>
                                        </p:tgtEl>
                                        <p:attrNameLst>
                                          <p:attrName>style.visibility</p:attrName>
                                        </p:attrNameLst>
                                      </p:cBhvr>
                                      <p:to>
                                        <p:strVal val="visible"/>
                                      </p:to>
                                    </p:set>
                                    <p:anim calcmode="lin" valueType="num">
                                      <p:cBhvr additive="base">
                                        <p:cTn id="15" dur="500" fill="hold"/>
                                        <p:tgtEl>
                                          <p:spTgt spid="165891">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5891">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5891">
                                            <p:txEl>
                                              <p:pRg st="2" end="2"/>
                                            </p:txEl>
                                          </p:spTgt>
                                        </p:tgtEl>
                                        <p:attrNameLst>
                                          <p:attrName>style.visibility</p:attrName>
                                        </p:attrNameLst>
                                      </p:cBhvr>
                                      <p:to>
                                        <p:strVal val="visible"/>
                                      </p:to>
                                    </p:set>
                                    <p:anim calcmode="lin" valueType="num">
                                      <p:cBhvr additive="base">
                                        <p:cTn id="19" dur="500" fill="hold"/>
                                        <p:tgtEl>
                                          <p:spTgt spid="165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589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5891">
                                            <p:txEl>
                                              <p:pRg st="3" end="3"/>
                                            </p:txEl>
                                          </p:spTgt>
                                        </p:tgtEl>
                                        <p:attrNameLst>
                                          <p:attrName>style.visibility</p:attrName>
                                        </p:attrNameLst>
                                      </p:cBhvr>
                                      <p:to>
                                        <p:strVal val="visible"/>
                                      </p:to>
                                    </p:set>
                                    <p:anim calcmode="lin" valueType="num">
                                      <p:cBhvr additive="base">
                                        <p:cTn id="23" dur="500" fill="hold"/>
                                        <p:tgtEl>
                                          <p:spTgt spid="16589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589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5891">
                                            <p:txEl>
                                              <p:pRg st="4" end="4"/>
                                            </p:txEl>
                                          </p:spTgt>
                                        </p:tgtEl>
                                        <p:attrNameLst>
                                          <p:attrName>style.visibility</p:attrName>
                                        </p:attrNameLst>
                                      </p:cBhvr>
                                      <p:to>
                                        <p:strVal val="visible"/>
                                      </p:to>
                                    </p:set>
                                    <p:anim calcmode="lin" valueType="num">
                                      <p:cBhvr additive="base">
                                        <p:cTn id="27" dur="500" fill="hold"/>
                                        <p:tgtEl>
                                          <p:spTgt spid="16589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6589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5891">
                                            <p:txEl>
                                              <p:pRg st="5" end="5"/>
                                            </p:txEl>
                                          </p:spTgt>
                                        </p:tgtEl>
                                        <p:attrNameLst>
                                          <p:attrName>style.visibility</p:attrName>
                                        </p:attrNameLst>
                                      </p:cBhvr>
                                      <p:to>
                                        <p:strVal val="visible"/>
                                      </p:to>
                                    </p:set>
                                    <p:anim calcmode="lin" valueType="num">
                                      <p:cBhvr additive="base">
                                        <p:cTn id="31" dur="500" fill="hold"/>
                                        <p:tgtEl>
                                          <p:spTgt spid="16589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589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5891">
                                            <p:txEl>
                                              <p:pRg st="6" end="6"/>
                                            </p:txEl>
                                          </p:spTgt>
                                        </p:tgtEl>
                                        <p:attrNameLst>
                                          <p:attrName>style.visibility</p:attrName>
                                        </p:attrNameLst>
                                      </p:cBhvr>
                                      <p:to>
                                        <p:strVal val="visible"/>
                                      </p:to>
                                    </p:set>
                                    <p:anim calcmode="lin" valueType="num">
                                      <p:cBhvr additive="base">
                                        <p:cTn id="35" dur="500" fill="hold"/>
                                        <p:tgtEl>
                                          <p:spTgt spid="16589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65891">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5891">
                                            <p:txEl>
                                              <p:pRg st="7" end="7"/>
                                            </p:txEl>
                                          </p:spTgt>
                                        </p:tgtEl>
                                        <p:attrNameLst>
                                          <p:attrName>style.visibility</p:attrName>
                                        </p:attrNameLst>
                                      </p:cBhvr>
                                      <p:to>
                                        <p:strVal val="visible"/>
                                      </p:to>
                                    </p:set>
                                    <p:anim calcmode="lin" valueType="num">
                                      <p:cBhvr additive="base">
                                        <p:cTn id="39" dur="500" fill="hold"/>
                                        <p:tgtEl>
                                          <p:spTgt spid="16589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65891">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65892"/>
                                        </p:tgtEl>
                                        <p:attrNameLst>
                                          <p:attrName>style.visibility</p:attrName>
                                        </p:attrNameLst>
                                      </p:cBhvr>
                                      <p:to>
                                        <p:strVal val="visible"/>
                                      </p:to>
                                    </p:set>
                                    <p:anim calcmode="lin" valueType="num">
                                      <p:cBhvr additive="base">
                                        <p:cTn id="43" dur="500" fill="hold"/>
                                        <p:tgtEl>
                                          <p:spTgt spid="165892"/>
                                        </p:tgtEl>
                                        <p:attrNameLst>
                                          <p:attrName>ppt_x</p:attrName>
                                        </p:attrNameLst>
                                      </p:cBhvr>
                                      <p:tavLst>
                                        <p:tav tm="0">
                                          <p:val>
                                            <p:strVal val="0-#ppt_w/2"/>
                                          </p:val>
                                        </p:tav>
                                        <p:tav tm="100000">
                                          <p:val>
                                            <p:strVal val="#ppt_x"/>
                                          </p:val>
                                        </p:tav>
                                      </p:tavLst>
                                    </p:anim>
                                    <p:anim calcmode="lin" valueType="num">
                                      <p:cBhvr additive="base">
                                        <p:cTn id="44" dur="500" fill="hold"/>
                                        <p:tgtEl>
                                          <p:spTgt spid="165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autoUpdateAnimBg="0"/>
      <p:bldP spid="16589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7" name="Rectangle 2"/>
          <p:cNvSpPr>
            <a:spLocks noGrp="1" noChangeArrowheads="1"/>
          </p:cNvSpPr>
          <p:nvPr>
            <p:ph type="title"/>
          </p:nvPr>
        </p:nvSpPr>
        <p:spPr/>
        <p:txBody>
          <a:bodyPr/>
          <a:lstStyle/>
          <a:p>
            <a:r>
              <a:rPr lang="en-US" dirty="0" smtClean="0"/>
              <a:t>Forward</a:t>
            </a:r>
          </a:p>
        </p:txBody>
      </p:sp>
      <p:sp>
        <p:nvSpPr>
          <p:cNvPr id="11276" name="Slide Number Placeholder 5"/>
          <p:cNvSpPr>
            <a:spLocks noGrp="1"/>
          </p:cNvSpPr>
          <p:nvPr>
            <p:ph type="sldNum" sz="quarter" idx="12"/>
          </p:nvPr>
        </p:nvSpPr>
        <p:spPr>
          <a:noFill/>
        </p:spPr>
        <p:txBody>
          <a:bodyPr>
            <a:normAutofit fontScale="85000" lnSpcReduction="20000"/>
          </a:bodyPr>
          <a:lstStyle/>
          <a:p>
            <a:fld id="{EDDD399E-9F77-40DF-ABA0-B597AD0F4C54}" type="slidenum">
              <a:rPr lang="ar-SA" smtClean="0"/>
              <a:pPr/>
              <a:t>17</a:t>
            </a:fld>
            <a:endParaRPr lang="en-US" smtClean="0"/>
          </a:p>
        </p:txBody>
      </p:sp>
      <p:sp>
        <p:nvSpPr>
          <p:cNvPr id="7" name="Content Placeholder 6"/>
          <p:cNvSpPr>
            <a:spLocks noGrp="1"/>
          </p:cNvSpPr>
          <p:nvPr>
            <p:ph sz="quarter" idx="1"/>
          </p:nvPr>
        </p:nvSpPr>
        <p:spPr>
          <a:xfrm>
            <a:off x="612648" y="5227637"/>
            <a:ext cx="8153400" cy="1182688"/>
          </a:xfrm>
        </p:spPr>
        <p:txBody>
          <a:bodyPr>
            <a:normAutofit fontScale="92500" lnSpcReduction="20000"/>
          </a:bodyPr>
          <a:lstStyle/>
          <a:p>
            <a:r>
              <a:rPr lang="en-US" dirty="0"/>
              <a:t>How to determine on any LAN segment will forward the frame?</a:t>
            </a:r>
          </a:p>
          <a:p>
            <a:r>
              <a:rPr lang="en-US" dirty="0"/>
              <a:t>Like the routing problem</a:t>
            </a:r>
          </a:p>
        </p:txBody>
      </p:sp>
      <p:grpSp>
        <p:nvGrpSpPr>
          <p:cNvPr id="44" name="Group 43"/>
          <p:cNvGrpSpPr/>
          <p:nvPr/>
        </p:nvGrpSpPr>
        <p:grpSpPr>
          <a:xfrm>
            <a:off x="833910" y="1600200"/>
            <a:ext cx="7038512" cy="3313112"/>
            <a:chOff x="658813" y="1125538"/>
            <a:chExt cx="7173912" cy="3313112"/>
          </a:xfrm>
        </p:grpSpPr>
        <p:grpSp>
          <p:nvGrpSpPr>
            <p:cNvPr id="2" name="Group 55"/>
            <p:cNvGrpSpPr>
              <a:grpSpLocks/>
            </p:cNvGrpSpPr>
            <p:nvPr/>
          </p:nvGrpSpPr>
          <p:grpSpPr bwMode="auto">
            <a:xfrm>
              <a:off x="658813" y="1125538"/>
              <a:ext cx="7173912" cy="3313112"/>
              <a:chOff x="431" y="653"/>
              <a:chExt cx="4519" cy="2087"/>
            </a:xfrm>
          </p:grpSpPr>
          <p:sp>
            <p:nvSpPr>
              <p:cNvPr id="11283" name="Rectangle 7"/>
              <p:cNvSpPr>
                <a:spLocks noChangeArrowheads="1"/>
              </p:cNvSpPr>
              <p:nvPr/>
            </p:nvSpPr>
            <p:spPr bwMode="auto">
              <a:xfrm>
                <a:off x="2543" y="1914"/>
                <a:ext cx="224" cy="56"/>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aphicFrame>
            <p:nvGraphicFramePr>
              <p:cNvPr id="11266" name="Object 8"/>
              <p:cNvGraphicFramePr>
                <a:graphicFrameLocks noChangeAspect="1"/>
              </p:cNvGraphicFramePr>
              <p:nvPr/>
            </p:nvGraphicFramePr>
            <p:xfrm>
              <a:off x="771" y="2177"/>
              <a:ext cx="323" cy="282"/>
            </p:xfrm>
            <a:graphic>
              <a:graphicData uri="http://schemas.openxmlformats.org/presentationml/2006/ole">
                <mc:AlternateContent xmlns:mc="http://schemas.openxmlformats.org/markup-compatibility/2006">
                  <mc:Choice xmlns:v="urn:schemas-microsoft-com:vml" Requires="v">
                    <p:oleObj spid="_x0000_s6440"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 y="2177"/>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9"/>
              <p:cNvGraphicFramePr>
                <a:graphicFrameLocks noChangeAspect="1"/>
              </p:cNvGraphicFramePr>
              <p:nvPr/>
            </p:nvGraphicFramePr>
            <p:xfrm>
              <a:off x="2866" y="2188"/>
              <a:ext cx="323" cy="282"/>
            </p:xfrm>
            <a:graphic>
              <a:graphicData uri="http://schemas.openxmlformats.org/presentationml/2006/ole">
                <mc:AlternateContent xmlns:mc="http://schemas.openxmlformats.org/markup-compatibility/2006">
                  <mc:Choice xmlns:v="urn:schemas-microsoft-com:vml" Requires="v">
                    <p:oleObj spid="_x0000_s6441"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 y="218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10"/>
              <p:cNvGraphicFramePr>
                <a:graphicFrameLocks noChangeAspect="1"/>
              </p:cNvGraphicFramePr>
              <p:nvPr/>
            </p:nvGraphicFramePr>
            <p:xfrm>
              <a:off x="3496" y="2150"/>
              <a:ext cx="323" cy="282"/>
            </p:xfrm>
            <a:graphic>
              <a:graphicData uri="http://schemas.openxmlformats.org/presentationml/2006/ole">
                <mc:AlternateContent xmlns:mc="http://schemas.openxmlformats.org/markup-compatibility/2006">
                  <mc:Choice xmlns:v="urn:schemas-microsoft-com:vml" Requires="v">
                    <p:oleObj spid="_x0000_s6442"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 y="2150"/>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11"/>
              <p:cNvGraphicFramePr>
                <a:graphicFrameLocks noChangeAspect="1"/>
              </p:cNvGraphicFramePr>
              <p:nvPr/>
            </p:nvGraphicFramePr>
            <p:xfrm>
              <a:off x="1282" y="2198"/>
              <a:ext cx="323" cy="282"/>
            </p:xfrm>
            <a:graphic>
              <a:graphicData uri="http://schemas.openxmlformats.org/presentationml/2006/ole">
                <mc:AlternateContent xmlns:mc="http://schemas.openxmlformats.org/markup-compatibility/2006">
                  <mc:Choice xmlns:v="urn:schemas-microsoft-com:vml" Requires="v">
                    <p:oleObj spid="_x0000_s6443"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 y="219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4" name="Rectangle 24"/>
              <p:cNvSpPr>
                <a:spLocks noChangeArrowheads="1"/>
              </p:cNvSpPr>
              <p:nvPr/>
            </p:nvSpPr>
            <p:spPr bwMode="auto">
              <a:xfrm>
                <a:off x="3969" y="1921"/>
                <a:ext cx="224" cy="56"/>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sp>
            <p:nvSpPr>
              <p:cNvPr id="11285" name="Rectangle 25"/>
              <p:cNvSpPr>
                <a:spLocks noChangeArrowheads="1"/>
              </p:cNvSpPr>
              <p:nvPr/>
            </p:nvSpPr>
            <p:spPr bwMode="auto">
              <a:xfrm>
                <a:off x="1154" y="1912"/>
                <a:ext cx="224" cy="56"/>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aphicFrame>
            <p:nvGraphicFramePr>
              <p:cNvPr id="11270" name="Object 26"/>
              <p:cNvGraphicFramePr>
                <a:graphicFrameLocks noChangeAspect="1"/>
              </p:cNvGraphicFramePr>
              <p:nvPr/>
            </p:nvGraphicFramePr>
            <p:xfrm>
              <a:off x="2011" y="2061"/>
              <a:ext cx="323" cy="282"/>
            </p:xfrm>
            <a:graphic>
              <a:graphicData uri="http://schemas.openxmlformats.org/presentationml/2006/ole">
                <mc:AlternateContent xmlns:mc="http://schemas.openxmlformats.org/markup-compatibility/2006">
                  <mc:Choice xmlns:v="urn:schemas-microsoft-com:vml" Requires="v">
                    <p:oleObj spid="_x0000_s6444"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 y="2061"/>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1" name="Object 27"/>
              <p:cNvGraphicFramePr>
                <a:graphicFrameLocks noChangeAspect="1"/>
              </p:cNvGraphicFramePr>
              <p:nvPr/>
            </p:nvGraphicFramePr>
            <p:xfrm>
              <a:off x="2350" y="2458"/>
              <a:ext cx="323" cy="282"/>
            </p:xfrm>
            <a:graphic>
              <a:graphicData uri="http://schemas.openxmlformats.org/presentationml/2006/ole">
                <mc:AlternateContent xmlns:mc="http://schemas.openxmlformats.org/markup-compatibility/2006">
                  <mc:Choice xmlns:v="urn:schemas-microsoft-com:vml" Requires="v">
                    <p:oleObj spid="_x0000_s6445"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 y="2458"/>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28"/>
              <p:cNvGraphicFramePr>
                <a:graphicFrameLocks noChangeAspect="1"/>
              </p:cNvGraphicFramePr>
              <p:nvPr/>
            </p:nvGraphicFramePr>
            <p:xfrm>
              <a:off x="4627" y="2035"/>
              <a:ext cx="323" cy="282"/>
            </p:xfrm>
            <a:graphic>
              <a:graphicData uri="http://schemas.openxmlformats.org/presentationml/2006/ole">
                <mc:AlternateContent xmlns:mc="http://schemas.openxmlformats.org/markup-compatibility/2006">
                  <mc:Choice xmlns:v="urn:schemas-microsoft-com:vml" Requires="v">
                    <p:oleObj spid="_x0000_s6446"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 y="2035"/>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29"/>
              <p:cNvGraphicFramePr>
                <a:graphicFrameLocks noChangeAspect="1"/>
              </p:cNvGraphicFramePr>
              <p:nvPr/>
            </p:nvGraphicFramePr>
            <p:xfrm>
              <a:off x="4043" y="2342"/>
              <a:ext cx="323" cy="282"/>
            </p:xfrm>
            <a:graphic>
              <a:graphicData uri="http://schemas.openxmlformats.org/presentationml/2006/ole">
                <mc:AlternateContent xmlns:mc="http://schemas.openxmlformats.org/markup-compatibility/2006">
                  <mc:Choice xmlns:v="urn:schemas-microsoft-com:vml" Requires="v">
                    <p:oleObj spid="_x0000_s6447"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3" y="2342"/>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4" name="Object 30"/>
              <p:cNvGraphicFramePr>
                <a:graphicFrameLocks noChangeAspect="1"/>
              </p:cNvGraphicFramePr>
              <p:nvPr/>
            </p:nvGraphicFramePr>
            <p:xfrm>
              <a:off x="431" y="1779"/>
              <a:ext cx="323" cy="282"/>
            </p:xfrm>
            <a:graphic>
              <a:graphicData uri="http://schemas.openxmlformats.org/presentationml/2006/ole">
                <mc:AlternateContent xmlns:mc="http://schemas.openxmlformats.org/markup-compatibility/2006">
                  <mc:Choice xmlns:v="urn:schemas-microsoft-com:vml" Requires="v">
                    <p:oleObj spid="_x0000_s6448"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 y="1779"/>
                            <a:ext cx="323"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6" name="Line 31"/>
              <p:cNvSpPr>
                <a:spLocks noChangeShapeType="1"/>
              </p:cNvSpPr>
              <p:nvPr/>
            </p:nvSpPr>
            <p:spPr bwMode="auto">
              <a:xfrm flipH="1">
                <a:off x="722" y="1915"/>
                <a:ext cx="430" cy="0"/>
              </a:xfrm>
              <a:prstGeom prst="line">
                <a:avLst/>
              </a:prstGeom>
              <a:noFill/>
              <a:ln w="9525">
                <a:solidFill>
                  <a:schemeClr val="tx1"/>
                </a:solidFill>
                <a:round/>
                <a:headEnd/>
                <a:tailEnd/>
              </a:ln>
            </p:spPr>
            <p:txBody>
              <a:bodyPr wrap="none"/>
              <a:lstStyle/>
              <a:p>
                <a:endParaRPr lang="en-US" sz="1658"/>
              </a:p>
            </p:txBody>
          </p:sp>
          <p:sp>
            <p:nvSpPr>
              <p:cNvPr id="11287" name="Line 32"/>
              <p:cNvSpPr>
                <a:spLocks noChangeShapeType="1"/>
              </p:cNvSpPr>
              <p:nvPr/>
            </p:nvSpPr>
            <p:spPr bwMode="auto">
              <a:xfrm flipH="1">
                <a:off x="1022" y="1955"/>
                <a:ext cx="211" cy="260"/>
              </a:xfrm>
              <a:prstGeom prst="line">
                <a:avLst/>
              </a:prstGeom>
              <a:noFill/>
              <a:ln w="9525">
                <a:solidFill>
                  <a:schemeClr val="tx1"/>
                </a:solidFill>
                <a:round/>
                <a:headEnd/>
                <a:tailEnd/>
              </a:ln>
            </p:spPr>
            <p:txBody>
              <a:bodyPr wrap="none"/>
              <a:lstStyle/>
              <a:p>
                <a:endParaRPr lang="en-US" sz="1658"/>
              </a:p>
            </p:txBody>
          </p:sp>
          <p:sp>
            <p:nvSpPr>
              <p:cNvPr id="11288" name="Line 33"/>
              <p:cNvSpPr>
                <a:spLocks noChangeShapeType="1"/>
              </p:cNvSpPr>
              <p:nvPr/>
            </p:nvSpPr>
            <p:spPr bwMode="auto">
              <a:xfrm>
                <a:off x="1347" y="1979"/>
                <a:ext cx="56" cy="244"/>
              </a:xfrm>
              <a:prstGeom prst="line">
                <a:avLst/>
              </a:prstGeom>
              <a:noFill/>
              <a:ln w="9525">
                <a:solidFill>
                  <a:schemeClr val="tx1"/>
                </a:solidFill>
                <a:round/>
                <a:headEnd/>
                <a:tailEnd/>
              </a:ln>
            </p:spPr>
            <p:txBody>
              <a:bodyPr wrap="none"/>
              <a:lstStyle/>
              <a:p>
                <a:endParaRPr lang="en-US" sz="1658"/>
              </a:p>
            </p:txBody>
          </p:sp>
          <p:sp>
            <p:nvSpPr>
              <p:cNvPr id="11289" name="Line 34"/>
              <p:cNvSpPr>
                <a:spLocks noChangeShapeType="1"/>
              </p:cNvSpPr>
              <p:nvPr/>
            </p:nvSpPr>
            <p:spPr bwMode="auto">
              <a:xfrm flipH="1">
                <a:off x="2312" y="1947"/>
                <a:ext cx="268" cy="179"/>
              </a:xfrm>
              <a:prstGeom prst="line">
                <a:avLst/>
              </a:prstGeom>
              <a:noFill/>
              <a:ln w="9525">
                <a:solidFill>
                  <a:schemeClr val="tx1"/>
                </a:solidFill>
                <a:round/>
                <a:headEnd/>
                <a:tailEnd/>
              </a:ln>
            </p:spPr>
            <p:txBody>
              <a:bodyPr wrap="none"/>
              <a:lstStyle/>
              <a:p>
                <a:endParaRPr lang="en-US" sz="1658"/>
              </a:p>
            </p:txBody>
          </p:sp>
          <p:sp>
            <p:nvSpPr>
              <p:cNvPr id="11290" name="Line 36"/>
              <p:cNvSpPr>
                <a:spLocks noChangeShapeType="1"/>
              </p:cNvSpPr>
              <p:nvPr/>
            </p:nvSpPr>
            <p:spPr bwMode="auto">
              <a:xfrm flipH="1">
                <a:off x="2555" y="1963"/>
                <a:ext cx="98" cy="487"/>
              </a:xfrm>
              <a:prstGeom prst="line">
                <a:avLst/>
              </a:prstGeom>
              <a:noFill/>
              <a:ln w="9525">
                <a:solidFill>
                  <a:schemeClr val="tx1"/>
                </a:solidFill>
                <a:round/>
                <a:headEnd/>
                <a:tailEnd/>
              </a:ln>
            </p:spPr>
            <p:txBody>
              <a:bodyPr wrap="none"/>
              <a:lstStyle/>
              <a:p>
                <a:endParaRPr lang="en-US" sz="1658"/>
              </a:p>
            </p:txBody>
          </p:sp>
          <p:sp>
            <p:nvSpPr>
              <p:cNvPr id="11291" name="Line 37"/>
              <p:cNvSpPr>
                <a:spLocks noChangeShapeType="1"/>
              </p:cNvSpPr>
              <p:nvPr/>
            </p:nvSpPr>
            <p:spPr bwMode="auto">
              <a:xfrm>
                <a:off x="2791" y="1915"/>
                <a:ext cx="178" cy="300"/>
              </a:xfrm>
              <a:prstGeom prst="line">
                <a:avLst/>
              </a:prstGeom>
              <a:noFill/>
              <a:ln w="9525">
                <a:solidFill>
                  <a:schemeClr val="tx1"/>
                </a:solidFill>
                <a:round/>
                <a:headEnd/>
                <a:tailEnd/>
              </a:ln>
            </p:spPr>
            <p:txBody>
              <a:bodyPr wrap="none"/>
              <a:lstStyle/>
              <a:p>
                <a:endParaRPr lang="en-US" sz="1658"/>
              </a:p>
            </p:txBody>
          </p:sp>
          <p:sp>
            <p:nvSpPr>
              <p:cNvPr id="11292" name="Line 38"/>
              <p:cNvSpPr>
                <a:spLocks noChangeShapeType="1"/>
              </p:cNvSpPr>
              <p:nvPr/>
            </p:nvSpPr>
            <p:spPr bwMode="auto">
              <a:xfrm flipH="1">
                <a:off x="3781" y="1979"/>
                <a:ext cx="332" cy="203"/>
              </a:xfrm>
              <a:prstGeom prst="line">
                <a:avLst/>
              </a:prstGeom>
              <a:noFill/>
              <a:ln w="9525">
                <a:solidFill>
                  <a:schemeClr val="tx1"/>
                </a:solidFill>
                <a:round/>
                <a:headEnd/>
                <a:tailEnd/>
              </a:ln>
            </p:spPr>
            <p:txBody>
              <a:bodyPr wrap="none"/>
              <a:lstStyle/>
              <a:p>
                <a:endParaRPr lang="en-US" sz="1658"/>
              </a:p>
            </p:txBody>
          </p:sp>
          <p:sp>
            <p:nvSpPr>
              <p:cNvPr id="11293" name="Line 39"/>
              <p:cNvSpPr>
                <a:spLocks noChangeShapeType="1"/>
              </p:cNvSpPr>
              <p:nvPr/>
            </p:nvSpPr>
            <p:spPr bwMode="auto">
              <a:xfrm flipH="1">
                <a:off x="4170" y="1955"/>
                <a:ext cx="8" cy="390"/>
              </a:xfrm>
              <a:prstGeom prst="line">
                <a:avLst/>
              </a:prstGeom>
              <a:noFill/>
              <a:ln w="9525">
                <a:solidFill>
                  <a:schemeClr val="tx1"/>
                </a:solidFill>
                <a:round/>
                <a:headEnd/>
                <a:tailEnd/>
              </a:ln>
            </p:spPr>
            <p:txBody>
              <a:bodyPr wrap="none"/>
              <a:lstStyle/>
              <a:p>
                <a:endParaRPr lang="en-US" sz="1658"/>
              </a:p>
            </p:txBody>
          </p:sp>
          <p:sp>
            <p:nvSpPr>
              <p:cNvPr id="11294" name="Line 40"/>
              <p:cNvSpPr>
                <a:spLocks noChangeShapeType="1"/>
              </p:cNvSpPr>
              <p:nvPr/>
            </p:nvSpPr>
            <p:spPr bwMode="auto">
              <a:xfrm>
                <a:off x="4267" y="1890"/>
                <a:ext cx="398" cy="203"/>
              </a:xfrm>
              <a:prstGeom prst="line">
                <a:avLst/>
              </a:prstGeom>
              <a:noFill/>
              <a:ln w="9525">
                <a:solidFill>
                  <a:schemeClr val="tx1"/>
                </a:solidFill>
                <a:round/>
                <a:headEnd/>
                <a:tailEnd/>
              </a:ln>
            </p:spPr>
            <p:txBody>
              <a:bodyPr wrap="none"/>
              <a:lstStyle/>
              <a:p>
                <a:endParaRPr lang="en-US" sz="1658"/>
              </a:p>
            </p:txBody>
          </p:sp>
          <p:grpSp>
            <p:nvGrpSpPr>
              <p:cNvPr id="3" name="Group 41"/>
              <p:cNvGrpSpPr>
                <a:grpSpLocks/>
              </p:cNvGrpSpPr>
              <p:nvPr/>
            </p:nvGrpSpPr>
            <p:grpSpPr bwMode="auto">
              <a:xfrm>
                <a:off x="2583" y="698"/>
                <a:ext cx="288" cy="209"/>
                <a:chOff x="620" y="1640"/>
                <a:chExt cx="288" cy="209"/>
              </a:xfrm>
            </p:grpSpPr>
            <p:sp>
              <p:nvSpPr>
                <p:cNvPr id="11303" name="Line 42"/>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1304" name="Rectangle 43"/>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4" name="Group 44"/>
                <p:cNvGrpSpPr>
                  <a:grpSpLocks/>
                </p:cNvGrpSpPr>
                <p:nvPr/>
              </p:nvGrpSpPr>
              <p:grpSpPr bwMode="auto">
                <a:xfrm>
                  <a:off x="764" y="1688"/>
                  <a:ext cx="109" cy="91"/>
                  <a:chOff x="576" y="3456"/>
                  <a:chExt cx="288" cy="240"/>
                </a:xfrm>
              </p:grpSpPr>
              <p:sp>
                <p:nvSpPr>
                  <p:cNvPr id="11306" name="Line 45"/>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1307" name="Line 46"/>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1296" name="Line 47"/>
              <p:cNvSpPr>
                <a:spLocks noChangeShapeType="1"/>
              </p:cNvSpPr>
              <p:nvPr/>
            </p:nvSpPr>
            <p:spPr bwMode="auto">
              <a:xfrm flipH="1">
                <a:off x="1339" y="909"/>
                <a:ext cx="1290" cy="892"/>
              </a:xfrm>
              <a:prstGeom prst="line">
                <a:avLst/>
              </a:prstGeom>
              <a:noFill/>
              <a:ln w="9525">
                <a:solidFill>
                  <a:schemeClr val="tx1"/>
                </a:solidFill>
                <a:round/>
                <a:headEnd/>
                <a:tailEnd/>
              </a:ln>
            </p:spPr>
            <p:txBody>
              <a:bodyPr wrap="none"/>
              <a:lstStyle/>
              <a:p>
                <a:endParaRPr lang="en-US" sz="1658"/>
              </a:p>
            </p:txBody>
          </p:sp>
          <p:sp>
            <p:nvSpPr>
              <p:cNvPr id="11297" name="Line 48"/>
              <p:cNvSpPr>
                <a:spLocks noChangeShapeType="1"/>
              </p:cNvSpPr>
              <p:nvPr/>
            </p:nvSpPr>
            <p:spPr bwMode="auto">
              <a:xfrm>
                <a:off x="2750" y="901"/>
                <a:ext cx="0" cy="924"/>
              </a:xfrm>
              <a:prstGeom prst="line">
                <a:avLst/>
              </a:prstGeom>
              <a:noFill/>
              <a:ln w="9525">
                <a:solidFill>
                  <a:schemeClr val="tx1"/>
                </a:solidFill>
                <a:round/>
                <a:headEnd/>
                <a:tailEnd/>
              </a:ln>
            </p:spPr>
            <p:txBody>
              <a:bodyPr wrap="none"/>
              <a:lstStyle/>
              <a:p>
                <a:endParaRPr lang="en-US" sz="1658"/>
              </a:p>
            </p:txBody>
          </p:sp>
          <p:sp>
            <p:nvSpPr>
              <p:cNvPr id="11298" name="Line 50"/>
              <p:cNvSpPr>
                <a:spLocks noChangeShapeType="1"/>
              </p:cNvSpPr>
              <p:nvPr/>
            </p:nvSpPr>
            <p:spPr bwMode="auto">
              <a:xfrm flipH="1" flipV="1">
                <a:off x="2872" y="860"/>
                <a:ext cx="1160" cy="1022"/>
              </a:xfrm>
              <a:prstGeom prst="line">
                <a:avLst/>
              </a:prstGeom>
              <a:noFill/>
              <a:ln w="9525">
                <a:solidFill>
                  <a:schemeClr val="tx1"/>
                </a:solidFill>
                <a:round/>
                <a:headEnd/>
                <a:tailEnd/>
              </a:ln>
            </p:spPr>
            <p:txBody>
              <a:bodyPr wrap="none"/>
              <a:lstStyle/>
              <a:p>
                <a:endParaRPr lang="en-US" sz="1658"/>
              </a:p>
            </p:txBody>
          </p:sp>
          <p:sp>
            <p:nvSpPr>
              <p:cNvPr id="11299" name="Text Box 51"/>
              <p:cNvSpPr txBox="1">
                <a:spLocks noChangeArrowheads="1"/>
              </p:cNvSpPr>
              <p:nvPr/>
            </p:nvSpPr>
            <p:spPr bwMode="auto">
              <a:xfrm>
                <a:off x="1476" y="1749"/>
                <a:ext cx="359" cy="219"/>
              </a:xfrm>
              <a:prstGeom prst="rect">
                <a:avLst/>
              </a:prstGeom>
              <a:noFill/>
              <a:ln w="9525">
                <a:noFill/>
                <a:miter lim="800000"/>
                <a:headEnd/>
                <a:tailEnd/>
              </a:ln>
            </p:spPr>
            <p:txBody>
              <a:bodyPr>
                <a:spAutoFit/>
              </a:bodyPr>
              <a:lstStyle/>
              <a:p>
                <a:r>
                  <a:rPr lang="en-US" sz="1658"/>
                  <a:t>hub</a:t>
                </a:r>
              </a:p>
            </p:txBody>
          </p:sp>
          <p:sp>
            <p:nvSpPr>
              <p:cNvPr id="11300" name="Text Box 52"/>
              <p:cNvSpPr txBox="1">
                <a:spLocks noChangeArrowheads="1"/>
              </p:cNvSpPr>
              <p:nvPr/>
            </p:nvSpPr>
            <p:spPr bwMode="auto">
              <a:xfrm>
                <a:off x="2871" y="1756"/>
                <a:ext cx="347" cy="219"/>
              </a:xfrm>
              <a:prstGeom prst="rect">
                <a:avLst/>
              </a:prstGeom>
              <a:noFill/>
              <a:ln w="9525">
                <a:noFill/>
                <a:miter lim="800000"/>
                <a:headEnd/>
                <a:tailEnd/>
              </a:ln>
            </p:spPr>
            <p:txBody>
              <a:bodyPr wrap="none">
                <a:spAutoFit/>
              </a:bodyPr>
              <a:lstStyle/>
              <a:p>
                <a:r>
                  <a:rPr lang="en-US" sz="1658"/>
                  <a:t>hub</a:t>
                </a:r>
              </a:p>
            </p:txBody>
          </p:sp>
          <p:sp>
            <p:nvSpPr>
              <p:cNvPr id="11301" name="Text Box 53"/>
              <p:cNvSpPr txBox="1">
                <a:spLocks noChangeArrowheads="1"/>
              </p:cNvSpPr>
              <p:nvPr/>
            </p:nvSpPr>
            <p:spPr bwMode="auto">
              <a:xfrm>
                <a:off x="4290" y="1651"/>
                <a:ext cx="347" cy="219"/>
              </a:xfrm>
              <a:prstGeom prst="rect">
                <a:avLst/>
              </a:prstGeom>
              <a:noFill/>
              <a:ln w="9525">
                <a:noFill/>
                <a:miter lim="800000"/>
                <a:headEnd/>
                <a:tailEnd/>
              </a:ln>
            </p:spPr>
            <p:txBody>
              <a:bodyPr wrap="none">
                <a:spAutoFit/>
              </a:bodyPr>
              <a:lstStyle/>
              <a:p>
                <a:r>
                  <a:rPr lang="en-US" sz="1658"/>
                  <a:t>hub</a:t>
                </a:r>
              </a:p>
            </p:txBody>
          </p:sp>
          <p:sp>
            <p:nvSpPr>
              <p:cNvPr id="11302" name="Text Box 54"/>
              <p:cNvSpPr txBox="1">
                <a:spLocks noChangeArrowheads="1"/>
              </p:cNvSpPr>
              <p:nvPr/>
            </p:nvSpPr>
            <p:spPr bwMode="auto">
              <a:xfrm>
                <a:off x="2976" y="653"/>
                <a:ext cx="497" cy="219"/>
              </a:xfrm>
              <a:prstGeom prst="rect">
                <a:avLst/>
              </a:prstGeom>
              <a:noFill/>
              <a:ln w="9525">
                <a:noFill/>
                <a:miter lim="800000"/>
                <a:headEnd/>
                <a:tailEnd/>
              </a:ln>
            </p:spPr>
            <p:txBody>
              <a:bodyPr wrap="none">
                <a:spAutoFit/>
              </a:bodyPr>
              <a:lstStyle/>
              <a:p>
                <a:r>
                  <a:rPr lang="en-US" sz="1658"/>
                  <a:t>switch</a:t>
                </a:r>
              </a:p>
            </p:txBody>
          </p:sp>
        </p:grpSp>
        <p:sp>
          <p:nvSpPr>
            <p:cNvPr id="11280" name="Text Box 56"/>
            <p:cNvSpPr txBox="1">
              <a:spLocks noChangeArrowheads="1"/>
            </p:cNvSpPr>
            <p:nvPr/>
          </p:nvSpPr>
          <p:spPr bwMode="auto">
            <a:xfrm>
              <a:off x="3746500" y="1358900"/>
              <a:ext cx="309122" cy="347467"/>
            </a:xfrm>
            <a:prstGeom prst="rect">
              <a:avLst/>
            </a:prstGeom>
            <a:noFill/>
            <a:ln w="9525">
              <a:noFill/>
              <a:miter lim="800000"/>
              <a:headEnd/>
              <a:tailEnd/>
            </a:ln>
          </p:spPr>
          <p:txBody>
            <a:bodyPr wrap="none">
              <a:spAutoFit/>
            </a:bodyPr>
            <a:lstStyle/>
            <a:p>
              <a:r>
                <a:rPr lang="en-US" sz="1658"/>
                <a:t>1</a:t>
              </a:r>
            </a:p>
          </p:txBody>
        </p:sp>
        <p:sp>
          <p:nvSpPr>
            <p:cNvPr id="11281" name="Text Box 57"/>
            <p:cNvSpPr txBox="1">
              <a:spLocks noChangeArrowheads="1"/>
            </p:cNvSpPr>
            <p:nvPr/>
          </p:nvSpPr>
          <p:spPr bwMode="auto">
            <a:xfrm>
              <a:off x="4079875" y="1681163"/>
              <a:ext cx="309122" cy="347467"/>
            </a:xfrm>
            <a:prstGeom prst="rect">
              <a:avLst/>
            </a:prstGeom>
            <a:noFill/>
            <a:ln w="9525">
              <a:noFill/>
              <a:miter lim="800000"/>
              <a:headEnd/>
              <a:tailEnd/>
            </a:ln>
          </p:spPr>
          <p:txBody>
            <a:bodyPr wrap="none">
              <a:spAutoFit/>
            </a:bodyPr>
            <a:lstStyle/>
            <a:p>
              <a:r>
                <a:rPr lang="en-US" sz="1658"/>
                <a:t>2</a:t>
              </a:r>
            </a:p>
          </p:txBody>
        </p:sp>
        <p:sp>
          <p:nvSpPr>
            <p:cNvPr id="11282" name="Text Box 58"/>
            <p:cNvSpPr txBox="1">
              <a:spLocks noChangeArrowheads="1"/>
            </p:cNvSpPr>
            <p:nvPr/>
          </p:nvSpPr>
          <p:spPr bwMode="auto">
            <a:xfrm>
              <a:off x="4545013" y="1617663"/>
              <a:ext cx="309122" cy="347467"/>
            </a:xfrm>
            <a:prstGeom prst="rect">
              <a:avLst/>
            </a:prstGeom>
            <a:noFill/>
            <a:ln w="9525">
              <a:noFill/>
              <a:miter lim="800000"/>
              <a:headEnd/>
              <a:tailEnd/>
            </a:ln>
          </p:spPr>
          <p:txBody>
            <a:bodyPr wrap="none">
              <a:spAutoFit/>
            </a:bodyPr>
            <a:lstStyle/>
            <a:p>
              <a:r>
                <a:rPr lang="en-US" sz="1658"/>
                <a:t>3</a:t>
              </a:r>
            </a:p>
          </p:txBody>
        </p:sp>
      </p:grpSp>
    </p:spTree>
    <p:extLst>
      <p:ext uri="{BB962C8B-B14F-4D97-AF65-F5344CB8AC3E}">
        <p14:creationId xmlns:p14="http://schemas.microsoft.com/office/powerpoint/2010/main" val="3949195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5"/>
          <p:cNvSpPr>
            <a:spLocks noGrp="1"/>
          </p:cNvSpPr>
          <p:nvPr>
            <p:ph type="sldNum" sz="quarter" idx="12"/>
          </p:nvPr>
        </p:nvSpPr>
        <p:spPr>
          <a:noFill/>
        </p:spPr>
        <p:txBody>
          <a:bodyPr>
            <a:normAutofit fontScale="85000" lnSpcReduction="20000"/>
          </a:bodyPr>
          <a:lstStyle/>
          <a:p>
            <a:fld id="{57F2CE83-B974-4600-B277-9864FA971A5E}" type="slidenum">
              <a:rPr lang="ar-SA" smtClean="0"/>
              <a:pPr/>
              <a:t>18</a:t>
            </a:fld>
            <a:endParaRPr lang="en-US" smtClean="0"/>
          </a:p>
        </p:txBody>
      </p:sp>
      <p:sp>
        <p:nvSpPr>
          <p:cNvPr id="80900" name="Rectangle 2"/>
          <p:cNvSpPr>
            <a:spLocks noGrp="1" noChangeArrowheads="1"/>
          </p:cNvSpPr>
          <p:nvPr>
            <p:ph type="title"/>
          </p:nvPr>
        </p:nvSpPr>
        <p:spPr/>
        <p:txBody>
          <a:bodyPr/>
          <a:lstStyle/>
          <a:p>
            <a:r>
              <a:rPr lang="en-US" dirty="0" smtClean="0"/>
              <a:t>Self </a:t>
            </a:r>
            <a:r>
              <a:rPr lang="en-US" dirty="0"/>
              <a:t>study</a:t>
            </a:r>
            <a:endParaRPr lang="en-US" dirty="0" smtClean="0"/>
          </a:p>
        </p:txBody>
      </p:sp>
      <p:sp>
        <p:nvSpPr>
          <p:cNvPr id="80901" name="Rectangle 3"/>
          <p:cNvSpPr>
            <a:spLocks noGrp="1" noChangeArrowheads="1"/>
          </p:cNvSpPr>
          <p:nvPr>
            <p:ph type="body" idx="1"/>
          </p:nvPr>
        </p:nvSpPr>
        <p:spPr>
          <a:xfrm>
            <a:off x="558758" y="1772816"/>
            <a:ext cx="8261180" cy="4114800"/>
          </a:xfrm>
        </p:spPr>
        <p:txBody>
          <a:bodyPr>
            <a:normAutofit fontScale="92500" lnSpcReduction="20000"/>
          </a:bodyPr>
          <a:lstStyle/>
          <a:p>
            <a:r>
              <a:rPr lang="en-US" dirty="0"/>
              <a:t>O</a:t>
            </a:r>
            <a:r>
              <a:rPr lang="en-US" dirty="0" smtClean="0"/>
              <a:t>ne </a:t>
            </a:r>
            <a:r>
              <a:rPr lang="en-US" dirty="0"/>
              <a:t>switch </a:t>
            </a:r>
            <a:r>
              <a:rPr lang="en-US" dirty="0" smtClean="0"/>
              <a:t>has a </a:t>
            </a:r>
            <a:r>
              <a:rPr lang="en-US" dirty="0"/>
              <a:t>switch panel</a:t>
            </a:r>
          </a:p>
          <a:p>
            <a:r>
              <a:rPr lang="en-US" dirty="0"/>
              <a:t>Each line in this table</a:t>
            </a:r>
            <a:r>
              <a:rPr lang="en-US" dirty="0" smtClean="0"/>
              <a:t>: (</a:t>
            </a:r>
            <a:r>
              <a:rPr lang="en-US" dirty="0"/>
              <a:t>MAC Address, Interface, Time Stamp)</a:t>
            </a:r>
          </a:p>
          <a:p>
            <a:r>
              <a:rPr lang="en-US" dirty="0" smtClean="0"/>
              <a:t>The </a:t>
            </a:r>
            <a:r>
              <a:rPr lang="en-US" dirty="0"/>
              <a:t>old line in table dropped (TTL can be up to 60 minutes)</a:t>
            </a:r>
          </a:p>
          <a:p>
            <a:r>
              <a:rPr lang="en-US" dirty="0" smtClean="0"/>
              <a:t>Learn </a:t>
            </a:r>
            <a:r>
              <a:rPr lang="en-US" dirty="0"/>
              <a:t>to know the host switch can reach the public via these interfaces</a:t>
            </a:r>
          </a:p>
          <a:p>
            <a:r>
              <a:rPr lang="en-US" dirty="0"/>
              <a:t>U</a:t>
            </a:r>
            <a:r>
              <a:rPr lang="en-US" dirty="0" smtClean="0"/>
              <a:t>pon </a:t>
            </a:r>
            <a:r>
              <a:rPr lang="en-US" dirty="0"/>
              <a:t>receipt of the frame, switch to "learn" the position of the party by going to LAN segments</a:t>
            </a:r>
          </a:p>
          <a:p>
            <a:r>
              <a:rPr lang="en-US" dirty="0"/>
              <a:t>Recorder pair sender / switch position on table</a:t>
            </a:r>
            <a:endParaRPr lang="en-US" dirty="0" smtClean="0"/>
          </a:p>
        </p:txBody>
      </p:sp>
    </p:spTree>
    <p:extLst>
      <p:ext uri="{BB962C8B-B14F-4D97-AF65-F5344CB8AC3E}">
        <p14:creationId xmlns:p14="http://schemas.microsoft.com/office/powerpoint/2010/main" val="3766169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0" name="Slide Number Placeholder 5"/>
          <p:cNvSpPr>
            <a:spLocks noGrp="1"/>
          </p:cNvSpPr>
          <p:nvPr>
            <p:ph type="sldNum" sz="quarter" idx="12"/>
          </p:nvPr>
        </p:nvSpPr>
        <p:spPr>
          <a:noFill/>
        </p:spPr>
        <p:txBody>
          <a:bodyPr>
            <a:normAutofit fontScale="85000" lnSpcReduction="20000"/>
          </a:bodyPr>
          <a:lstStyle/>
          <a:p>
            <a:fld id="{FEF83A94-FC9A-4253-A372-1668CABCD769}" type="slidenum">
              <a:rPr lang="ar-SA" smtClean="0"/>
              <a:pPr/>
              <a:t>19</a:t>
            </a:fld>
            <a:endParaRPr lang="en-US" smtClean="0"/>
          </a:p>
        </p:txBody>
      </p:sp>
      <p:sp>
        <p:nvSpPr>
          <p:cNvPr id="12301" name="Rectangle 2"/>
          <p:cNvSpPr>
            <a:spLocks noGrp="1" noChangeArrowheads="1"/>
          </p:cNvSpPr>
          <p:nvPr>
            <p:ph type="title"/>
          </p:nvPr>
        </p:nvSpPr>
        <p:spPr>
          <a:xfrm>
            <a:off x="544586" y="338235"/>
            <a:ext cx="7625704" cy="761269"/>
          </a:xfrm>
        </p:spPr>
        <p:txBody>
          <a:bodyPr/>
          <a:lstStyle/>
          <a:p>
            <a:r>
              <a:rPr lang="en-US" sz="3593" dirty="0"/>
              <a:t>Switch: </a:t>
            </a:r>
            <a:r>
              <a:rPr lang="en-US" sz="3593" dirty="0" smtClean="0"/>
              <a:t>Example</a:t>
            </a:r>
            <a:endParaRPr lang="en-US" dirty="0" smtClean="0"/>
          </a:p>
        </p:txBody>
      </p:sp>
      <p:sp>
        <p:nvSpPr>
          <p:cNvPr id="12302" name="Rectangle 3"/>
          <p:cNvSpPr>
            <a:spLocks noGrp="1" noChangeArrowheads="1"/>
          </p:cNvSpPr>
          <p:nvPr>
            <p:ph type="body" idx="1"/>
          </p:nvPr>
        </p:nvSpPr>
        <p:spPr>
          <a:xfrm>
            <a:off x="626758" y="1524000"/>
            <a:ext cx="7625704" cy="4264025"/>
          </a:xfrm>
        </p:spPr>
        <p:txBody>
          <a:bodyPr/>
          <a:lstStyle/>
          <a:p>
            <a:pPr>
              <a:buFont typeface="ZapfDingbats" pitchFamily="82" charset="2"/>
              <a:buNone/>
            </a:pPr>
            <a:r>
              <a:rPr lang="en-US" dirty="0"/>
              <a:t>Suppose C sends frame to D</a:t>
            </a:r>
            <a:endParaRPr lang="en-US" dirty="0" smtClean="0"/>
          </a:p>
        </p:txBody>
      </p:sp>
      <p:sp>
        <p:nvSpPr>
          <p:cNvPr id="12303" name="Rectangle 5"/>
          <p:cNvSpPr>
            <a:spLocks noChangeArrowheads="1"/>
          </p:cNvSpPr>
          <p:nvPr/>
        </p:nvSpPr>
        <p:spPr bwMode="auto">
          <a:xfrm>
            <a:off x="833910" y="4572000"/>
            <a:ext cx="7625704" cy="1600200"/>
          </a:xfrm>
          <a:prstGeom prst="rect">
            <a:avLst/>
          </a:prstGeom>
          <a:noFill/>
          <a:ln w="9525">
            <a:noFill/>
            <a:miter lim="800000"/>
            <a:headEnd/>
            <a:tailEnd/>
          </a:ln>
        </p:spPr>
        <p:txBody>
          <a:bodyPr lIns="90453" tIns="45227" rIns="90453" bIns="45227"/>
          <a:lstStyle/>
          <a:p>
            <a:pPr marL="339197" indent="-339197">
              <a:spcBef>
                <a:spcPct val="20000"/>
              </a:spcBef>
              <a:buClr>
                <a:schemeClr val="accent2"/>
              </a:buClr>
              <a:buSzPct val="85000"/>
              <a:buFont typeface="ZapfDingbats" pitchFamily="82" charset="2"/>
              <a:buChar char="r"/>
            </a:pPr>
            <a:r>
              <a:rPr lang="en-US" sz="2395" dirty="0"/>
              <a:t>Switch receives frame from </a:t>
            </a:r>
            <a:r>
              <a:rPr lang="en-US" sz="2395" dirty="0" smtClean="0"/>
              <a:t>C</a:t>
            </a:r>
          </a:p>
          <a:p>
            <a:pPr marL="796397" lvl="1" indent="-339197">
              <a:spcBef>
                <a:spcPct val="20000"/>
              </a:spcBef>
              <a:buClr>
                <a:schemeClr val="accent2"/>
              </a:buClr>
              <a:buSzPct val="85000"/>
              <a:buFont typeface="ZapfDingbats" pitchFamily="82" charset="2"/>
              <a:buChar char="r"/>
            </a:pPr>
            <a:r>
              <a:rPr lang="en-US" sz="1935" dirty="0"/>
              <a:t>Switch is noted in Table C to the interface 1</a:t>
            </a:r>
          </a:p>
          <a:p>
            <a:pPr marL="734926" lvl="1" indent="-282664">
              <a:spcBef>
                <a:spcPct val="20000"/>
              </a:spcBef>
              <a:buClr>
                <a:schemeClr val="accent2"/>
              </a:buClr>
              <a:buSzPct val="75000"/>
              <a:buFont typeface="ZapfDingbats" pitchFamily="82" charset="2"/>
              <a:buChar char="m"/>
            </a:pPr>
            <a:r>
              <a:rPr lang="en-US" sz="1935" dirty="0"/>
              <a:t>D is not in table, switch forwards frame into interfaces 2 and </a:t>
            </a:r>
            <a:r>
              <a:rPr lang="en-US" sz="1935" dirty="0" smtClean="0"/>
              <a:t>3</a:t>
            </a:r>
          </a:p>
          <a:p>
            <a:pPr marL="339197" lvl="1" indent="-339197">
              <a:spcBef>
                <a:spcPct val="20000"/>
              </a:spcBef>
              <a:buClr>
                <a:schemeClr val="accent2"/>
              </a:buClr>
              <a:buSzPct val="85000"/>
              <a:buFont typeface="ZapfDingbats" pitchFamily="82" charset="2"/>
              <a:buChar char="r"/>
            </a:pPr>
            <a:r>
              <a:rPr lang="en-US" sz="2395" dirty="0"/>
              <a:t>frame received by D</a:t>
            </a:r>
          </a:p>
        </p:txBody>
      </p:sp>
      <p:sp>
        <p:nvSpPr>
          <p:cNvPr id="12304" name="Rectangle 7"/>
          <p:cNvSpPr>
            <a:spLocks noChangeArrowheads="1"/>
          </p:cNvSpPr>
          <p:nvPr/>
        </p:nvSpPr>
        <p:spPr bwMode="auto">
          <a:xfrm>
            <a:off x="3877339" y="3502026"/>
            <a:ext cx="269454"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2290" name="Object 8"/>
          <p:cNvGraphicFramePr>
            <a:graphicFrameLocks noChangeAspect="1"/>
          </p:cNvGraphicFramePr>
          <p:nvPr/>
        </p:nvGraphicFramePr>
        <p:xfrm>
          <a:off x="1746628" y="3789363"/>
          <a:ext cx="389384" cy="306387"/>
        </p:xfrm>
        <a:graphic>
          <a:graphicData uri="http://schemas.openxmlformats.org/presentationml/2006/ole">
            <mc:AlternateContent xmlns:mc="http://schemas.openxmlformats.org/markup-compatibility/2006">
              <mc:Choice xmlns:v="urn:schemas-microsoft-com:vml" Requires="v">
                <p:oleObj spid="_x0000_s7473"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628" y="3789363"/>
                        <a:ext cx="389384"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9"/>
          <p:cNvGraphicFramePr>
            <a:graphicFrameLocks noChangeAspect="1"/>
          </p:cNvGraphicFramePr>
          <p:nvPr/>
        </p:nvGraphicFramePr>
        <p:xfrm>
          <a:off x="4265167" y="3800475"/>
          <a:ext cx="389384" cy="306388"/>
        </p:xfrm>
        <a:graphic>
          <a:graphicData uri="http://schemas.openxmlformats.org/presentationml/2006/ole">
            <mc:AlternateContent xmlns:mc="http://schemas.openxmlformats.org/markup-compatibility/2006">
              <mc:Choice xmlns:v="urn:schemas-microsoft-com:vml" Requires="v">
                <p:oleObj spid="_x0000_s7474"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5167" y="3800475"/>
                        <a:ext cx="389384"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2" name="Object 10"/>
          <p:cNvGraphicFramePr>
            <a:graphicFrameLocks noChangeAspect="1"/>
          </p:cNvGraphicFramePr>
          <p:nvPr/>
        </p:nvGraphicFramePr>
        <p:xfrm>
          <a:off x="5023687" y="3759200"/>
          <a:ext cx="387827" cy="306388"/>
        </p:xfrm>
        <a:graphic>
          <a:graphicData uri="http://schemas.openxmlformats.org/presentationml/2006/ole">
            <mc:AlternateContent xmlns:mc="http://schemas.openxmlformats.org/markup-compatibility/2006">
              <mc:Choice xmlns:v="urn:schemas-microsoft-com:vml" Requires="v">
                <p:oleObj spid="_x0000_s7475"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687" y="3759200"/>
                        <a:ext cx="38782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11"/>
          <p:cNvGraphicFramePr>
            <a:graphicFrameLocks noChangeAspect="1"/>
          </p:cNvGraphicFramePr>
          <p:nvPr/>
        </p:nvGraphicFramePr>
        <p:xfrm>
          <a:off x="2361857" y="3811589"/>
          <a:ext cx="387826" cy="306387"/>
        </p:xfrm>
        <a:graphic>
          <a:graphicData uri="http://schemas.openxmlformats.org/presentationml/2006/ole">
            <mc:AlternateContent xmlns:mc="http://schemas.openxmlformats.org/markup-compatibility/2006">
              <mc:Choice xmlns:v="urn:schemas-microsoft-com:vml" Requires="v">
                <p:oleObj spid="_x0000_s7476"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857" y="3811589"/>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5" name="Rectangle 12"/>
          <p:cNvSpPr>
            <a:spLocks noChangeArrowheads="1"/>
          </p:cNvSpPr>
          <p:nvPr/>
        </p:nvSpPr>
        <p:spPr bwMode="auto">
          <a:xfrm>
            <a:off x="5592189" y="3509963"/>
            <a:ext cx="269453"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sp>
        <p:nvSpPr>
          <p:cNvPr id="12306" name="Rectangle 13"/>
          <p:cNvSpPr>
            <a:spLocks noChangeArrowheads="1"/>
          </p:cNvSpPr>
          <p:nvPr/>
        </p:nvSpPr>
        <p:spPr bwMode="auto">
          <a:xfrm>
            <a:off x="2207658" y="3500438"/>
            <a:ext cx="269454"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2294" name="Object 14"/>
          <p:cNvGraphicFramePr>
            <a:graphicFrameLocks noChangeAspect="1"/>
          </p:cNvGraphicFramePr>
          <p:nvPr/>
        </p:nvGraphicFramePr>
        <p:xfrm>
          <a:off x="3238749" y="3662363"/>
          <a:ext cx="387827" cy="306387"/>
        </p:xfrm>
        <a:graphic>
          <a:graphicData uri="http://schemas.openxmlformats.org/presentationml/2006/ole">
            <mc:AlternateContent xmlns:mc="http://schemas.openxmlformats.org/markup-compatibility/2006">
              <mc:Choice xmlns:v="urn:schemas-microsoft-com:vml" Requires="v">
                <p:oleObj spid="_x0000_s7477"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749" y="3662363"/>
                        <a:ext cx="38782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5" name="Object 15"/>
          <p:cNvGraphicFramePr>
            <a:graphicFrameLocks noChangeAspect="1"/>
          </p:cNvGraphicFramePr>
          <p:nvPr/>
        </p:nvGraphicFramePr>
        <p:xfrm>
          <a:off x="3645267" y="4094163"/>
          <a:ext cx="387826" cy="306387"/>
        </p:xfrm>
        <a:graphic>
          <a:graphicData uri="http://schemas.openxmlformats.org/presentationml/2006/ole">
            <mc:AlternateContent xmlns:mc="http://schemas.openxmlformats.org/markup-compatibility/2006">
              <mc:Choice xmlns:v="urn:schemas-microsoft-com:vml" Requires="v">
                <p:oleObj spid="_x0000_s7478"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267" y="4094163"/>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6" name="Object 16"/>
          <p:cNvGraphicFramePr>
            <a:graphicFrameLocks noChangeAspect="1"/>
          </p:cNvGraphicFramePr>
          <p:nvPr/>
        </p:nvGraphicFramePr>
        <p:xfrm>
          <a:off x="6383418" y="3633789"/>
          <a:ext cx="387826" cy="306387"/>
        </p:xfrm>
        <a:graphic>
          <a:graphicData uri="http://schemas.openxmlformats.org/presentationml/2006/ole">
            <mc:AlternateContent xmlns:mc="http://schemas.openxmlformats.org/markup-compatibility/2006">
              <mc:Choice xmlns:v="urn:schemas-microsoft-com:vml" Requires="v">
                <p:oleObj spid="_x0000_s7479"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418" y="3633789"/>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7" name="Object 17"/>
          <p:cNvGraphicFramePr>
            <a:graphicFrameLocks noChangeAspect="1"/>
          </p:cNvGraphicFramePr>
          <p:nvPr/>
        </p:nvGraphicFramePr>
        <p:xfrm>
          <a:off x="5680968" y="3967164"/>
          <a:ext cx="387827" cy="307975"/>
        </p:xfrm>
        <a:graphic>
          <a:graphicData uri="http://schemas.openxmlformats.org/presentationml/2006/ole">
            <mc:AlternateContent xmlns:mc="http://schemas.openxmlformats.org/markup-compatibility/2006">
              <mc:Choice xmlns:v="urn:schemas-microsoft-com:vml" Requires="v">
                <p:oleObj spid="_x0000_s7480"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968" y="3967164"/>
                        <a:ext cx="387827"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8" name="Object 18"/>
          <p:cNvGraphicFramePr>
            <a:graphicFrameLocks noChangeAspect="1"/>
          </p:cNvGraphicFramePr>
          <p:nvPr/>
        </p:nvGraphicFramePr>
        <p:xfrm>
          <a:off x="1338552" y="3355975"/>
          <a:ext cx="387827" cy="306388"/>
        </p:xfrm>
        <a:graphic>
          <a:graphicData uri="http://schemas.openxmlformats.org/presentationml/2006/ole">
            <mc:AlternateContent xmlns:mc="http://schemas.openxmlformats.org/markup-compatibility/2006">
              <mc:Choice xmlns:v="urn:schemas-microsoft-com:vml" Requires="v">
                <p:oleObj spid="_x0000_s7481"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52" y="3355975"/>
                        <a:ext cx="38782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7" name="Line 19"/>
          <p:cNvSpPr>
            <a:spLocks noChangeShapeType="1"/>
          </p:cNvSpPr>
          <p:nvPr/>
        </p:nvSpPr>
        <p:spPr bwMode="auto">
          <a:xfrm flipH="1">
            <a:off x="1688998" y="3503613"/>
            <a:ext cx="517103" cy="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08" name="Line 20"/>
          <p:cNvSpPr>
            <a:spLocks noChangeShapeType="1"/>
          </p:cNvSpPr>
          <p:nvPr/>
        </p:nvSpPr>
        <p:spPr bwMode="auto">
          <a:xfrm flipH="1">
            <a:off x="2048791" y="3546476"/>
            <a:ext cx="253879" cy="2841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09" name="Line 21"/>
          <p:cNvSpPr>
            <a:spLocks noChangeShapeType="1"/>
          </p:cNvSpPr>
          <p:nvPr/>
        </p:nvSpPr>
        <p:spPr bwMode="auto">
          <a:xfrm>
            <a:off x="2439732" y="3573464"/>
            <a:ext cx="66973" cy="26511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0" name="Line 22"/>
          <p:cNvSpPr>
            <a:spLocks noChangeShapeType="1"/>
          </p:cNvSpPr>
          <p:nvPr/>
        </p:nvSpPr>
        <p:spPr bwMode="auto">
          <a:xfrm flipH="1">
            <a:off x="3600098" y="3538538"/>
            <a:ext cx="322411" cy="19526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1" name="Line 23"/>
          <p:cNvSpPr>
            <a:spLocks noChangeShapeType="1"/>
          </p:cNvSpPr>
          <p:nvPr/>
        </p:nvSpPr>
        <p:spPr bwMode="auto">
          <a:xfrm flipH="1">
            <a:off x="3891357" y="3556001"/>
            <a:ext cx="118373" cy="528638"/>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2" name="Line 24"/>
          <p:cNvSpPr>
            <a:spLocks noChangeShapeType="1"/>
          </p:cNvSpPr>
          <p:nvPr/>
        </p:nvSpPr>
        <p:spPr bwMode="auto">
          <a:xfrm>
            <a:off x="4176386" y="3503614"/>
            <a:ext cx="213383" cy="3270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3" name="Line 25"/>
          <p:cNvSpPr>
            <a:spLocks noChangeShapeType="1"/>
          </p:cNvSpPr>
          <p:nvPr/>
        </p:nvSpPr>
        <p:spPr bwMode="auto">
          <a:xfrm flipH="1">
            <a:off x="5366345" y="3573463"/>
            <a:ext cx="398730" cy="22066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4" name="Line 26"/>
          <p:cNvSpPr>
            <a:spLocks noChangeShapeType="1"/>
          </p:cNvSpPr>
          <p:nvPr/>
        </p:nvSpPr>
        <p:spPr bwMode="auto">
          <a:xfrm flipH="1">
            <a:off x="5833607" y="3546475"/>
            <a:ext cx="9345" cy="4254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5" name="Line 27"/>
          <p:cNvSpPr>
            <a:spLocks noChangeShapeType="1"/>
          </p:cNvSpPr>
          <p:nvPr/>
        </p:nvSpPr>
        <p:spPr bwMode="auto">
          <a:xfrm>
            <a:off x="5950422" y="3476626"/>
            <a:ext cx="478164" cy="220663"/>
          </a:xfrm>
          <a:prstGeom prst="line">
            <a:avLst/>
          </a:prstGeom>
          <a:noFill/>
          <a:ln w="9525">
            <a:solidFill>
              <a:schemeClr val="tx1"/>
            </a:solidFill>
            <a:round/>
            <a:headEnd/>
            <a:tailEnd/>
          </a:ln>
        </p:spPr>
        <p:txBody>
          <a:bodyPr wrap="none" lIns="90453" tIns="45227" rIns="90453" bIns="45227"/>
          <a:lstStyle/>
          <a:p>
            <a:endParaRPr lang="en-US" sz="1658"/>
          </a:p>
        </p:txBody>
      </p:sp>
      <p:grpSp>
        <p:nvGrpSpPr>
          <p:cNvPr id="2" name="Group 28"/>
          <p:cNvGrpSpPr>
            <a:grpSpLocks/>
          </p:cNvGrpSpPr>
          <p:nvPr/>
        </p:nvGrpSpPr>
        <p:grpSpPr bwMode="auto">
          <a:xfrm>
            <a:off x="3925623" y="2181226"/>
            <a:ext cx="345773" cy="227013"/>
            <a:chOff x="620" y="1640"/>
            <a:chExt cx="288" cy="209"/>
          </a:xfrm>
        </p:grpSpPr>
        <p:sp>
          <p:nvSpPr>
            <p:cNvPr id="12342" name="Line 29"/>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2343" name="Rectangle 30"/>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3" name="Group 31"/>
            <p:cNvGrpSpPr>
              <a:grpSpLocks/>
            </p:cNvGrpSpPr>
            <p:nvPr/>
          </p:nvGrpSpPr>
          <p:grpSpPr bwMode="auto">
            <a:xfrm>
              <a:off x="764" y="1688"/>
              <a:ext cx="109" cy="91"/>
              <a:chOff x="576" y="3456"/>
              <a:chExt cx="288" cy="240"/>
            </a:xfrm>
          </p:grpSpPr>
          <p:sp>
            <p:nvSpPr>
              <p:cNvPr id="12345" name="Line 32"/>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2346" name="Line 33"/>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2317" name="Line 34"/>
          <p:cNvSpPr>
            <a:spLocks noChangeShapeType="1"/>
          </p:cNvSpPr>
          <p:nvPr/>
        </p:nvSpPr>
        <p:spPr bwMode="auto">
          <a:xfrm flipH="1">
            <a:off x="2430387" y="2409825"/>
            <a:ext cx="1551307" cy="9699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8" name="Line 35"/>
          <p:cNvSpPr>
            <a:spLocks noChangeShapeType="1"/>
          </p:cNvSpPr>
          <p:nvPr/>
        </p:nvSpPr>
        <p:spPr bwMode="auto">
          <a:xfrm>
            <a:off x="4126544" y="2401888"/>
            <a:ext cx="0" cy="100330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19" name="Line 36"/>
          <p:cNvSpPr>
            <a:spLocks noChangeShapeType="1"/>
          </p:cNvSpPr>
          <p:nvPr/>
        </p:nvSpPr>
        <p:spPr bwMode="auto">
          <a:xfrm flipH="1" flipV="1">
            <a:off x="4272954" y="2357439"/>
            <a:ext cx="1393996" cy="11112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2320" name="Text Box 37"/>
          <p:cNvSpPr txBox="1">
            <a:spLocks noChangeArrowheads="1"/>
          </p:cNvSpPr>
          <p:nvPr/>
        </p:nvSpPr>
        <p:spPr bwMode="auto">
          <a:xfrm>
            <a:off x="2569008" y="3244851"/>
            <a:ext cx="571616" cy="346472"/>
          </a:xfrm>
          <a:prstGeom prst="rect">
            <a:avLst/>
          </a:prstGeom>
          <a:noFill/>
          <a:ln w="9525">
            <a:noFill/>
            <a:miter lim="800000"/>
            <a:headEnd/>
            <a:tailEnd/>
          </a:ln>
        </p:spPr>
        <p:txBody>
          <a:bodyPr lIns="90453" tIns="45227" rIns="90453" bIns="45227">
            <a:spAutoFit/>
          </a:bodyPr>
          <a:lstStyle/>
          <a:p>
            <a:r>
              <a:rPr lang="en-US" sz="1658"/>
              <a:t>hub</a:t>
            </a:r>
          </a:p>
        </p:txBody>
      </p:sp>
      <p:sp>
        <p:nvSpPr>
          <p:cNvPr id="12321" name="Text Box 38"/>
          <p:cNvSpPr txBox="1">
            <a:spLocks noChangeArrowheads="1"/>
          </p:cNvSpPr>
          <p:nvPr/>
        </p:nvSpPr>
        <p:spPr bwMode="auto">
          <a:xfrm>
            <a:off x="4258936" y="3201989"/>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2322" name="Text Box 39"/>
          <p:cNvSpPr txBox="1">
            <a:spLocks noChangeArrowheads="1"/>
          </p:cNvSpPr>
          <p:nvPr/>
        </p:nvSpPr>
        <p:spPr bwMode="auto">
          <a:xfrm>
            <a:off x="6040758" y="3151188"/>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2323" name="Text Box 40"/>
          <p:cNvSpPr txBox="1">
            <a:spLocks noChangeArrowheads="1"/>
          </p:cNvSpPr>
          <p:nvPr/>
        </p:nvSpPr>
        <p:spPr bwMode="auto">
          <a:xfrm>
            <a:off x="4372637" y="2016126"/>
            <a:ext cx="772578" cy="346472"/>
          </a:xfrm>
          <a:prstGeom prst="rect">
            <a:avLst/>
          </a:prstGeom>
          <a:noFill/>
          <a:ln w="9525">
            <a:noFill/>
            <a:miter lim="800000"/>
            <a:headEnd/>
            <a:tailEnd/>
          </a:ln>
        </p:spPr>
        <p:txBody>
          <a:bodyPr wrap="none" lIns="90453" tIns="45227" rIns="90453" bIns="45227">
            <a:spAutoFit/>
          </a:bodyPr>
          <a:lstStyle/>
          <a:p>
            <a:r>
              <a:rPr lang="en-US" sz="1658"/>
              <a:t>switch</a:t>
            </a:r>
          </a:p>
        </p:txBody>
      </p:sp>
      <p:sp>
        <p:nvSpPr>
          <p:cNvPr id="12324" name="Text Box 42"/>
          <p:cNvSpPr txBox="1">
            <a:spLocks noChangeArrowheads="1"/>
          </p:cNvSpPr>
          <p:nvPr/>
        </p:nvSpPr>
        <p:spPr bwMode="auto">
          <a:xfrm>
            <a:off x="1033275" y="3303588"/>
            <a:ext cx="323737" cy="346472"/>
          </a:xfrm>
          <a:prstGeom prst="rect">
            <a:avLst/>
          </a:prstGeom>
          <a:noFill/>
          <a:ln w="9525">
            <a:noFill/>
            <a:miter lim="800000"/>
            <a:headEnd/>
            <a:tailEnd/>
          </a:ln>
        </p:spPr>
        <p:txBody>
          <a:bodyPr wrap="none" lIns="90453" tIns="45227" rIns="90453" bIns="45227">
            <a:spAutoFit/>
          </a:bodyPr>
          <a:lstStyle/>
          <a:p>
            <a:r>
              <a:rPr lang="en-US" sz="1658"/>
              <a:t>A</a:t>
            </a:r>
          </a:p>
        </p:txBody>
      </p:sp>
      <p:sp>
        <p:nvSpPr>
          <p:cNvPr id="12325" name="Text Box 43"/>
          <p:cNvSpPr txBox="1">
            <a:spLocks noChangeArrowheads="1"/>
          </p:cNvSpPr>
          <p:nvPr/>
        </p:nvSpPr>
        <p:spPr bwMode="auto">
          <a:xfrm>
            <a:off x="1701459" y="4076701"/>
            <a:ext cx="323737" cy="346472"/>
          </a:xfrm>
          <a:prstGeom prst="rect">
            <a:avLst/>
          </a:prstGeom>
          <a:noFill/>
          <a:ln w="9525">
            <a:noFill/>
            <a:miter lim="800000"/>
            <a:headEnd/>
            <a:tailEnd/>
          </a:ln>
        </p:spPr>
        <p:txBody>
          <a:bodyPr wrap="none" lIns="90453" tIns="45227" rIns="90453" bIns="45227">
            <a:spAutoFit/>
          </a:bodyPr>
          <a:lstStyle/>
          <a:p>
            <a:r>
              <a:rPr lang="en-US" sz="1658"/>
              <a:t>B</a:t>
            </a:r>
          </a:p>
        </p:txBody>
      </p:sp>
      <p:sp>
        <p:nvSpPr>
          <p:cNvPr id="12326" name="Text Box 44"/>
          <p:cNvSpPr txBox="1">
            <a:spLocks noChangeArrowheads="1"/>
          </p:cNvSpPr>
          <p:nvPr/>
        </p:nvSpPr>
        <p:spPr bwMode="auto">
          <a:xfrm>
            <a:off x="2346279" y="4089401"/>
            <a:ext cx="336561" cy="346472"/>
          </a:xfrm>
          <a:prstGeom prst="rect">
            <a:avLst/>
          </a:prstGeom>
          <a:noFill/>
          <a:ln w="9525">
            <a:noFill/>
            <a:miter lim="800000"/>
            <a:headEnd/>
            <a:tailEnd/>
          </a:ln>
        </p:spPr>
        <p:txBody>
          <a:bodyPr wrap="none" lIns="90453" tIns="45227" rIns="90453" bIns="45227">
            <a:spAutoFit/>
          </a:bodyPr>
          <a:lstStyle/>
          <a:p>
            <a:r>
              <a:rPr lang="en-US" sz="1658" dirty="0">
                <a:solidFill>
                  <a:srgbClr val="FF0000"/>
                </a:solidFill>
              </a:rPr>
              <a:t>C</a:t>
            </a:r>
          </a:p>
        </p:txBody>
      </p:sp>
      <p:sp>
        <p:nvSpPr>
          <p:cNvPr id="12327" name="Text Box 45"/>
          <p:cNvSpPr txBox="1">
            <a:spLocks noChangeArrowheads="1"/>
          </p:cNvSpPr>
          <p:nvPr/>
        </p:nvSpPr>
        <p:spPr bwMode="auto">
          <a:xfrm>
            <a:off x="3142181" y="3910014"/>
            <a:ext cx="336561" cy="346472"/>
          </a:xfrm>
          <a:prstGeom prst="rect">
            <a:avLst/>
          </a:prstGeom>
          <a:noFill/>
          <a:ln w="9525">
            <a:noFill/>
            <a:miter lim="800000"/>
            <a:headEnd/>
            <a:tailEnd/>
          </a:ln>
        </p:spPr>
        <p:txBody>
          <a:bodyPr wrap="none" lIns="90453" tIns="45227" rIns="90453" bIns="45227">
            <a:spAutoFit/>
          </a:bodyPr>
          <a:lstStyle/>
          <a:p>
            <a:r>
              <a:rPr lang="en-US" sz="1658" dirty="0">
                <a:solidFill>
                  <a:srgbClr val="FF0000"/>
                </a:solidFill>
              </a:rPr>
              <a:t>D</a:t>
            </a:r>
          </a:p>
        </p:txBody>
      </p:sp>
      <p:sp>
        <p:nvSpPr>
          <p:cNvPr id="12328" name="Text Box 46"/>
          <p:cNvSpPr txBox="1">
            <a:spLocks noChangeArrowheads="1"/>
          </p:cNvSpPr>
          <p:nvPr/>
        </p:nvSpPr>
        <p:spPr bwMode="auto">
          <a:xfrm>
            <a:off x="4001942" y="4167189"/>
            <a:ext cx="323737" cy="346472"/>
          </a:xfrm>
          <a:prstGeom prst="rect">
            <a:avLst/>
          </a:prstGeom>
          <a:noFill/>
          <a:ln w="9525">
            <a:noFill/>
            <a:miter lim="800000"/>
            <a:headEnd/>
            <a:tailEnd/>
          </a:ln>
        </p:spPr>
        <p:txBody>
          <a:bodyPr wrap="none" lIns="90453" tIns="45227" rIns="90453" bIns="45227">
            <a:spAutoFit/>
          </a:bodyPr>
          <a:lstStyle/>
          <a:p>
            <a:r>
              <a:rPr lang="en-US" sz="1658"/>
              <a:t>E</a:t>
            </a:r>
          </a:p>
        </p:txBody>
      </p:sp>
      <p:sp>
        <p:nvSpPr>
          <p:cNvPr id="12329" name="Text Box 47"/>
          <p:cNvSpPr txBox="1">
            <a:spLocks noChangeArrowheads="1"/>
          </p:cNvSpPr>
          <p:nvPr/>
        </p:nvSpPr>
        <p:spPr bwMode="auto">
          <a:xfrm>
            <a:off x="4632745" y="3883026"/>
            <a:ext cx="312516" cy="346472"/>
          </a:xfrm>
          <a:prstGeom prst="rect">
            <a:avLst/>
          </a:prstGeom>
          <a:noFill/>
          <a:ln w="9525">
            <a:noFill/>
            <a:miter lim="800000"/>
            <a:headEnd/>
            <a:tailEnd/>
          </a:ln>
        </p:spPr>
        <p:txBody>
          <a:bodyPr wrap="none" lIns="90453" tIns="45227" rIns="90453" bIns="45227">
            <a:spAutoFit/>
          </a:bodyPr>
          <a:lstStyle/>
          <a:p>
            <a:r>
              <a:rPr lang="en-US" sz="1658"/>
              <a:t>F</a:t>
            </a:r>
          </a:p>
        </p:txBody>
      </p:sp>
      <p:sp>
        <p:nvSpPr>
          <p:cNvPr id="12330" name="Text Box 48"/>
          <p:cNvSpPr txBox="1">
            <a:spLocks noChangeArrowheads="1"/>
          </p:cNvSpPr>
          <p:nvPr/>
        </p:nvSpPr>
        <p:spPr bwMode="auto">
          <a:xfrm>
            <a:off x="5163866" y="4025901"/>
            <a:ext cx="347782" cy="346472"/>
          </a:xfrm>
          <a:prstGeom prst="rect">
            <a:avLst/>
          </a:prstGeom>
          <a:noFill/>
          <a:ln w="9525">
            <a:noFill/>
            <a:miter lim="800000"/>
            <a:headEnd/>
            <a:tailEnd/>
          </a:ln>
        </p:spPr>
        <p:txBody>
          <a:bodyPr wrap="none" lIns="90453" tIns="45227" rIns="90453" bIns="45227">
            <a:spAutoFit/>
          </a:bodyPr>
          <a:lstStyle/>
          <a:p>
            <a:r>
              <a:rPr lang="en-US" sz="1658"/>
              <a:t>G</a:t>
            </a:r>
          </a:p>
        </p:txBody>
      </p:sp>
      <p:sp>
        <p:nvSpPr>
          <p:cNvPr id="12331" name="Text Box 50"/>
          <p:cNvSpPr txBox="1">
            <a:spLocks noChangeArrowheads="1"/>
          </p:cNvSpPr>
          <p:nvPr/>
        </p:nvSpPr>
        <p:spPr bwMode="auto">
          <a:xfrm>
            <a:off x="6011165" y="4102101"/>
            <a:ext cx="336561" cy="346472"/>
          </a:xfrm>
          <a:prstGeom prst="rect">
            <a:avLst/>
          </a:prstGeom>
          <a:noFill/>
          <a:ln w="9525">
            <a:noFill/>
            <a:miter lim="800000"/>
            <a:headEnd/>
            <a:tailEnd/>
          </a:ln>
        </p:spPr>
        <p:txBody>
          <a:bodyPr wrap="none" lIns="90453" tIns="45227" rIns="90453" bIns="45227">
            <a:spAutoFit/>
          </a:bodyPr>
          <a:lstStyle/>
          <a:p>
            <a:r>
              <a:rPr lang="en-US" sz="1658"/>
              <a:t>H</a:t>
            </a:r>
          </a:p>
        </p:txBody>
      </p:sp>
      <p:sp>
        <p:nvSpPr>
          <p:cNvPr id="12332" name="Text Box 51"/>
          <p:cNvSpPr txBox="1">
            <a:spLocks noChangeArrowheads="1"/>
          </p:cNvSpPr>
          <p:nvPr/>
        </p:nvSpPr>
        <p:spPr bwMode="auto">
          <a:xfrm>
            <a:off x="6743209" y="3548063"/>
            <a:ext cx="241984" cy="346472"/>
          </a:xfrm>
          <a:prstGeom prst="rect">
            <a:avLst/>
          </a:prstGeom>
          <a:noFill/>
          <a:ln w="9525">
            <a:noFill/>
            <a:miter lim="800000"/>
            <a:headEnd/>
            <a:tailEnd/>
          </a:ln>
        </p:spPr>
        <p:txBody>
          <a:bodyPr wrap="none" lIns="90453" tIns="45227" rIns="90453" bIns="45227">
            <a:spAutoFit/>
          </a:bodyPr>
          <a:lstStyle/>
          <a:p>
            <a:r>
              <a:rPr lang="en-US" sz="1658"/>
              <a:t>I</a:t>
            </a:r>
          </a:p>
        </p:txBody>
      </p:sp>
      <p:sp>
        <p:nvSpPr>
          <p:cNvPr id="12333" name="Line 52"/>
          <p:cNvSpPr>
            <a:spLocks noChangeShapeType="1"/>
          </p:cNvSpPr>
          <p:nvPr/>
        </p:nvSpPr>
        <p:spPr bwMode="auto">
          <a:xfrm>
            <a:off x="6771244" y="2319338"/>
            <a:ext cx="1943807" cy="0"/>
          </a:xfrm>
          <a:prstGeom prst="line">
            <a:avLst/>
          </a:prstGeom>
          <a:noFill/>
          <a:ln w="25400">
            <a:solidFill>
              <a:srgbClr val="FF0000"/>
            </a:solidFill>
            <a:round/>
            <a:headEnd/>
            <a:tailEnd/>
          </a:ln>
        </p:spPr>
        <p:txBody>
          <a:bodyPr wrap="none" lIns="90453" tIns="45227" rIns="90453" bIns="45227"/>
          <a:lstStyle/>
          <a:p>
            <a:endParaRPr lang="en-US" sz="1658"/>
          </a:p>
        </p:txBody>
      </p:sp>
      <p:sp>
        <p:nvSpPr>
          <p:cNvPr id="12334" name="Line 53"/>
          <p:cNvSpPr>
            <a:spLocks noChangeShapeType="1"/>
          </p:cNvSpPr>
          <p:nvPr/>
        </p:nvSpPr>
        <p:spPr bwMode="auto">
          <a:xfrm>
            <a:off x="7629447" y="1970089"/>
            <a:ext cx="0" cy="1944687"/>
          </a:xfrm>
          <a:prstGeom prst="line">
            <a:avLst/>
          </a:prstGeom>
          <a:noFill/>
          <a:ln w="25400">
            <a:solidFill>
              <a:srgbClr val="FF0000"/>
            </a:solidFill>
            <a:round/>
            <a:headEnd/>
            <a:tailEnd/>
          </a:ln>
        </p:spPr>
        <p:txBody>
          <a:bodyPr wrap="none" lIns="90453" tIns="45227" rIns="90453" bIns="45227"/>
          <a:lstStyle/>
          <a:p>
            <a:endParaRPr lang="en-US" sz="1658"/>
          </a:p>
        </p:txBody>
      </p:sp>
      <p:sp>
        <p:nvSpPr>
          <p:cNvPr id="12335" name="Text Box 54"/>
          <p:cNvSpPr txBox="1">
            <a:spLocks noChangeArrowheads="1"/>
          </p:cNvSpPr>
          <p:nvPr/>
        </p:nvSpPr>
        <p:spPr bwMode="auto">
          <a:xfrm>
            <a:off x="6629508" y="1939926"/>
            <a:ext cx="939290" cy="346472"/>
          </a:xfrm>
          <a:prstGeom prst="rect">
            <a:avLst/>
          </a:prstGeom>
          <a:noFill/>
          <a:ln w="9525">
            <a:noFill/>
            <a:miter lim="800000"/>
            <a:headEnd/>
            <a:tailEnd/>
          </a:ln>
        </p:spPr>
        <p:txBody>
          <a:bodyPr wrap="none" lIns="90453" tIns="45227" rIns="90453" bIns="45227">
            <a:spAutoFit/>
          </a:bodyPr>
          <a:lstStyle/>
          <a:p>
            <a:r>
              <a:rPr lang="en-US" sz="1658" dirty="0" smtClean="0">
                <a:solidFill>
                  <a:srgbClr val="FF0000"/>
                </a:solidFill>
              </a:rPr>
              <a:t>address</a:t>
            </a:r>
            <a:endParaRPr lang="en-US" sz="1658" dirty="0">
              <a:solidFill>
                <a:srgbClr val="FF0000"/>
              </a:solidFill>
            </a:endParaRPr>
          </a:p>
        </p:txBody>
      </p:sp>
      <p:sp>
        <p:nvSpPr>
          <p:cNvPr id="12336" name="Text Box 55"/>
          <p:cNvSpPr txBox="1">
            <a:spLocks noChangeArrowheads="1"/>
          </p:cNvSpPr>
          <p:nvPr/>
        </p:nvSpPr>
        <p:spPr bwMode="auto">
          <a:xfrm>
            <a:off x="7640350" y="1951038"/>
            <a:ext cx="998602" cy="346472"/>
          </a:xfrm>
          <a:prstGeom prst="rect">
            <a:avLst/>
          </a:prstGeom>
          <a:noFill/>
          <a:ln w="9525">
            <a:noFill/>
            <a:miter lim="800000"/>
            <a:headEnd/>
            <a:tailEnd/>
          </a:ln>
        </p:spPr>
        <p:txBody>
          <a:bodyPr wrap="none" lIns="90453" tIns="45227" rIns="90453" bIns="45227">
            <a:spAutoFit/>
          </a:bodyPr>
          <a:lstStyle/>
          <a:p>
            <a:r>
              <a:rPr lang="en-US" sz="1658">
                <a:solidFill>
                  <a:srgbClr val="FF0000"/>
                </a:solidFill>
              </a:rPr>
              <a:t>interface</a:t>
            </a:r>
          </a:p>
        </p:txBody>
      </p:sp>
      <p:sp>
        <p:nvSpPr>
          <p:cNvPr id="12337" name="Text Box 56"/>
          <p:cNvSpPr txBox="1">
            <a:spLocks noChangeArrowheads="1"/>
          </p:cNvSpPr>
          <p:nvPr/>
        </p:nvSpPr>
        <p:spPr bwMode="auto">
          <a:xfrm>
            <a:off x="7148168" y="2351088"/>
            <a:ext cx="347782" cy="1622141"/>
          </a:xfrm>
          <a:prstGeom prst="rect">
            <a:avLst/>
          </a:prstGeom>
          <a:noFill/>
          <a:ln w="9525">
            <a:noFill/>
            <a:miter lim="800000"/>
            <a:headEnd/>
            <a:tailEnd/>
          </a:ln>
        </p:spPr>
        <p:txBody>
          <a:bodyPr wrap="none" lIns="90453" tIns="45227" rIns="90453" bIns="45227">
            <a:spAutoFit/>
          </a:bodyPr>
          <a:lstStyle/>
          <a:p>
            <a:r>
              <a:rPr lang="en-US" sz="1658"/>
              <a:t>A</a:t>
            </a:r>
          </a:p>
          <a:p>
            <a:r>
              <a:rPr lang="en-US" sz="1658"/>
              <a:t>B</a:t>
            </a:r>
          </a:p>
          <a:p>
            <a:r>
              <a:rPr lang="en-US" sz="1658"/>
              <a:t>E</a:t>
            </a:r>
          </a:p>
          <a:p>
            <a:r>
              <a:rPr lang="en-US" sz="1658"/>
              <a:t>G</a:t>
            </a:r>
          </a:p>
          <a:p>
            <a:endParaRPr lang="en-US" sz="1658"/>
          </a:p>
          <a:p>
            <a:endParaRPr lang="en-US" sz="1658"/>
          </a:p>
        </p:txBody>
      </p:sp>
      <p:sp>
        <p:nvSpPr>
          <p:cNvPr id="12338" name="Text Box 57"/>
          <p:cNvSpPr txBox="1">
            <a:spLocks noChangeArrowheads="1"/>
          </p:cNvSpPr>
          <p:nvPr/>
        </p:nvSpPr>
        <p:spPr bwMode="auto">
          <a:xfrm>
            <a:off x="7716669" y="2349501"/>
            <a:ext cx="301295" cy="1111873"/>
          </a:xfrm>
          <a:prstGeom prst="rect">
            <a:avLst/>
          </a:prstGeom>
          <a:noFill/>
          <a:ln w="9525">
            <a:noFill/>
            <a:miter lim="800000"/>
            <a:headEnd/>
            <a:tailEnd/>
          </a:ln>
        </p:spPr>
        <p:txBody>
          <a:bodyPr wrap="none" lIns="90453" tIns="45227" rIns="90453" bIns="45227">
            <a:spAutoFit/>
          </a:bodyPr>
          <a:lstStyle/>
          <a:p>
            <a:r>
              <a:rPr lang="en-US" sz="1658"/>
              <a:t>1</a:t>
            </a:r>
          </a:p>
          <a:p>
            <a:r>
              <a:rPr lang="en-US" sz="1658"/>
              <a:t>1</a:t>
            </a:r>
          </a:p>
          <a:p>
            <a:r>
              <a:rPr lang="en-US" sz="1658"/>
              <a:t>2</a:t>
            </a:r>
          </a:p>
          <a:p>
            <a:r>
              <a:rPr lang="en-US" sz="1658"/>
              <a:t>3</a:t>
            </a:r>
          </a:p>
        </p:txBody>
      </p:sp>
      <p:sp>
        <p:nvSpPr>
          <p:cNvPr id="12339" name="Text Box 59"/>
          <p:cNvSpPr txBox="1">
            <a:spLocks noChangeArrowheads="1"/>
          </p:cNvSpPr>
          <p:nvPr/>
        </p:nvSpPr>
        <p:spPr bwMode="auto">
          <a:xfrm>
            <a:off x="3547141" y="2247901"/>
            <a:ext cx="301295" cy="346472"/>
          </a:xfrm>
          <a:prstGeom prst="rect">
            <a:avLst/>
          </a:prstGeom>
          <a:noFill/>
          <a:ln w="9525">
            <a:noFill/>
            <a:miter lim="800000"/>
            <a:headEnd/>
            <a:tailEnd/>
          </a:ln>
        </p:spPr>
        <p:txBody>
          <a:bodyPr wrap="none" lIns="90453" tIns="45227" rIns="90453" bIns="45227">
            <a:spAutoFit/>
          </a:bodyPr>
          <a:lstStyle/>
          <a:p>
            <a:r>
              <a:rPr lang="en-US" sz="1658" dirty="0">
                <a:solidFill>
                  <a:srgbClr val="FF0000"/>
                </a:solidFill>
              </a:rPr>
              <a:t>1</a:t>
            </a:r>
          </a:p>
        </p:txBody>
      </p:sp>
      <p:sp>
        <p:nvSpPr>
          <p:cNvPr id="12340" name="Text Box 60"/>
          <p:cNvSpPr txBox="1">
            <a:spLocks noChangeArrowheads="1"/>
          </p:cNvSpPr>
          <p:nvPr/>
        </p:nvSpPr>
        <p:spPr bwMode="auto">
          <a:xfrm>
            <a:off x="3861763" y="2532064"/>
            <a:ext cx="301295" cy="346472"/>
          </a:xfrm>
          <a:prstGeom prst="rect">
            <a:avLst/>
          </a:prstGeom>
          <a:noFill/>
          <a:ln w="9525">
            <a:noFill/>
            <a:miter lim="800000"/>
            <a:headEnd/>
            <a:tailEnd/>
          </a:ln>
        </p:spPr>
        <p:txBody>
          <a:bodyPr wrap="none" lIns="90453" tIns="45227" rIns="90453" bIns="45227">
            <a:spAutoFit/>
          </a:bodyPr>
          <a:lstStyle/>
          <a:p>
            <a:r>
              <a:rPr lang="en-US" sz="1658" dirty="0">
                <a:solidFill>
                  <a:srgbClr val="00B050"/>
                </a:solidFill>
              </a:rPr>
              <a:t>2</a:t>
            </a:r>
          </a:p>
        </p:txBody>
      </p:sp>
      <p:sp>
        <p:nvSpPr>
          <p:cNvPr id="12341" name="Text Box 61"/>
          <p:cNvSpPr txBox="1">
            <a:spLocks noChangeArrowheads="1"/>
          </p:cNvSpPr>
          <p:nvPr/>
        </p:nvSpPr>
        <p:spPr bwMode="auto">
          <a:xfrm>
            <a:off x="4279183" y="2492376"/>
            <a:ext cx="301295" cy="346472"/>
          </a:xfrm>
          <a:prstGeom prst="rect">
            <a:avLst/>
          </a:prstGeom>
          <a:noFill/>
          <a:ln w="9525">
            <a:noFill/>
            <a:miter lim="800000"/>
            <a:headEnd/>
            <a:tailEnd/>
          </a:ln>
        </p:spPr>
        <p:txBody>
          <a:bodyPr wrap="none" lIns="90453" tIns="45227" rIns="90453" bIns="45227">
            <a:spAutoFit/>
          </a:bodyPr>
          <a:lstStyle/>
          <a:p>
            <a:r>
              <a:rPr lang="en-US" sz="1658" dirty="0">
                <a:solidFill>
                  <a:srgbClr val="00B050"/>
                </a:solidFill>
              </a:rPr>
              <a:t>3</a:t>
            </a:r>
          </a:p>
        </p:txBody>
      </p:sp>
    </p:spTree>
    <p:extLst>
      <p:ext uri="{BB962C8B-B14F-4D97-AF65-F5344CB8AC3E}">
        <p14:creationId xmlns:p14="http://schemas.microsoft.com/office/powerpoint/2010/main" val="201291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3" name="Rectangle 3"/>
          <p:cNvSpPr>
            <a:spLocks noGrp="1" noChangeArrowheads="1"/>
          </p:cNvSpPr>
          <p:nvPr>
            <p:ph sz="quarter" idx="1"/>
          </p:nvPr>
        </p:nvSpPr>
        <p:spPr>
          <a:xfrm>
            <a:off x="908258" y="1758012"/>
            <a:ext cx="7805747" cy="4327751"/>
          </a:xfrm>
        </p:spPr>
        <p:txBody>
          <a:bodyPr>
            <a:normAutofit fontScale="92500" lnSpcReduction="20000"/>
          </a:bodyPr>
          <a:lstStyle/>
          <a:p>
            <a:pPr>
              <a:lnSpc>
                <a:spcPct val="90000"/>
              </a:lnSpc>
              <a:buFont typeface="Wingdings" pitchFamily="2" charset="2"/>
              <a:buNone/>
            </a:pPr>
            <a:endParaRPr lang="en-US" sz="1658" dirty="0"/>
          </a:p>
          <a:p>
            <a:pPr>
              <a:lnSpc>
                <a:spcPct val="90000"/>
              </a:lnSpc>
            </a:pPr>
            <a:r>
              <a:rPr lang="en-US" sz="2948" dirty="0"/>
              <a:t>NIC Card </a:t>
            </a:r>
            <a:endParaRPr lang="en-US" sz="2948" dirty="0" smtClean="0"/>
          </a:p>
          <a:p>
            <a:pPr>
              <a:lnSpc>
                <a:spcPct val="90000"/>
              </a:lnSpc>
            </a:pPr>
            <a:r>
              <a:rPr lang="en-US" sz="2948" dirty="0" smtClean="0"/>
              <a:t>Repeater </a:t>
            </a:r>
          </a:p>
          <a:p>
            <a:pPr>
              <a:lnSpc>
                <a:spcPct val="90000"/>
              </a:lnSpc>
            </a:pPr>
            <a:r>
              <a:rPr lang="en-US" sz="2948" dirty="0" smtClean="0"/>
              <a:t>Bridge</a:t>
            </a:r>
            <a:endParaRPr lang="en-US" sz="2948" dirty="0"/>
          </a:p>
          <a:p>
            <a:pPr>
              <a:lnSpc>
                <a:spcPct val="90000"/>
              </a:lnSpc>
            </a:pPr>
            <a:r>
              <a:rPr lang="en-US" sz="2948" dirty="0" smtClean="0"/>
              <a:t>Hub</a:t>
            </a:r>
            <a:endParaRPr lang="en-US" sz="2948" dirty="0"/>
          </a:p>
          <a:p>
            <a:pPr>
              <a:lnSpc>
                <a:spcPct val="90000"/>
              </a:lnSpc>
            </a:pPr>
            <a:r>
              <a:rPr lang="en-US" sz="2948" dirty="0"/>
              <a:t>Switch </a:t>
            </a:r>
            <a:endParaRPr lang="en-US" sz="2948" dirty="0" smtClean="0"/>
          </a:p>
          <a:p>
            <a:pPr>
              <a:lnSpc>
                <a:spcPct val="90000"/>
              </a:lnSpc>
            </a:pPr>
            <a:r>
              <a:rPr lang="en-US" sz="2948" dirty="0" smtClean="0"/>
              <a:t>Router</a:t>
            </a:r>
          </a:p>
          <a:p>
            <a:pPr>
              <a:lnSpc>
                <a:spcPct val="90000"/>
              </a:lnSpc>
            </a:pPr>
            <a:r>
              <a:rPr lang="en-US" sz="3200" dirty="0" smtClean="0"/>
              <a:t>Transceiver</a:t>
            </a:r>
          </a:p>
          <a:p>
            <a:pPr>
              <a:lnSpc>
                <a:spcPct val="90000"/>
              </a:lnSpc>
            </a:pPr>
            <a:r>
              <a:rPr lang="en-US" sz="3200" dirty="0"/>
              <a:t>Converter</a:t>
            </a:r>
            <a:endParaRPr lang="en-US" sz="2948" dirty="0"/>
          </a:p>
          <a:p>
            <a:pPr>
              <a:lnSpc>
                <a:spcPct val="90000"/>
              </a:lnSpc>
            </a:pPr>
            <a:r>
              <a:rPr lang="en-US" sz="3200" dirty="0" smtClean="0"/>
              <a:t>Firewall</a:t>
            </a:r>
          </a:p>
          <a:p>
            <a:pPr>
              <a:lnSpc>
                <a:spcPct val="90000"/>
              </a:lnSpc>
            </a:pPr>
            <a:r>
              <a:rPr lang="en-US" sz="3200" dirty="0" smtClean="0"/>
              <a:t>IDS/IPS</a:t>
            </a:r>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2</a:t>
            </a:fld>
            <a:endParaRPr lang="en-US" dirty="0"/>
          </a:p>
        </p:txBody>
      </p:sp>
      <p:sp>
        <p:nvSpPr>
          <p:cNvPr id="4" name="Title 3"/>
          <p:cNvSpPr>
            <a:spLocks noGrp="1"/>
          </p:cNvSpPr>
          <p:nvPr>
            <p:ph type="title"/>
          </p:nvPr>
        </p:nvSpPr>
        <p:spPr/>
        <p:txBody>
          <a:bodyPr/>
          <a:lstStyle/>
          <a:p>
            <a:r>
              <a:rPr lang="en-US" dirty="0"/>
              <a:t>LAN </a:t>
            </a:r>
            <a:r>
              <a:rPr lang="en-US" dirty="0" smtClean="0"/>
              <a:t>Equipment</a:t>
            </a:r>
            <a:endParaRPr lang="en-US" dirty="0"/>
          </a:p>
        </p:txBody>
      </p:sp>
    </p:spTree>
    <p:extLst>
      <p:ext uri="{BB962C8B-B14F-4D97-AF65-F5344CB8AC3E}">
        <p14:creationId xmlns:p14="http://schemas.microsoft.com/office/powerpoint/2010/main" val="266796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4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4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84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84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848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84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84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4" name="Slide Number Placeholder 5"/>
          <p:cNvSpPr>
            <a:spLocks noGrp="1"/>
          </p:cNvSpPr>
          <p:nvPr>
            <p:ph type="sldNum" sz="quarter" idx="12"/>
          </p:nvPr>
        </p:nvSpPr>
        <p:spPr>
          <a:noFill/>
        </p:spPr>
        <p:txBody>
          <a:bodyPr>
            <a:normAutofit fontScale="85000" lnSpcReduction="20000"/>
          </a:bodyPr>
          <a:lstStyle/>
          <a:p>
            <a:fld id="{B2098331-9B19-46F4-B143-5A3F421F96FC}" type="slidenum">
              <a:rPr lang="ar-SA" smtClean="0"/>
              <a:pPr/>
              <a:t>20</a:t>
            </a:fld>
            <a:endParaRPr lang="en-US" smtClean="0"/>
          </a:p>
        </p:txBody>
      </p:sp>
      <p:sp>
        <p:nvSpPr>
          <p:cNvPr id="13325" name="Rectangle 2"/>
          <p:cNvSpPr>
            <a:spLocks noGrp="1" noChangeArrowheads="1"/>
          </p:cNvSpPr>
          <p:nvPr>
            <p:ph type="title"/>
          </p:nvPr>
        </p:nvSpPr>
        <p:spPr>
          <a:xfrm>
            <a:off x="350958" y="186324"/>
            <a:ext cx="7625704" cy="831472"/>
          </a:xfrm>
        </p:spPr>
        <p:txBody>
          <a:bodyPr/>
          <a:lstStyle/>
          <a:p>
            <a:r>
              <a:rPr lang="en-US" sz="3593" dirty="0"/>
              <a:t>Switch: </a:t>
            </a:r>
            <a:r>
              <a:rPr lang="en-US" sz="3593" dirty="0" smtClean="0"/>
              <a:t>Example</a:t>
            </a:r>
            <a:endParaRPr lang="en-US" sz="3593" dirty="0"/>
          </a:p>
        </p:txBody>
      </p:sp>
      <p:sp>
        <p:nvSpPr>
          <p:cNvPr id="13326" name="Rectangle 3"/>
          <p:cNvSpPr>
            <a:spLocks noGrp="1" noChangeArrowheads="1"/>
          </p:cNvSpPr>
          <p:nvPr>
            <p:ph type="body" idx="1"/>
          </p:nvPr>
        </p:nvSpPr>
        <p:spPr>
          <a:xfrm>
            <a:off x="626758" y="1447800"/>
            <a:ext cx="7625704" cy="4340225"/>
          </a:xfrm>
        </p:spPr>
        <p:txBody>
          <a:bodyPr/>
          <a:lstStyle/>
          <a:p>
            <a:pPr>
              <a:buFont typeface="ZapfDingbats" pitchFamily="82" charset="2"/>
              <a:buNone/>
            </a:pPr>
            <a:r>
              <a:rPr lang="en-US" sz="2395" dirty="0"/>
              <a:t>Suppose D replies feedback frame to C.</a:t>
            </a:r>
            <a:endParaRPr lang="en-US" dirty="0" smtClean="0"/>
          </a:p>
        </p:txBody>
      </p:sp>
      <p:sp>
        <p:nvSpPr>
          <p:cNvPr id="13327" name="Rectangle 4"/>
          <p:cNvSpPr>
            <a:spLocks noChangeArrowheads="1"/>
          </p:cNvSpPr>
          <p:nvPr/>
        </p:nvSpPr>
        <p:spPr bwMode="auto">
          <a:xfrm>
            <a:off x="759149" y="4495800"/>
            <a:ext cx="7625704" cy="2182062"/>
          </a:xfrm>
          <a:prstGeom prst="rect">
            <a:avLst/>
          </a:prstGeom>
          <a:noFill/>
          <a:ln w="9525">
            <a:noFill/>
            <a:miter lim="800000"/>
            <a:headEnd/>
            <a:tailEnd/>
          </a:ln>
        </p:spPr>
        <p:txBody>
          <a:bodyPr lIns="90453" tIns="45227" rIns="90453" bIns="45227"/>
          <a:lstStyle/>
          <a:p>
            <a:pPr marL="339197" indent="-339197">
              <a:spcBef>
                <a:spcPct val="20000"/>
              </a:spcBef>
              <a:buClr>
                <a:schemeClr val="accent2"/>
              </a:buClr>
              <a:buSzPct val="85000"/>
              <a:buFont typeface="ZapfDingbats" pitchFamily="82" charset="2"/>
              <a:buChar char="r"/>
            </a:pPr>
            <a:r>
              <a:rPr lang="en-US" sz="2395" dirty="0"/>
              <a:t>Switch receives frame from D</a:t>
            </a:r>
          </a:p>
          <a:p>
            <a:pPr marL="796397" lvl="1" indent="-339197">
              <a:spcBef>
                <a:spcPct val="20000"/>
              </a:spcBef>
              <a:buClr>
                <a:schemeClr val="accent2"/>
              </a:buClr>
              <a:buSzPct val="85000"/>
              <a:buFont typeface="ZapfDingbats" pitchFamily="82" charset="2"/>
              <a:buChar char="r"/>
            </a:pPr>
            <a:r>
              <a:rPr lang="en-US" sz="2395" dirty="0"/>
              <a:t>N</a:t>
            </a:r>
            <a:r>
              <a:rPr lang="en-US" sz="2395" dirty="0" smtClean="0"/>
              <a:t>otes </a:t>
            </a:r>
            <a:r>
              <a:rPr lang="en-US" sz="2395" dirty="0"/>
              <a:t>in the table from the interface </a:t>
            </a:r>
            <a:r>
              <a:rPr lang="en-US" sz="2395" dirty="0" smtClean="0"/>
              <a:t>D switch </a:t>
            </a:r>
            <a:r>
              <a:rPr lang="en-US" sz="2395" dirty="0"/>
              <a:t>is </a:t>
            </a:r>
            <a:r>
              <a:rPr lang="en-US" sz="2395" dirty="0" smtClean="0"/>
              <a:t>2</a:t>
            </a:r>
            <a:endParaRPr lang="en-US" sz="2395" dirty="0"/>
          </a:p>
          <a:p>
            <a:pPr marL="796397" lvl="1" indent="-339197">
              <a:spcBef>
                <a:spcPct val="20000"/>
              </a:spcBef>
              <a:buClr>
                <a:schemeClr val="accent2"/>
              </a:buClr>
              <a:buSzPct val="85000"/>
              <a:buFont typeface="ZapfDingbats" pitchFamily="82" charset="2"/>
              <a:buChar char="r"/>
            </a:pPr>
            <a:r>
              <a:rPr lang="en-US" sz="2395" dirty="0" smtClean="0"/>
              <a:t>Because </a:t>
            </a:r>
            <a:r>
              <a:rPr lang="en-US" sz="2395" dirty="0"/>
              <a:t>C is in table, switch forwards frame only to the interface 1</a:t>
            </a:r>
          </a:p>
          <a:p>
            <a:pPr marL="339197" indent="-339197">
              <a:spcBef>
                <a:spcPct val="20000"/>
              </a:spcBef>
              <a:buClr>
                <a:schemeClr val="accent2"/>
              </a:buClr>
              <a:buSzPct val="85000"/>
              <a:buFont typeface="ZapfDingbats" pitchFamily="82" charset="2"/>
              <a:buChar char="r"/>
            </a:pPr>
            <a:r>
              <a:rPr lang="en-US" sz="2395" dirty="0"/>
              <a:t>frame received by C </a:t>
            </a:r>
          </a:p>
        </p:txBody>
      </p:sp>
      <p:sp>
        <p:nvSpPr>
          <p:cNvPr id="13328" name="Rectangle 5"/>
          <p:cNvSpPr>
            <a:spLocks noChangeArrowheads="1"/>
          </p:cNvSpPr>
          <p:nvPr/>
        </p:nvSpPr>
        <p:spPr bwMode="auto">
          <a:xfrm>
            <a:off x="3877339" y="3502026"/>
            <a:ext cx="269454"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3314" name="Object 6"/>
          <p:cNvGraphicFramePr>
            <a:graphicFrameLocks noChangeAspect="1"/>
          </p:cNvGraphicFramePr>
          <p:nvPr/>
        </p:nvGraphicFramePr>
        <p:xfrm>
          <a:off x="1746628" y="3789363"/>
          <a:ext cx="389384" cy="306387"/>
        </p:xfrm>
        <a:graphic>
          <a:graphicData uri="http://schemas.openxmlformats.org/presentationml/2006/ole">
            <mc:AlternateContent xmlns:mc="http://schemas.openxmlformats.org/markup-compatibility/2006">
              <mc:Choice xmlns:v="urn:schemas-microsoft-com:vml" Requires="v">
                <p:oleObj spid="_x0000_s8488"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628" y="3789363"/>
                        <a:ext cx="389384"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7"/>
          <p:cNvGraphicFramePr>
            <a:graphicFrameLocks noChangeAspect="1"/>
          </p:cNvGraphicFramePr>
          <p:nvPr/>
        </p:nvGraphicFramePr>
        <p:xfrm>
          <a:off x="4265167" y="3800475"/>
          <a:ext cx="389384" cy="306388"/>
        </p:xfrm>
        <a:graphic>
          <a:graphicData uri="http://schemas.openxmlformats.org/presentationml/2006/ole">
            <mc:AlternateContent xmlns:mc="http://schemas.openxmlformats.org/markup-compatibility/2006">
              <mc:Choice xmlns:v="urn:schemas-microsoft-com:vml" Requires="v">
                <p:oleObj spid="_x0000_s8489"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5167" y="3800475"/>
                        <a:ext cx="389384"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8"/>
          <p:cNvGraphicFramePr>
            <a:graphicFrameLocks noChangeAspect="1"/>
          </p:cNvGraphicFramePr>
          <p:nvPr/>
        </p:nvGraphicFramePr>
        <p:xfrm>
          <a:off x="5023687" y="3759200"/>
          <a:ext cx="387827" cy="306388"/>
        </p:xfrm>
        <a:graphic>
          <a:graphicData uri="http://schemas.openxmlformats.org/presentationml/2006/ole">
            <mc:AlternateContent xmlns:mc="http://schemas.openxmlformats.org/markup-compatibility/2006">
              <mc:Choice xmlns:v="urn:schemas-microsoft-com:vml" Requires="v">
                <p:oleObj spid="_x0000_s8490"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3687" y="3759200"/>
                        <a:ext cx="38782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7" name="Object 9"/>
          <p:cNvGraphicFramePr>
            <a:graphicFrameLocks noChangeAspect="1"/>
          </p:cNvGraphicFramePr>
          <p:nvPr/>
        </p:nvGraphicFramePr>
        <p:xfrm>
          <a:off x="2361857" y="3811589"/>
          <a:ext cx="387826" cy="306387"/>
        </p:xfrm>
        <a:graphic>
          <a:graphicData uri="http://schemas.openxmlformats.org/presentationml/2006/ole">
            <mc:AlternateContent xmlns:mc="http://schemas.openxmlformats.org/markup-compatibility/2006">
              <mc:Choice xmlns:v="urn:schemas-microsoft-com:vml" Requires="v">
                <p:oleObj spid="_x0000_s8491"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857" y="3811589"/>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9" name="Rectangle 10"/>
          <p:cNvSpPr>
            <a:spLocks noChangeArrowheads="1"/>
          </p:cNvSpPr>
          <p:nvPr/>
        </p:nvSpPr>
        <p:spPr bwMode="auto">
          <a:xfrm>
            <a:off x="5592189" y="3509963"/>
            <a:ext cx="269453"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sp>
        <p:nvSpPr>
          <p:cNvPr id="13330" name="Rectangle 11"/>
          <p:cNvSpPr>
            <a:spLocks noChangeArrowheads="1"/>
          </p:cNvSpPr>
          <p:nvPr/>
        </p:nvSpPr>
        <p:spPr bwMode="auto">
          <a:xfrm>
            <a:off x="2207658" y="3500438"/>
            <a:ext cx="269454"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3318" name="Object 12"/>
          <p:cNvGraphicFramePr>
            <a:graphicFrameLocks noChangeAspect="1"/>
          </p:cNvGraphicFramePr>
          <p:nvPr/>
        </p:nvGraphicFramePr>
        <p:xfrm>
          <a:off x="3238749" y="3662363"/>
          <a:ext cx="387827" cy="306387"/>
        </p:xfrm>
        <a:graphic>
          <a:graphicData uri="http://schemas.openxmlformats.org/presentationml/2006/ole">
            <mc:AlternateContent xmlns:mc="http://schemas.openxmlformats.org/markup-compatibility/2006">
              <mc:Choice xmlns:v="urn:schemas-microsoft-com:vml" Requires="v">
                <p:oleObj spid="_x0000_s8492"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749" y="3662363"/>
                        <a:ext cx="387827"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9" name="Object 13"/>
          <p:cNvGraphicFramePr>
            <a:graphicFrameLocks noChangeAspect="1"/>
          </p:cNvGraphicFramePr>
          <p:nvPr/>
        </p:nvGraphicFramePr>
        <p:xfrm>
          <a:off x="3645267" y="4094163"/>
          <a:ext cx="387826" cy="306387"/>
        </p:xfrm>
        <a:graphic>
          <a:graphicData uri="http://schemas.openxmlformats.org/presentationml/2006/ole">
            <mc:AlternateContent xmlns:mc="http://schemas.openxmlformats.org/markup-compatibility/2006">
              <mc:Choice xmlns:v="urn:schemas-microsoft-com:vml" Requires="v">
                <p:oleObj spid="_x0000_s8493"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267" y="4094163"/>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0" name="Object 14"/>
          <p:cNvGraphicFramePr>
            <a:graphicFrameLocks noChangeAspect="1"/>
          </p:cNvGraphicFramePr>
          <p:nvPr/>
        </p:nvGraphicFramePr>
        <p:xfrm>
          <a:off x="6383418" y="3633789"/>
          <a:ext cx="387826" cy="306387"/>
        </p:xfrm>
        <a:graphic>
          <a:graphicData uri="http://schemas.openxmlformats.org/presentationml/2006/ole">
            <mc:AlternateContent xmlns:mc="http://schemas.openxmlformats.org/markup-compatibility/2006">
              <mc:Choice xmlns:v="urn:schemas-microsoft-com:vml" Requires="v">
                <p:oleObj spid="_x0000_s8494"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418" y="3633789"/>
                        <a:ext cx="387826"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1" name="Object 15"/>
          <p:cNvGraphicFramePr>
            <a:graphicFrameLocks noChangeAspect="1"/>
          </p:cNvGraphicFramePr>
          <p:nvPr/>
        </p:nvGraphicFramePr>
        <p:xfrm>
          <a:off x="5680968" y="3967164"/>
          <a:ext cx="387827" cy="307975"/>
        </p:xfrm>
        <a:graphic>
          <a:graphicData uri="http://schemas.openxmlformats.org/presentationml/2006/ole">
            <mc:AlternateContent xmlns:mc="http://schemas.openxmlformats.org/markup-compatibility/2006">
              <mc:Choice xmlns:v="urn:schemas-microsoft-com:vml" Requires="v">
                <p:oleObj spid="_x0000_s8495"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968" y="3967164"/>
                        <a:ext cx="387827"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2" name="Object 16"/>
          <p:cNvGraphicFramePr>
            <a:graphicFrameLocks noChangeAspect="1"/>
          </p:cNvGraphicFramePr>
          <p:nvPr/>
        </p:nvGraphicFramePr>
        <p:xfrm>
          <a:off x="1338552" y="3355975"/>
          <a:ext cx="387827" cy="306388"/>
        </p:xfrm>
        <a:graphic>
          <a:graphicData uri="http://schemas.openxmlformats.org/presentationml/2006/ole">
            <mc:AlternateContent xmlns:mc="http://schemas.openxmlformats.org/markup-compatibility/2006">
              <mc:Choice xmlns:v="urn:schemas-microsoft-com:vml" Requires="v">
                <p:oleObj spid="_x0000_s8496"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552" y="3355975"/>
                        <a:ext cx="38782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1" name="Line 17"/>
          <p:cNvSpPr>
            <a:spLocks noChangeShapeType="1"/>
          </p:cNvSpPr>
          <p:nvPr/>
        </p:nvSpPr>
        <p:spPr bwMode="auto">
          <a:xfrm flipH="1">
            <a:off x="1688998" y="3503613"/>
            <a:ext cx="517103" cy="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2" name="Line 18"/>
          <p:cNvSpPr>
            <a:spLocks noChangeShapeType="1"/>
          </p:cNvSpPr>
          <p:nvPr/>
        </p:nvSpPr>
        <p:spPr bwMode="auto">
          <a:xfrm flipH="1">
            <a:off x="2048791" y="3546476"/>
            <a:ext cx="253879" cy="2841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3" name="Line 19"/>
          <p:cNvSpPr>
            <a:spLocks noChangeShapeType="1"/>
          </p:cNvSpPr>
          <p:nvPr/>
        </p:nvSpPr>
        <p:spPr bwMode="auto">
          <a:xfrm>
            <a:off x="2439732" y="3573464"/>
            <a:ext cx="66973" cy="26511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4" name="Line 20"/>
          <p:cNvSpPr>
            <a:spLocks noChangeShapeType="1"/>
          </p:cNvSpPr>
          <p:nvPr/>
        </p:nvSpPr>
        <p:spPr bwMode="auto">
          <a:xfrm flipH="1">
            <a:off x="3600098" y="3538538"/>
            <a:ext cx="322411" cy="19526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5" name="Line 21"/>
          <p:cNvSpPr>
            <a:spLocks noChangeShapeType="1"/>
          </p:cNvSpPr>
          <p:nvPr/>
        </p:nvSpPr>
        <p:spPr bwMode="auto">
          <a:xfrm flipH="1">
            <a:off x="3891357" y="3556001"/>
            <a:ext cx="118373" cy="528638"/>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6" name="Line 22"/>
          <p:cNvSpPr>
            <a:spLocks noChangeShapeType="1"/>
          </p:cNvSpPr>
          <p:nvPr/>
        </p:nvSpPr>
        <p:spPr bwMode="auto">
          <a:xfrm>
            <a:off x="4176386" y="3503614"/>
            <a:ext cx="213383" cy="3270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7" name="Line 23"/>
          <p:cNvSpPr>
            <a:spLocks noChangeShapeType="1"/>
          </p:cNvSpPr>
          <p:nvPr/>
        </p:nvSpPr>
        <p:spPr bwMode="auto">
          <a:xfrm flipH="1">
            <a:off x="5366345" y="3573463"/>
            <a:ext cx="398730" cy="220662"/>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8" name="Line 24"/>
          <p:cNvSpPr>
            <a:spLocks noChangeShapeType="1"/>
          </p:cNvSpPr>
          <p:nvPr/>
        </p:nvSpPr>
        <p:spPr bwMode="auto">
          <a:xfrm flipH="1">
            <a:off x="5833607" y="3546475"/>
            <a:ext cx="9345" cy="4254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39" name="Line 25"/>
          <p:cNvSpPr>
            <a:spLocks noChangeShapeType="1"/>
          </p:cNvSpPr>
          <p:nvPr/>
        </p:nvSpPr>
        <p:spPr bwMode="auto">
          <a:xfrm>
            <a:off x="5950422" y="3476626"/>
            <a:ext cx="478164" cy="220663"/>
          </a:xfrm>
          <a:prstGeom prst="line">
            <a:avLst/>
          </a:prstGeom>
          <a:noFill/>
          <a:ln w="9525">
            <a:solidFill>
              <a:schemeClr val="tx1"/>
            </a:solidFill>
            <a:round/>
            <a:headEnd/>
            <a:tailEnd/>
          </a:ln>
        </p:spPr>
        <p:txBody>
          <a:bodyPr wrap="none" lIns="90453" tIns="45227" rIns="90453" bIns="45227"/>
          <a:lstStyle/>
          <a:p>
            <a:endParaRPr lang="en-US" sz="1658"/>
          </a:p>
        </p:txBody>
      </p:sp>
      <p:grpSp>
        <p:nvGrpSpPr>
          <p:cNvPr id="2" name="Group 26"/>
          <p:cNvGrpSpPr>
            <a:grpSpLocks/>
          </p:cNvGrpSpPr>
          <p:nvPr/>
        </p:nvGrpSpPr>
        <p:grpSpPr bwMode="auto">
          <a:xfrm>
            <a:off x="3925623" y="2181226"/>
            <a:ext cx="345773" cy="227013"/>
            <a:chOff x="620" y="1640"/>
            <a:chExt cx="288" cy="209"/>
          </a:xfrm>
        </p:grpSpPr>
        <p:sp>
          <p:nvSpPr>
            <p:cNvPr id="13363" name="Line 27"/>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3364" name="Rectangle 28"/>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3" name="Group 29"/>
            <p:cNvGrpSpPr>
              <a:grpSpLocks/>
            </p:cNvGrpSpPr>
            <p:nvPr/>
          </p:nvGrpSpPr>
          <p:grpSpPr bwMode="auto">
            <a:xfrm>
              <a:off x="764" y="1688"/>
              <a:ext cx="109" cy="91"/>
              <a:chOff x="576" y="3456"/>
              <a:chExt cx="288" cy="240"/>
            </a:xfrm>
          </p:grpSpPr>
          <p:sp>
            <p:nvSpPr>
              <p:cNvPr id="13366" name="Line 30"/>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3367" name="Line 31"/>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3341" name="Line 32"/>
          <p:cNvSpPr>
            <a:spLocks noChangeShapeType="1"/>
          </p:cNvSpPr>
          <p:nvPr/>
        </p:nvSpPr>
        <p:spPr bwMode="auto">
          <a:xfrm flipH="1">
            <a:off x="2430387" y="2409825"/>
            <a:ext cx="1551307" cy="9699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42" name="Line 33"/>
          <p:cNvSpPr>
            <a:spLocks noChangeShapeType="1"/>
          </p:cNvSpPr>
          <p:nvPr/>
        </p:nvSpPr>
        <p:spPr bwMode="auto">
          <a:xfrm>
            <a:off x="4126544" y="2401888"/>
            <a:ext cx="0" cy="100330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43" name="Line 34"/>
          <p:cNvSpPr>
            <a:spLocks noChangeShapeType="1"/>
          </p:cNvSpPr>
          <p:nvPr/>
        </p:nvSpPr>
        <p:spPr bwMode="auto">
          <a:xfrm flipH="1" flipV="1">
            <a:off x="4272954" y="2357439"/>
            <a:ext cx="1393996" cy="11112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3344" name="Text Box 35"/>
          <p:cNvSpPr txBox="1">
            <a:spLocks noChangeArrowheads="1"/>
          </p:cNvSpPr>
          <p:nvPr/>
        </p:nvSpPr>
        <p:spPr bwMode="auto">
          <a:xfrm>
            <a:off x="2569008" y="3244851"/>
            <a:ext cx="571616" cy="346472"/>
          </a:xfrm>
          <a:prstGeom prst="rect">
            <a:avLst/>
          </a:prstGeom>
          <a:noFill/>
          <a:ln w="9525">
            <a:noFill/>
            <a:miter lim="800000"/>
            <a:headEnd/>
            <a:tailEnd/>
          </a:ln>
        </p:spPr>
        <p:txBody>
          <a:bodyPr lIns="90453" tIns="45227" rIns="90453" bIns="45227">
            <a:spAutoFit/>
          </a:bodyPr>
          <a:lstStyle/>
          <a:p>
            <a:r>
              <a:rPr lang="en-US" sz="1658"/>
              <a:t>hub</a:t>
            </a:r>
          </a:p>
        </p:txBody>
      </p:sp>
      <p:sp>
        <p:nvSpPr>
          <p:cNvPr id="13345" name="Text Box 36"/>
          <p:cNvSpPr txBox="1">
            <a:spLocks noChangeArrowheads="1"/>
          </p:cNvSpPr>
          <p:nvPr/>
        </p:nvSpPr>
        <p:spPr bwMode="auto">
          <a:xfrm>
            <a:off x="4258936" y="3201989"/>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3346" name="Text Box 37"/>
          <p:cNvSpPr txBox="1">
            <a:spLocks noChangeArrowheads="1"/>
          </p:cNvSpPr>
          <p:nvPr/>
        </p:nvSpPr>
        <p:spPr bwMode="auto">
          <a:xfrm>
            <a:off x="6040758" y="3151188"/>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3347" name="Text Box 38"/>
          <p:cNvSpPr txBox="1">
            <a:spLocks noChangeArrowheads="1"/>
          </p:cNvSpPr>
          <p:nvPr/>
        </p:nvSpPr>
        <p:spPr bwMode="auto">
          <a:xfrm>
            <a:off x="4397558" y="2132014"/>
            <a:ext cx="772578" cy="346472"/>
          </a:xfrm>
          <a:prstGeom prst="rect">
            <a:avLst/>
          </a:prstGeom>
          <a:noFill/>
          <a:ln w="9525">
            <a:noFill/>
            <a:miter lim="800000"/>
            <a:headEnd/>
            <a:tailEnd/>
          </a:ln>
        </p:spPr>
        <p:txBody>
          <a:bodyPr wrap="none" lIns="90453" tIns="45227" rIns="90453" bIns="45227">
            <a:spAutoFit/>
          </a:bodyPr>
          <a:lstStyle/>
          <a:p>
            <a:r>
              <a:rPr lang="en-US" sz="1658"/>
              <a:t>switch</a:t>
            </a:r>
          </a:p>
        </p:txBody>
      </p:sp>
      <p:sp>
        <p:nvSpPr>
          <p:cNvPr id="13348" name="Text Box 39"/>
          <p:cNvSpPr txBox="1">
            <a:spLocks noChangeArrowheads="1"/>
          </p:cNvSpPr>
          <p:nvPr/>
        </p:nvSpPr>
        <p:spPr bwMode="auto">
          <a:xfrm>
            <a:off x="1033275" y="3303588"/>
            <a:ext cx="323737" cy="346472"/>
          </a:xfrm>
          <a:prstGeom prst="rect">
            <a:avLst/>
          </a:prstGeom>
          <a:noFill/>
          <a:ln w="9525">
            <a:noFill/>
            <a:miter lim="800000"/>
            <a:headEnd/>
            <a:tailEnd/>
          </a:ln>
        </p:spPr>
        <p:txBody>
          <a:bodyPr wrap="none" lIns="90453" tIns="45227" rIns="90453" bIns="45227">
            <a:spAutoFit/>
          </a:bodyPr>
          <a:lstStyle/>
          <a:p>
            <a:r>
              <a:rPr lang="en-US" sz="1658"/>
              <a:t>A</a:t>
            </a:r>
          </a:p>
        </p:txBody>
      </p:sp>
      <p:sp>
        <p:nvSpPr>
          <p:cNvPr id="13349" name="Text Box 40"/>
          <p:cNvSpPr txBox="1">
            <a:spLocks noChangeArrowheads="1"/>
          </p:cNvSpPr>
          <p:nvPr/>
        </p:nvSpPr>
        <p:spPr bwMode="auto">
          <a:xfrm>
            <a:off x="1701459" y="4076701"/>
            <a:ext cx="323737" cy="346472"/>
          </a:xfrm>
          <a:prstGeom prst="rect">
            <a:avLst/>
          </a:prstGeom>
          <a:noFill/>
          <a:ln w="9525">
            <a:noFill/>
            <a:miter lim="800000"/>
            <a:headEnd/>
            <a:tailEnd/>
          </a:ln>
        </p:spPr>
        <p:txBody>
          <a:bodyPr wrap="none" lIns="90453" tIns="45227" rIns="90453" bIns="45227">
            <a:spAutoFit/>
          </a:bodyPr>
          <a:lstStyle/>
          <a:p>
            <a:r>
              <a:rPr lang="en-US" sz="1658"/>
              <a:t>B</a:t>
            </a:r>
          </a:p>
        </p:txBody>
      </p:sp>
      <p:sp>
        <p:nvSpPr>
          <p:cNvPr id="13350" name="Text Box 41"/>
          <p:cNvSpPr txBox="1">
            <a:spLocks noChangeArrowheads="1"/>
          </p:cNvSpPr>
          <p:nvPr/>
        </p:nvSpPr>
        <p:spPr bwMode="auto">
          <a:xfrm>
            <a:off x="2346279" y="4089401"/>
            <a:ext cx="336561" cy="346472"/>
          </a:xfrm>
          <a:prstGeom prst="rect">
            <a:avLst/>
          </a:prstGeom>
          <a:noFill/>
          <a:ln w="9525">
            <a:noFill/>
            <a:miter lim="800000"/>
            <a:headEnd/>
            <a:tailEnd/>
          </a:ln>
        </p:spPr>
        <p:txBody>
          <a:bodyPr wrap="none" lIns="90453" tIns="45227" rIns="90453" bIns="45227">
            <a:spAutoFit/>
          </a:bodyPr>
          <a:lstStyle/>
          <a:p>
            <a:r>
              <a:rPr lang="en-US" sz="1658"/>
              <a:t>C</a:t>
            </a:r>
          </a:p>
        </p:txBody>
      </p:sp>
      <p:sp>
        <p:nvSpPr>
          <p:cNvPr id="13351" name="Text Box 42"/>
          <p:cNvSpPr txBox="1">
            <a:spLocks noChangeArrowheads="1"/>
          </p:cNvSpPr>
          <p:nvPr/>
        </p:nvSpPr>
        <p:spPr bwMode="auto">
          <a:xfrm>
            <a:off x="3142181" y="3910014"/>
            <a:ext cx="336561" cy="346472"/>
          </a:xfrm>
          <a:prstGeom prst="rect">
            <a:avLst/>
          </a:prstGeom>
          <a:noFill/>
          <a:ln w="9525">
            <a:noFill/>
            <a:miter lim="800000"/>
            <a:headEnd/>
            <a:tailEnd/>
          </a:ln>
        </p:spPr>
        <p:txBody>
          <a:bodyPr wrap="none" lIns="90453" tIns="45227" rIns="90453" bIns="45227">
            <a:spAutoFit/>
          </a:bodyPr>
          <a:lstStyle/>
          <a:p>
            <a:r>
              <a:rPr lang="en-US" sz="1658"/>
              <a:t>D</a:t>
            </a:r>
          </a:p>
        </p:txBody>
      </p:sp>
      <p:sp>
        <p:nvSpPr>
          <p:cNvPr id="13352" name="Text Box 43"/>
          <p:cNvSpPr txBox="1">
            <a:spLocks noChangeArrowheads="1"/>
          </p:cNvSpPr>
          <p:nvPr/>
        </p:nvSpPr>
        <p:spPr bwMode="auto">
          <a:xfrm>
            <a:off x="4001942" y="4167189"/>
            <a:ext cx="323737" cy="346472"/>
          </a:xfrm>
          <a:prstGeom prst="rect">
            <a:avLst/>
          </a:prstGeom>
          <a:noFill/>
          <a:ln w="9525">
            <a:noFill/>
            <a:miter lim="800000"/>
            <a:headEnd/>
            <a:tailEnd/>
          </a:ln>
        </p:spPr>
        <p:txBody>
          <a:bodyPr wrap="none" lIns="90453" tIns="45227" rIns="90453" bIns="45227">
            <a:spAutoFit/>
          </a:bodyPr>
          <a:lstStyle/>
          <a:p>
            <a:r>
              <a:rPr lang="en-US" sz="1658"/>
              <a:t>E</a:t>
            </a:r>
          </a:p>
        </p:txBody>
      </p:sp>
      <p:sp>
        <p:nvSpPr>
          <p:cNvPr id="13353" name="Text Box 44"/>
          <p:cNvSpPr txBox="1">
            <a:spLocks noChangeArrowheads="1"/>
          </p:cNvSpPr>
          <p:nvPr/>
        </p:nvSpPr>
        <p:spPr bwMode="auto">
          <a:xfrm>
            <a:off x="4632745" y="3883026"/>
            <a:ext cx="312516" cy="346472"/>
          </a:xfrm>
          <a:prstGeom prst="rect">
            <a:avLst/>
          </a:prstGeom>
          <a:noFill/>
          <a:ln w="9525">
            <a:noFill/>
            <a:miter lim="800000"/>
            <a:headEnd/>
            <a:tailEnd/>
          </a:ln>
        </p:spPr>
        <p:txBody>
          <a:bodyPr wrap="none" lIns="90453" tIns="45227" rIns="90453" bIns="45227">
            <a:spAutoFit/>
          </a:bodyPr>
          <a:lstStyle/>
          <a:p>
            <a:r>
              <a:rPr lang="en-US" sz="1658"/>
              <a:t>F</a:t>
            </a:r>
          </a:p>
        </p:txBody>
      </p:sp>
      <p:sp>
        <p:nvSpPr>
          <p:cNvPr id="13354" name="Text Box 45"/>
          <p:cNvSpPr txBox="1">
            <a:spLocks noChangeArrowheads="1"/>
          </p:cNvSpPr>
          <p:nvPr/>
        </p:nvSpPr>
        <p:spPr bwMode="auto">
          <a:xfrm>
            <a:off x="5163866" y="4025901"/>
            <a:ext cx="347782" cy="346472"/>
          </a:xfrm>
          <a:prstGeom prst="rect">
            <a:avLst/>
          </a:prstGeom>
          <a:noFill/>
          <a:ln w="9525">
            <a:noFill/>
            <a:miter lim="800000"/>
            <a:headEnd/>
            <a:tailEnd/>
          </a:ln>
        </p:spPr>
        <p:txBody>
          <a:bodyPr wrap="none" lIns="90453" tIns="45227" rIns="90453" bIns="45227">
            <a:spAutoFit/>
          </a:bodyPr>
          <a:lstStyle/>
          <a:p>
            <a:r>
              <a:rPr lang="en-US" sz="1658"/>
              <a:t>G</a:t>
            </a:r>
          </a:p>
        </p:txBody>
      </p:sp>
      <p:sp>
        <p:nvSpPr>
          <p:cNvPr id="13355" name="Text Box 46"/>
          <p:cNvSpPr txBox="1">
            <a:spLocks noChangeArrowheads="1"/>
          </p:cNvSpPr>
          <p:nvPr/>
        </p:nvSpPr>
        <p:spPr bwMode="auto">
          <a:xfrm>
            <a:off x="6011165" y="4102101"/>
            <a:ext cx="336561" cy="346472"/>
          </a:xfrm>
          <a:prstGeom prst="rect">
            <a:avLst/>
          </a:prstGeom>
          <a:noFill/>
          <a:ln w="9525">
            <a:noFill/>
            <a:miter lim="800000"/>
            <a:headEnd/>
            <a:tailEnd/>
          </a:ln>
        </p:spPr>
        <p:txBody>
          <a:bodyPr wrap="none" lIns="90453" tIns="45227" rIns="90453" bIns="45227">
            <a:spAutoFit/>
          </a:bodyPr>
          <a:lstStyle/>
          <a:p>
            <a:r>
              <a:rPr lang="en-US" sz="1658"/>
              <a:t>H</a:t>
            </a:r>
          </a:p>
        </p:txBody>
      </p:sp>
      <p:sp>
        <p:nvSpPr>
          <p:cNvPr id="13356" name="Text Box 48"/>
          <p:cNvSpPr txBox="1">
            <a:spLocks noChangeArrowheads="1"/>
          </p:cNvSpPr>
          <p:nvPr/>
        </p:nvSpPr>
        <p:spPr bwMode="auto">
          <a:xfrm>
            <a:off x="6743209" y="3548063"/>
            <a:ext cx="241984" cy="346472"/>
          </a:xfrm>
          <a:prstGeom prst="rect">
            <a:avLst/>
          </a:prstGeom>
          <a:noFill/>
          <a:ln w="9525">
            <a:noFill/>
            <a:miter lim="800000"/>
            <a:headEnd/>
            <a:tailEnd/>
          </a:ln>
        </p:spPr>
        <p:txBody>
          <a:bodyPr wrap="none" lIns="90453" tIns="45227" rIns="90453" bIns="45227">
            <a:spAutoFit/>
          </a:bodyPr>
          <a:lstStyle/>
          <a:p>
            <a:r>
              <a:rPr lang="en-US" sz="1658"/>
              <a:t>I</a:t>
            </a:r>
          </a:p>
        </p:txBody>
      </p:sp>
      <p:sp>
        <p:nvSpPr>
          <p:cNvPr id="13357" name="Line 49"/>
          <p:cNvSpPr>
            <a:spLocks noChangeShapeType="1"/>
          </p:cNvSpPr>
          <p:nvPr/>
        </p:nvSpPr>
        <p:spPr bwMode="auto">
          <a:xfrm>
            <a:off x="6771244" y="2319338"/>
            <a:ext cx="1943807" cy="0"/>
          </a:xfrm>
          <a:prstGeom prst="line">
            <a:avLst/>
          </a:prstGeom>
          <a:noFill/>
          <a:ln w="25400">
            <a:solidFill>
              <a:srgbClr val="FF0000"/>
            </a:solidFill>
            <a:round/>
            <a:headEnd/>
            <a:tailEnd/>
          </a:ln>
        </p:spPr>
        <p:txBody>
          <a:bodyPr wrap="none" lIns="90453" tIns="45227" rIns="90453" bIns="45227"/>
          <a:lstStyle/>
          <a:p>
            <a:endParaRPr lang="en-US" sz="1658"/>
          </a:p>
        </p:txBody>
      </p:sp>
      <p:sp>
        <p:nvSpPr>
          <p:cNvPr id="13358" name="Line 50"/>
          <p:cNvSpPr>
            <a:spLocks noChangeShapeType="1"/>
          </p:cNvSpPr>
          <p:nvPr/>
        </p:nvSpPr>
        <p:spPr bwMode="auto">
          <a:xfrm>
            <a:off x="7629447" y="1970089"/>
            <a:ext cx="0" cy="1944687"/>
          </a:xfrm>
          <a:prstGeom prst="line">
            <a:avLst/>
          </a:prstGeom>
          <a:noFill/>
          <a:ln w="25400">
            <a:solidFill>
              <a:srgbClr val="FF0000"/>
            </a:solidFill>
            <a:round/>
            <a:headEnd/>
            <a:tailEnd/>
          </a:ln>
        </p:spPr>
        <p:txBody>
          <a:bodyPr wrap="none" lIns="90453" tIns="45227" rIns="90453" bIns="45227"/>
          <a:lstStyle/>
          <a:p>
            <a:endParaRPr lang="en-US" sz="1658"/>
          </a:p>
        </p:txBody>
      </p:sp>
      <p:sp>
        <p:nvSpPr>
          <p:cNvPr id="13359" name="Text Box 51"/>
          <p:cNvSpPr txBox="1">
            <a:spLocks noChangeArrowheads="1"/>
          </p:cNvSpPr>
          <p:nvPr/>
        </p:nvSpPr>
        <p:spPr bwMode="auto">
          <a:xfrm>
            <a:off x="6629509" y="1939926"/>
            <a:ext cx="939290" cy="346472"/>
          </a:xfrm>
          <a:prstGeom prst="rect">
            <a:avLst/>
          </a:prstGeom>
          <a:noFill/>
          <a:ln w="9525">
            <a:noFill/>
            <a:miter lim="800000"/>
            <a:headEnd/>
            <a:tailEnd/>
          </a:ln>
        </p:spPr>
        <p:txBody>
          <a:bodyPr wrap="none" lIns="90453" tIns="45227" rIns="90453" bIns="45227">
            <a:spAutoFit/>
          </a:bodyPr>
          <a:lstStyle/>
          <a:p>
            <a:r>
              <a:rPr lang="en-US" sz="1658" dirty="0" smtClean="0">
                <a:solidFill>
                  <a:srgbClr val="FF0000"/>
                </a:solidFill>
              </a:rPr>
              <a:t>address</a:t>
            </a:r>
            <a:endParaRPr lang="en-US" sz="1658" dirty="0">
              <a:solidFill>
                <a:srgbClr val="FF0000"/>
              </a:solidFill>
            </a:endParaRPr>
          </a:p>
        </p:txBody>
      </p:sp>
      <p:sp>
        <p:nvSpPr>
          <p:cNvPr id="13360" name="Text Box 52"/>
          <p:cNvSpPr txBox="1">
            <a:spLocks noChangeArrowheads="1"/>
          </p:cNvSpPr>
          <p:nvPr/>
        </p:nvSpPr>
        <p:spPr bwMode="auto">
          <a:xfrm>
            <a:off x="7640350" y="1951038"/>
            <a:ext cx="998602" cy="346472"/>
          </a:xfrm>
          <a:prstGeom prst="rect">
            <a:avLst/>
          </a:prstGeom>
          <a:noFill/>
          <a:ln w="9525">
            <a:noFill/>
            <a:miter lim="800000"/>
            <a:headEnd/>
            <a:tailEnd/>
          </a:ln>
        </p:spPr>
        <p:txBody>
          <a:bodyPr wrap="none" lIns="90453" tIns="45227" rIns="90453" bIns="45227">
            <a:spAutoFit/>
          </a:bodyPr>
          <a:lstStyle/>
          <a:p>
            <a:r>
              <a:rPr lang="en-US" sz="1658">
                <a:solidFill>
                  <a:srgbClr val="FF0000"/>
                </a:solidFill>
              </a:rPr>
              <a:t>interface</a:t>
            </a:r>
          </a:p>
        </p:txBody>
      </p:sp>
      <p:sp>
        <p:nvSpPr>
          <p:cNvPr id="13361" name="Text Box 53"/>
          <p:cNvSpPr txBox="1">
            <a:spLocks noChangeArrowheads="1"/>
          </p:cNvSpPr>
          <p:nvPr/>
        </p:nvSpPr>
        <p:spPr bwMode="auto">
          <a:xfrm>
            <a:off x="7148168" y="2351088"/>
            <a:ext cx="347782" cy="1367008"/>
          </a:xfrm>
          <a:prstGeom prst="rect">
            <a:avLst/>
          </a:prstGeom>
          <a:noFill/>
          <a:ln w="9525">
            <a:noFill/>
            <a:miter lim="800000"/>
            <a:headEnd/>
            <a:tailEnd/>
          </a:ln>
        </p:spPr>
        <p:txBody>
          <a:bodyPr wrap="none" lIns="90453" tIns="45227" rIns="90453" bIns="45227">
            <a:spAutoFit/>
          </a:bodyPr>
          <a:lstStyle/>
          <a:p>
            <a:r>
              <a:rPr lang="en-US" sz="1658"/>
              <a:t>A</a:t>
            </a:r>
          </a:p>
          <a:p>
            <a:r>
              <a:rPr lang="en-US" sz="1658"/>
              <a:t>B</a:t>
            </a:r>
          </a:p>
          <a:p>
            <a:r>
              <a:rPr lang="en-US" sz="1658"/>
              <a:t>E</a:t>
            </a:r>
          </a:p>
          <a:p>
            <a:r>
              <a:rPr lang="en-US" sz="1658"/>
              <a:t>G</a:t>
            </a:r>
          </a:p>
          <a:p>
            <a:r>
              <a:rPr lang="en-US" sz="1658"/>
              <a:t>C</a:t>
            </a:r>
          </a:p>
        </p:txBody>
      </p:sp>
      <p:sp>
        <p:nvSpPr>
          <p:cNvPr id="13362" name="Text Box 54"/>
          <p:cNvSpPr txBox="1">
            <a:spLocks noChangeArrowheads="1"/>
          </p:cNvSpPr>
          <p:nvPr/>
        </p:nvSpPr>
        <p:spPr bwMode="auto">
          <a:xfrm>
            <a:off x="7716669" y="2349501"/>
            <a:ext cx="301295" cy="1367008"/>
          </a:xfrm>
          <a:prstGeom prst="rect">
            <a:avLst/>
          </a:prstGeom>
          <a:noFill/>
          <a:ln w="9525">
            <a:noFill/>
            <a:miter lim="800000"/>
            <a:headEnd/>
            <a:tailEnd/>
          </a:ln>
        </p:spPr>
        <p:txBody>
          <a:bodyPr wrap="none" lIns="90453" tIns="45227" rIns="90453" bIns="45227">
            <a:spAutoFit/>
          </a:bodyPr>
          <a:lstStyle/>
          <a:p>
            <a:r>
              <a:rPr lang="en-US" sz="1658"/>
              <a:t>1</a:t>
            </a:r>
          </a:p>
          <a:p>
            <a:r>
              <a:rPr lang="en-US" sz="1658"/>
              <a:t>1</a:t>
            </a:r>
          </a:p>
          <a:p>
            <a:r>
              <a:rPr lang="en-US" sz="1658"/>
              <a:t>2</a:t>
            </a:r>
          </a:p>
          <a:p>
            <a:r>
              <a:rPr lang="en-US" sz="1658"/>
              <a:t>3</a:t>
            </a:r>
          </a:p>
          <a:p>
            <a:r>
              <a:rPr lang="en-US" sz="1658"/>
              <a:t>1</a:t>
            </a:r>
          </a:p>
        </p:txBody>
      </p:sp>
    </p:spTree>
    <p:extLst>
      <p:ext uri="{BB962C8B-B14F-4D97-AF65-F5344CB8AC3E}">
        <p14:creationId xmlns:p14="http://schemas.microsoft.com/office/powerpoint/2010/main" val="13192155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21</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52487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22</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799" y="0"/>
            <a:ext cx="8648407" cy="6858000"/>
          </a:xfrm>
          <a:prstGeom prst="rect">
            <a:avLst/>
          </a:prstGeom>
        </p:spPr>
      </p:pic>
    </p:spTree>
    <p:extLst>
      <p:ext uri="{BB962C8B-B14F-4D97-AF65-F5344CB8AC3E}">
        <p14:creationId xmlns:p14="http://schemas.microsoft.com/office/powerpoint/2010/main" val="1476153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23</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3311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24</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092200"/>
            <a:ext cx="8432800" cy="4660900"/>
          </a:xfrm>
          <a:prstGeom prst="rect">
            <a:avLst/>
          </a:prstGeom>
        </p:spPr>
      </p:pic>
    </p:spTree>
    <p:extLst>
      <p:ext uri="{BB962C8B-B14F-4D97-AF65-F5344CB8AC3E}">
        <p14:creationId xmlns:p14="http://schemas.microsoft.com/office/powerpoint/2010/main" val="197338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8" name="Slide Number Placeholder 5"/>
          <p:cNvSpPr>
            <a:spLocks noGrp="1"/>
          </p:cNvSpPr>
          <p:nvPr>
            <p:ph type="sldNum" sz="quarter" idx="12"/>
          </p:nvPr>
        </p:nvSpPr>
        <p:spPr>
          <a:noFill/>
        </p:spPr>
        <p:txBody>
          <a:bodyPr>
            <a:normAutofit fontScale="85000" lnSpcReduction="20000"/>
          </a:bodyPr>
          <a:lstStyle/>
          <a:p>
            <a:fld id="{1DBC2713-062A-46EE-B5E4-E4E0BED390C7}" type="slidenum">
              <a:rPr lang="ar-SA" smtClean="0"/>
              <a:pPr/>
              <a:t>25</a:t>
            </a:fld>
            <a:endParaRPr lang="en-US" smtClean="0"/>
          </a:p>
        </p:txBody>
      </p:sp>
      <p:sp>
        <p:nvSpPr>
          <p:cNvPr id="14349" name="Freeform 82"/>
          <p:cNvSpPr>
            <a:spLocks/>
          </p:cNvSpPr>
          <p:nvPr/>
        </p:nvSpPr>
        <p:spPr bwMode="auto">
          <a:xfrm>
            <a:off x="4218440" y="3992564"/>
            <a:ext cx="2728806" cy="2574925"/>
          </a:xfrm>
          <a:custGeom>
            <a:avLst/>
            <a:gdLst>
              <a:gd name="T0" fmla="*/ 0 w 1752"/>
              <a:gd name="T1" fmla="*/ 0 h 1622"/>
              <a:gd name="T2" fmla="*/ 367942809 w 1752"/>
              <a:gd name="T3" fmla="*/ 572074701 h 1622"/>
              <a:gd name="T4" fmla="*/ 572074714 w 1752"/>
              <a:gd name="T5" fmla="*/ 839212969 h 1622"/>
              <a:gd name="T6" fmla="*/ 796369351 w 1752"/>
              <a:gd name="T7" fmla="*/ 1184473478 h 1622"/>
              <a:gd name="T8" fmla="*/ 879535477 w 1752"/>
              <a:gd name="T9" fmla="*/ 1307961891 h 1622"/>
              <a:gd name="T10" fmla="*/ 1020664187 w 1752"/>
              <a:gd name="T11" fmla="*/ 1615420861 h 1622"/>
              <a:gd name="T12" fmla="*/ 1123989771 w 1752"/>
              <a:gd name="T13" fmla="*/ 1799391815 h 1622"/>
              <a:gd name="T14" fmla="*/ 1227315355 w 1752"/>
              <a:gd name="T15" fmla="*/ 2147483647 h 1622"/>
              <a:gd name="T16" fmla="*/ 1247476599 w 1752"/>
              <a:gd name="T17" fmla="*/ 2147483647 h 1622"/>
              <a:gd name="T18" fmla="*/ 1368445653 w 1752"/>
              <a:gd name="T19" fmla="*/ 2147483647 h 1622"/>
              <a:gd name="T20" fmla="*/ 1491932481 w 1752"/>
              <a:gd name="T21" fmla="*/ 2147483647 h 1622"/>
              <a:gd name="T22" fmla="*/ 1655743385 w 1752"/>
              <a:gd name="T23" fmla="*/ 2147483647 h 1622"/>
              <a:gd name="T24" fmla="*/ 1716227515 w 1752"/>
              <a:gd name="T25" fmla="*/ 2147483647 h 1622"/>
              <a:gd name="T26" fmla="*/ 2147483647 w 1752"/>
              <a:gd name="T27" fmla="*/ 2147483647 h 1622"/>
              <a:gd name="T28" fmla="*/ 2147483647 w 1752"/>
              <a:gd name="T29" fmla="*/ 2147483647 h 1622"/>
              <a:gd name="T30" fmla="*/ 2147483647 w 1752"/>
              <a:gd name="T31" fmla="*/ 2147483647 h 1622"/>
              <a:gd name="T32" fmla="*/ 2147483647 w 1752"/>
              <a:gd name="T33" fmla="*/ 2147483647 h 1622"/>
              <a:gd name="T34" fmla="*/ 2147483647 w 1752"/>
              <a:gd name="T35" fmla="*/ 2147483647 h 1622"/>
              <a:gd name="T36" fmla="*/ 2147483647 w 1752"/>
              <a:gd name="T37" fmla="*/ 2147483647 h 1622"/>
              <a:gd name="T38" fmla="*/ 2147483647 w 1752"/>
              <a:gd name="T39" fmla="*/ 2147483647 h 1622"/>
              <a:gd name="T40" fmla="*/ 2147483647 w 1752"/>
              <a:gd name="T41" fmla="*/ 2147483647 h 1622"/>
              <a:gd name="T42" fmla="*/ 2147483647 w 1752"/>
              <a:gd name="T43" fmla="*/ 2147483647 h 1622"/>
              <a:gd name="T44" fmla="*/ 2147483647 w 1752"/>
              <a:gd name="T45" fmla="*/ 1963202715 h 1622"/>
              <a:gd name="T46" fmla="*/ 2147483647 w 1752"/>
              <a:gd name="T47" fmla="*/ 1716227477 h 1622"/>
              <a:gd name="T48" fmla="*/ 2147483647 w 1752"/>
              <a:gd name="T49" fmla="*/ 1431448716 h 1622"/>
              <a:gd name="T50" fmla="*/ 2147483647 w 1752"/>
              <a:gd name="T51" fmla="*/ 919857945 h 1622"/>
              <a:gd name="T52" fmla="*/ 2147483647 w 1752"/>
              <a:gd name="T53" fmla="*/ 612397189 h 1622"/>
              <a:gd name="T54" fmla="*/ 2147483647 w 1752"/>
              <a:gd name="T55" fmla="*/ 551913457 h 1622"/>
              <a:gd name="T56" fmla="*/ 2147483647 w 1752"/>
              <a:gd name="T57" fmla="*/ 471270069 h 1622"/>
              <a:gd name="T58" fmla="*/ 1552416214 w 1752"/>
              <a:gd name="T59" fmla="*/ 327620313 h 1622"/>
              <a:gd name="T60" fmla="*/ 816530596 w 1752"/>
              <a:gd name="T61" fmla="*/ 40322500 h 1622"/>
              <a:gd name="T62" fmla="*/ 0 w 1752"/>
              <a:gd name="T63" fmla="*/ 0 h 162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2"/>
              <a:gd name="T97" fmla="*/ 0 h 1622"/>
              <a:gd name="T98" fmla="*/ 1752 w 1752"/>
              <a:gd name="T99" fmla="*/ 1622 h 162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2" h="1622">
                <a:moveTo>
                  <a:pt x="0" y="0"/>
                </a:moveTo>
                <a:cubicBezTo>
                  <a:pt x="66" y="66"/>
                  <a:pt x="98" y="149"/>
                  <a:pt x="146" y="227"/>
                </a:cubicBezTo>
                <a:cubicBezTo>
                  <a:pt x="170" y="265"/>
                  <a:pt x="202" y="295"/>
                  <a:pt x="227" y="333"/>
                </a:cubicBezTo>
                <a:cubicBezTo>
                  <a:pt x="257" y="379"/>
                  <a:pt x="287" y="424"/>
                  <a:pt x="316" y="470"/>
                </a:cubicBezTo>
                <a:cubicBezTo>
                  <a:pt x="326" y="487"/>
                  <a:pt x="349" y="519"/>
                  <a:pt x="349" y="519"/>
                </a:cubicBezTo>
                <a:cubicBezTo>
                  <a:pt x="363" y="561"/>
                  <a:pt x="385" y="601"/>
                  <a:pt x="405" y="641"/>
                </a:cubicBezTo>
                <a:cubicBezTo>
                  <a:pt x="421" y="673"/>
                  <a:pt x="419" y="687"/>
                  <a:pt x="446" y="714"/>
                </a:cubicBezTo>
                <a:cubicBezTo>
                  <a:pt x="454" y="764"/>
                  <a:pt x="469" y="813"/>
                  <a:pt x="487" y="860"/>
                </a:cubicBezTo>
                <a:cubicBezTo>
                  <a:pt x="490" y="917"/>
                  <a:pt x="489" y="974"/>
                  <a:pt x="495" y="1030"/>
                </a:cubicBezTo>
                <a:cubicBezTo>
                  <a:pt x="500" y="1075"/>
                  <a:pt x="529" y="1134"/>
                  <a:pt x="543" y="1176"/>
                </a:cubicBezTo>
                <a:cubicBezTo>
                  <a:pt x="557" y="1219"/>
                  <a:pt x="563" y="1295"/>
                  <a:pt x="592" y="1330"/>
                </a:cubicBezTo>
                <a:cubicBezTo>
                  <a:pt x="619" y="1362"/>
                  <a:pt x="626" y="1349"/>
                  <a:pt x="657" y="1371"/>
                </a:cubicBezTo>
                <a:cubicBezTo>
                  <a:pt x="666" y="1378"/>
                  <a:pt x="671" y="1389"/>
                  <a:pt x="681" y="1395"/>
                </a:cubicBezTo>
                <a:cubicBezTo>
                  <a:pt x="745" y="1435"/>
                  <a:pt x="821" y="1458"/>
                  <a:pt x="892" y="1485"/>
                </a:cubicBezTo>
                <a:cubicBezTo>
                  <a:pt x="926" y="1519"/>
                  <a:pt x="966" y="1569"/>
                  <a:pt x="1014" y="1590"/>
                </a:cubicBezTo>
                <a:cubicBezTo>
                  <a:pt x="1045" y="1604"/>
                  <a:pt x="1111" y="1622"/>
                  <a:pt x="1111" y="1622"/>
                </a:cubicBezTo>
                <a:cubicBezTo>
                  <a:pt x="1144" y="1619"/>
                  <a:pt x="1177" y="1622"/>
                  <a:pt x="1209" y="1614"/>
                </a:cubicBezTo>
                <a:cubicBezTo>
                  <a:pt x="1220" y="1611"/>
                  <a:pt x="1224" y="1596"/>
                  <a:pt x="1233" y="1590"/>
                </a:cubicBezTo>
                <a:cubicBezTo>
                  <a:pt x="1263" y="1570"/>
                  <a:pt x="1291" y="1556"/>
                  <a:pt x="1322" y="1533"/>
                </a:cubicBezTo>
                <a:cubicBezTo>
                  <a:pt x="1422" y="1458"/>
                  <a:pt x="1496" y="1368"/>
                  <a:pt x="1566" y="1266"/>
                </a:cubicBezTo>
                <a:cubicBezTo>
                  <a:pt x="1631" y="1172"/>
                  <a:pt x="1715" y="1101"/>
                  <a:pt x="1752" y="990"/>
                </a:cubicBezTo>
                <a:cubicBezTo>
                  <a:pt x="1751" y="981"/>
                  <a:pt x="1744" y="897"/>
                  <a:pt x="1736" y="876"/>
                </a:cubicBezTo>
                <a:cubicBezTo>
                  <a:pt x="1723" y="842"/>
                  <a:pt x="1698" y="814"/>
                  <a:pt x="1687" y="779"/>
                </a:cubicBezTo>
                <a:cubicBezTo>
                  <a:pt x="1675" y="742"/>
                  <a:pt x="1667" y="709"/>
                  <a:pt x="1630" y="681"/>
                </a:cubicBezTo>
                <a:cubicBezTo>
                  <a:pt x="1594" y="654"/>
                  <a:pt x="1540" y="603"/>
                  <a:pt x="1517" y="568"/>
                </a:cubicBezTo>
                <a:cubicBezTo>
                  <a:pt x="1469" y="497"/>
                  <a:pt x="1420" y="413"/>
                  <a:pt x="1347" y="365"/>
                </a:cubicBezTo>
                <a:cubicBezTo>
                  <a:pt x="1325" y="324"/>
                  <a:pt x="1289" y="268"/>
                  <a:pt x="1249" y="243"/>
                </a:cubicBezTo>
                <a:cubicBezTo>
                  <a:pt x="1223" y="227"/>
                  <a:pt x="1190" y="226"/>
                  <a:pt x="1160" y="219"/>
                </a:cubicBezTo>
                <a:cubicBezTo>
                  <a:pt x="1098" y="204"/>
                  <a:pt x="1037" y="194"/>
                  <a:pt x="973" y="187"/>
                </a:cubicBezTo>
                <a:cubicBezTo>
                  <a:pt x="851" y="141"/>
                  <a:pt x="749" y="136"/>
                  <a:pt x="616" y="130"/>
                </a:cubicBezTo>
                <a:cubicBezTo>
                  <a:pt x="516" y="97"/>
                  <a:pt x="434" y="23"/>
                  <a:pt x="324" y="16"/>
                </a:cubicBezTo>
                <a:cubicBezTo>
                  <a:pt x="216" y="9"/>
                  <a:pt x="108" y="5"/>
                  <a:pt x="0" y="0"/>
                </a:cubicBezTo>
                <a:close/>
              </a:path>
            </a:pathLst>
          </a:custGeom>
          <a:solidFill>
            <a:srgbClr val="FFFF99"/>
          </a:solidFill>
          <a:ln w="9525">
            <a:solidFill>
              <a:schemeClr val="tx1"/>
            </a:solidFill>
            <a:round/>
            <a:headEnd/>
            <a:tailEnd/>
          </a:ln>
        </p:spPr>
        <p:txBody>
          <a:bodyPr wrap="none" lIns="90453" tIns="45227" rIns="90453" bIns="45227"/>
          <a:lstStyle/>
          <a:p>
            <a:endParaRPr lang="en-US" sz="1658"/>
          </a:p>
        </p:txBody>
      </p:sp>
      <p:sp>
        <p:nvSpPr>
          <p:cNvPr id="14350" name="Freeform 81"/>
          <p:cNvSpPr>
            <a:spLocks/>
          </p:cNvSpPr>
          <p:nvPr/>
        </p:nvSpPr>
        <p:spPr bwMode="auto">
          <a:xfrm>
            <a:off x="3028481" y="4030664"/>
            <a:ext cx="1746000" cy="2370137"/>
          </a:xfrm>
          <a:custGeom>
            <a:avLst/>
            <a:gdLst>
              <a:gd name="T0" fmla="*/ 1617939550 w 1121"/>
              <a:gd name="T1" fmla="*/ 0 h 1493"/>
              <a:gd name="T2" fmla="*/ 1537294608 w 1121"/>
              <a:gd name="T3" fmla="*/ 204131802 h 1493"/>
              <a:gd name="T4" fmla="*/ 1413806246 w 1121"/>
              <a:gd name="T5" fmla="*/ 471268370 h 1493"/>
              <a:gd name="T6" fmla="*/ 1229835766 w 1121"/>
              <a:gd name="T7" fmla="*/ 1003022045 h 1493"/>
              <a:gd name="T8" fmla="*/ 1149190823 w 1121"/>
              <a:gd name="T9" fmla="*/ 1146670080 h 1493"/>
              <a:gd name="T10" fmla="*/ 1066024933 w 1121"/>
              <a:gd name="T11" fmla="*/ 1207153797 h 1493"/>
              <a:gd name="T12" fmla="*/ 882054452 w 1121"/>
              <a:gd name="T13" fmla="*/ 1431448377 h 1493"/>
              <a:gd name="T14" fmla="*/ 657759715 w 1121"/>
              <a:gd name="T15" fmla="*/ 1759068910 h 1493"/>
              <a:gd name="T16" fmla="*/ 554434176 w 1121"/>
              <a:gd name="T17" fmla="*/ 1839713866 h 1493"/>
              <a:gd name="T18" fmla="*/ 289817067 w 1121"/>
              <a:gd name="T19" fmla="*/ 2127011524 h 1493"/>
              <a:gd name="T20" fmla="*/ 249494595 w 1121"/>
              <a:gd name="T21" fmla="*/ 2147483647 h 1493"/>
              <a:gd name="T22" fmla="*/ 126007772 w 1121"/>
              <a:gd name="T23" fmla="*/ 2147483647 h 1493"/>
              <a:gd name="T24" fmla="*/ 22680602 w 1121"/>
              <a:gd name="T25" fmla="*/ 2147483647 h 1493"/>
              <a:gd name="T26" fmla="*/ 2519361 w 1121"/>
              <a:gd name="T27" fmla="*/ 2147483647 h 1493"/>
              <a:gd name="T28" fmla="*/ 42841844 w 1121"/>
              <a:gd name="T29" fmla="*/ 2147483647 h 1493"/>
              <a:gd name="T30" fmla="*/ 105846536 w 1121"/>
              <a:gd name="T31" fmla="*/ 2147483647 h 1493"/>
              <a:gd name="T32" fmla="*/ 433466763 w 1121"/>
              <a:gd name="T33" fmla="*/ 2147483647 h 1493"/>
              <a:gd name="T34" fmla="*/ 718243421 w 1121"/>
              <a:gd name="T35" fmla="*/ 2147483647 h 1493"/>
              <a:gd name="T36" fmla="*/ 1045863697 w 1121"/>
              <a:gd name="T37" fmla="*/ 2147483647 h 1493"/>
              <a:gd name="T38" fmla="*/ 1905237554 w 1121"/>
              <a:gd name="T39" fmla="*/ 2147483647 h 1493"/>
              <a:gd name="T40" fmla="*/ 2147483647 w 1121"/>
              <a:gd name="T41" fmla="*/ 2147483647 h 1493"/>
              <a:gd name="T42" fmla="*/ 2147483647 w 1121"/>
              <a:gd name="T43" fmla="*/ 2147483647 h 1493"/>
              <a:gd name="T44" fmla="*/ 2147483647 w 1121"/>
              <a:gd name="T45" fmla="*/ 2147483647 h 1493"/>
              <a:gd name="T46" fmla="*/ 2147483647 w 1121"/>
              <a:gd name="T47" fmla="*/ 2147483647 h 1493"/>
              <a:gd name="T48" fmla="*/ 2147483647 w 1121"/>
              <a:gd name="T49" fmla="*/ 1862394467 h 1493"/>
              <a:gd name="T50" fmla="*/ 2147483647 w 1121"/>
              <a:gd name="T51" fmla="*/ 1330642181 h 1493"/>
              <a:gd name="T52" fmla="*/ 2147483647 w 1121"/>
              <a:gd name="T53" fmla="*/ 940017379 h 1493"/>
              <a:gd name="T54" fmla="*/ 2129530505 w 1121"/>
              <a:gd name="T55" fmla="*/ 471268370 h 1493"/>
              <a:gd name="T56" fmla="*/ 2109369270 w 1121"/>
              <a:gd name="T57" fmla="*/ 410784553 h 1493"/>
              <a:gd name="T58" fmla="*/ 2048885563 w 1121"/>
              <a:gd name="T59" fmla="*/ 388103953 h 1493"/>
              <a:gd name="T60" fmla="*/ 1945560025 w 1121"/>
              <a:gd name="T61" fmla="*/ 307458996 h 1493"/>
              <a:gd name="T62" fmla="*/ 1721265485 w 1121"/>
              <a:gd name="T63" fmla="*/ 83164343 h 1493"/>
              <a:gd name="T64" fmla="*/ 1617939550 w 1121"/>
              <a:gd name="T65" fmla="*/ 0 h 14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1"/>
              <a:gd name="T100" fmla="*/ 0 h 1493"/>
              <a:gd name="T101" fmla="*/ 1121 w 1121"/>
              <a:gd name="T102" fmla="*/ 1493 h 14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1" h="1493">
                <a:moveTo>
                  <a:pt x="642" y="0"/>
                </a:moveTo>
                <a:cubicBezTo>
                  <a:pt x="632" y="30"/>
                  <a:pt x="628" y="55"/>
                  <a:pt x="610" y="81"/>
                </a:cubicBezTo>
                <a:cubicBezTo>
                  <a:pt x="601" y="118"/>
                  <a:pt x="582" y="155"/>
                  <a:pt x="561" y="187"/>
                </a:cubicBezTo>
                <a:cubicBezTo>
                  <a:pt x="543" y="261"/>
                  <a:pt x="522" y="330"/>
                  <a:pt x="488" y="398"/>
                </a:cubicBezTo>
                <a:cubicBezTo>
                  <a:pt x="483" y="408"/>
                  <a:pt x="466" y="445"/>
                  <a:pt x="456" y="455"/>
                </a:cubicBezTo>
                <a:cubicBezTo>
                  <a:pt x="446" y="465"/>
                  <a:pt x="433" y="470"/>
                  <a:pt x="423" y="479"/>
                </a:cubicBezTo>
                <a:cubicBezTo>
                  <a:pt x="394" y="504"/>
                  <a:pt x="372" y="539"/>
                  <a:pt x="350" y="568"/>
                </a:cubicBezTo>
                <a:cubicBezTo>
                  <a:pt x="319" y="609"/>
                  <a:pt x="298" y="661"/>
                  <a:pt x="261" y="698"/>
                </a:cubicBezTo>
                <a:cubicBezTo>
                  <a:pt x="249" y="710"/>
                  <a:pt x="233" y="718"/>
                  <a:pt x="220" y="730"/>
                </a:cubicBezTo>
                <a:cubicBezTo>
                  <a:pt x="201" y="788"/>
                  <a:pt x="151" y="801"/>
                  <a:pt x="115" y="844"/>
                </a:cubicBezTo>
                <a:cubicBezTo>
                  <a:pt x="109" y="851"/>
                  <a:pt x="106" y="862"/>
                  <a:pt x="99" y="868"/>
                </a:cubicBezTo>
                <a:cubicBezTo>
                  <a:pt x="84" y="881"/>
                  <a:pt x="50" y="901"/>
                  <a:pt x="50" y="901"/>
                </a:cubicBezTo>
                <a:cubicBezTo>
                  <a:pt x="34" y="926"/>
                  <a:pt x="18" y="938"/>
                  <a:pt x="9" y="966"/>
                </a:cubicBezTo>
                <a:cubicBezTo>
                  <a:pt x="6" y="985"/>
                  <a:pt x="0" y="1003"/>
                  <a:pt x="1" y="1022"/>
                </a:cubicBezTo>
                <a:cubicBezTo>
                  <a:pt x="3" y="1074"/>
                  <a:pt x="6" y="1126"/>
                  <a:pt x="17" y="1177"/>
                </a:cubicBezTo>
                <a:cubicBezTo>
                  <a:pt x="20" y="1192"/>
                  <a:pt x="34" y="1203"/>
                  <a:pt x="42" y="1217"/>
                </a:cubicBezTo>
                <a:cubicBezTo>
                  <a:pt x="77" y="1279"/>
                  <a:pt x="121" y="1320"/>
                  <a:pt x="172" y="1371"/>
                </a:cubicBezTo>
                <a:cubicBezTo>
                  <a:pt x="204" y="1403"/>
                  <a:pt x="242" y="1447"/>
                  <a:pt x="285" y="1461"/>
                </a:cubicBezTo>
                <a:cubicBezTo>
                  <a:pt x="328" y="1475"/>
                  <a:pt x="372" y="1479"/>
                  <a:pt x="415" y="1493"/>
                </a:cubicBezTo>
                <a:cubicBezTo>
                  <a:pt x="528" y="1482"/>
                  <a:pt x="644" y="1479"/>
                  <a:pt x="756" y="1461"/>
                </a:cubicBezTo>
                <a:cubicBezTo>
                  <a:pt x="803" y="1444"/>
                  <a:pt x="847" y="1422"/>
                  <a:pt x="894" y="1404"/>
                </a:cubicBezTo>
                <a:cubicBezTo>
                  <a:pt x="914" y="1388"/>
                  <a:pt x="939" y="1379"/>
                  <a:pt x="959" y="1363"/>
                </a:cubicBezTo>
                <a:cubicBezTo>
                  <a:pt x="978" y="1347"/>
                  <a:pt x="988" y="1322"/>
                  <a:pt x="1007" y="1306"/>
                </a:cubicBezTo>
                <a:cubicBezTo>
                  <a:pt x="1040" y="1277"/>
                  <a:pt x="1070" y="1253"/>
                  <a:pt x="1096" y="1217"/>
                </a:cubicBezTo>
                <a:cubicBezTo>
                  <a:pt x="1107" y="1057"/>
                  <a:pt x="1115" y="899"/>
                  <a:pt x="1121" y="739"/>
                </a:cubicBezTo>
                <a:cubicBezTo>
                  <a:pt x="1112" y="665"/>
                  <a:pt x="1093" y="588"/>
                  <a:pt x="1048" y="528"/>
                </a:cubicBezTo>
                <a:cubicBezTo>
                  <a:pt x="1028" y="468"/>
                  <a:pt x="1000" y="425"/>
                  <a:pt x="967" y="373"/>
                </a:cubicBezTo>
                <a:cubicBezTo>
                  <a:pt x="922" y="303"/>
                  <a:pt x="907" y="249"/>
                  <a:pt x="845" y="187"/>
                </a:cubicBezTo>
                <a:cubicBezTo>
                  <a:pt x="842" y="179"/>
                  <a:pt x="843" y="169"/>
                  <a:pt x="837" y="163"/>
                </a:cubicBezTo>
                <a:cubicBezTo>
                  <a:pt x="831" y="157"/>
                  <a:pt x="820" y="158"/>
                  <a:pt x="813" y="154"/>
                </a:cubicBezTo>
                <a:cubicBezTo>
                  <a:pt x="798" y="145"/>
                  <a:pt x="786" y="132"/>
                  <a:pt x="772" y="122"/>
                </a:cubicBezTo>
                <a:cubicBezTo>
                  <a:pt x="750" y="90"/>
                  <a:pt x="719" y="45"/>
                  <a:pt x="683" y="33"/>
                </a:cubicBezTo>
                <a:cubicBezTo>
                  <a:pt x="652" y="12"/>
                  <a:pt x="665" y="23"/>
                  <a:pt x="642" y="0"/>
                </a:cubicBezTo>
                <a:close/>
              </a:path>
            </a:pathLst>
          </a:custGeom>
          <a:solidFill>
            <a:srgbClr val="FFFF99"/>
          </a:solidFill>
          <a:ln w="9525">
            <a:solidFill>
              <a:schemeClr val="tx1"/>
            </a:solidFill>
            <a:round/>
            <a:headEnd/>
            <a:tailEnd/>
          </a:ln>
        </p:spPr>
        <p:txBody>
          <a:bodyPr wrap="none" lIns="90453" tIns="45227" rIns="90453" bIns="45227"/>
          <a:lstStyle/>
          <a:p>
            <a:endParaRPr lang="en-US" sz="1658"/>
          </a:p>
        </p:txBody>
      </p:sp>
      <p:sp>
        <p:nvSpPr>
          <p:cNvPr id="14351" name="Freeform 80"/>
          <p:cNvSpPr>
            <a:spLocks/>
          </p:cNvSpPr>
          <p:nvPr/>
        </p:nvSpPr>
        <p:spPr bwMode="auto">
          <a:xfrm>
            <a:off x="857274" y="3789364"/>
            <a:ext cx="3069906" cy="2560637"/>
          </a:xfrm>
          <a:custGeom>
            <a:avLst/>
            <a:gdLst>
              <a:gd name="T0" fmla="*/ 2147483647 w 1971"/>
              <a:gd name="T1" fmla="*/ 178930261 h 1613"/>
              <a:gd name="T2" fmla="*/ 2147483647 w 1971"/>
              <a:gd name="T3" fmla="*/ 178930261 h 1613"/>
              <a:gd name="T4" fmla="*/ 2147483647 w 1971"/>
              <a:gd name="T5" fmla="*/ 219252790 h 1613"/>
              <a:gd name="T6" fmla="*/ 2147483647 w 1971"/>
              <a:gd name="T7" fmla="*/ 342741179 h 1613"/>
              <a:gd name="T8" fmla="*/ 2147483647 w 1971"/>
              <a:gd name="T9" fmla="*/ 423386238 h 1613"/>
              <a:gd name="T10" fmla="*/ 2147483647 w 1971"/>
              <a:gd name="T11" fmla="*/ 466228079 h 1613"/>
              <a:gd name="T12" fmla="*/ 2147483647 w 1971"/>
              <a:gd name="T13" fmla="*/ 506550559 h 1613"/>
              <a:gd name="T14" fmla="*/ 2104329611 w 1971"/>
              <a:gd name="T15" fmla="*/ 630038947 h 1613"/>
              <a:gd name="T16" fmla="*/ 2023684644 w 1971"/>
              <a:gd name="T17" fmla="*/ 751006387 h 1613"/>
              <a:gd name="T18" fmla="*/ 1716225707 w 1971"/>
              <a:gd name="T19" fmla="*/ 771167627 h 1613"/>
              <a:gd name="T20" fmla="*/ 1512093531 w 1971"/>
              <a:gd name="T21" fmla="*/ 834170906 h 1613"/>
              <a:gd name="T22" fmla="*/ 1287798922 w 1971"/>
              <a:gd name="T23" fmla="*/ 955138346 h 1613"/>
              <a:gd name="T24" fmla="*/ 1207153955 w 1971"/>
              <a:gd name="T25" fmla="*/ 1018143015 h 1613"/>
              <a:gd name="T26" fmla="*/ 1023183417 w 1971"/>
              <a:gd name="T27" fmla="*/ 1058465495 h 1613"/>
              <a:gd name="T28" fmla="*/ 899695018 w 1971"/>
              <a:gd name="T29" fmla="*/ 1098787975 h 1613"/>
              <a:gd name="T30" fmla="*/ 836691931 w 1971"/>
              <a:gd name="T31" fmla="*/ 1118949215 h 1613"/>
              <a:gd name="T32" fmla="*/ 735885524 w 1971"/>
              <a:gd name="T33" fmla="*/ 1181952296 h 1613"/>
              <a:gd name="T34" fmla="*/ 448587828 w 1971"/>
              <a:gd name="T35" fmla="*/ 1486891844 h 1613"/>
              <a:gd name="T36" fmla="*/ 183972175 w 1971"/>
              <a:gd name="T37" fmla="*/ 1854834870 h 1613"/>
              <a:gd name="T38" fmla="*/ 100806234 w 1971"/>
              <a:gd name="T39" fmla="*/ 1978321671 h 1613"/>
              <a:gd name="T40" fmla="*/ 0 w 1971"/>
              <a:gd name="T41" fmla="*/ 2147483647 h 1613"/>
              <a:gd name="T42" fmla="*/ 20161248 w 1971"/>
              <a:gd name="T43" fmla="*/ 2147483647 h 1613"/>
              <a:gd name="T44" fmla="*/ 244454362 w 1971"/>
              <a:gd name="T45" fmla="*/ 2147483647 h 1613"/>
              <a:gd name="T46" fmla="*/ 408265245 w 1971"/>
              <a:gd name="T47" fmla="*/ 2147483647 h 1613"/>
              <a:gd name="T48" fmla="*/ 836691931 w 1971"/>
              <a:gd name="T49" fmla="*/ 2147483647 h 1613"/>
              <a:gd name="T50" fmla="*/ 980339985 w 1971"/>
              <a:gd name="T51" fmla="*/ 2147483647 h 1613"/>
              <a:gd name="T52" fmla="*/ 1307961751 w 1971"/>
              <a:gd name="T53" fmla="*/ 2147483647 h 1613"/>
              <a:gd name="T54" fmla="*/ 1411287322 w 1971"/>
              <a:gd name="T55" fmla="*/ 2147483647 h 1613"/>
              <a:gd name="T56" fmla="*/ 1615419101 w 1971"/>
              <a:gd name="T57" fmla="*/ 2147483647 h 1613"/>
              <a:gd name="T58" fmla="*/ 1920359074 w 1971"/>
              <a:gd name="T59" fmla="*/ 2147483647 h 1613"/>
              <a:gd name="T60" fmla="*/ 2147173044 w 1971"/>
              <a:gd name="T61" fmla="*/ 2147483647 h 1613"/>
              <a:gd name="T62" fmla="*/ 2147483647 w 1971"/>
              <a:gd name="T63" fmla="*/ 2147483647 h 1613"/>
              <a:gd name="T64" fmla="*/ 2147483647 w 1971"/>
              <a:gd name="T65" fmla="*/ 2147483647 h 1613"/>
              <a:gd name="T66" fmla="*/ 2147483647 w 1971"/>
              <a:gd name="T67" fmla="*/ 2147483647 h 1613"/>
              <a:gd name="T68" fmla="*/ 2147483647 w 1971"/>
              <a:gd name="T69" fmla="*/ 2147483647 h 1613"/>
              <a:gd name="T70" fmla="*/ 2147483647 w 1971"/>
              <a:gd name="T71" fmla="*/ 2147483647 h 1613"/>
              <a:gd name="T72" fmla="*/ 2147483647 w 1971"/>
              <a:gd name="T73" fmla="*/ 2147483647 h 1613"/>
              <a:gd name="T74" fmla="*/ 2147483647 w 1971"/>
              <a:gd name="T75" fmla="*/ 2081648820 h 1613"/>
              <a:gd name="T76" fmla="*/ 2147483647 w 1971"/>
              <a:gd name="T77" fmla="*/ 1834673630 h 1613"/>
              <a:gd name="T78" fmla="*/ 2147483647 w 1971"/>
              <a:gd name="T79" fmla="*/ 1139110455 h 1613"/>
              <a:gd name="T80" fmla="*/ 2147483647 w 1971"/>
              <a:gd name="T81" fmla="*/ 814009468 h 1613"/>
              <a:gd name="T82" fmla="*/ 2147483647 w 1971"/>
              <a:gd name="T83" fmla="*/ 526711799 h 1613"/>
              <a:gd name="T84" fmla="*/ 2147483647 w 1971"/>
              <a:gd name="T85" fmla="*/ 342741179 h 1613"/>
              <a:gd name="T86" fmla="*/ 2147483647 w 1971"/>
              <a:gd name="T87" fmla="*/ 362902419 h 1613"/>
              <a:gd name="T88" fmla="*/ 2147483647 w 1971"/>
              <a:gd name="T89" fmla="*/ 302418699 h 1613"/>
              <a:gd name="T90" fmla="*/ 2147483647 w 1971"/>
              <a:gd name="T91" fmla="*/ 178930261 h 161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71"/>
              <a:gd name="T139" fmla="*/ 0 h 1613"/>
              <a:gd name="T140" fmla="*/ 1971 w 1971"/>
              <a:gd name="T141" fmla="*/ 1613 h 161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71" h="1613">
                <a:moveTo>
                  <a:pt x="1947" y="71"/>
                </a:moveTo>
                <a:cubicBezTo>
                  <a:pt x="1826" y="47"/>
                  <a:pt x="1753" y="61"/>
                  <a:pt x="1614" y="71"/>
                </a:cubicBezTo>
                <a:cubicBezTo>
                  <a:pt x="1480" y="116"/>
                  <a:pt x="1622" y="71"/>
                  <a:pt x="1249" y="87"/>
                </a:cubicBezTo>
                <a:cubicBezTo>
                  <a:pt x="1195" y="89"/>
                  <a:pt x="1145" y="119"/>
                  <a:pt x="1095" y="136"/>
                </a:cubicBezTo>
                <a:cubicBezTo>
                  <a:pt x="1044" y="187"/>
                  <a:pt x="1097" y="144"/>
                  <a:pt x="982" y="168"/>
                </a:cubicBezTo>
                <a:cubicBezTo>
                  <a:pt x="970" y="170"/>
                  <a:pt x="960" y="180"/>
                  <a:pt x="949" y="185"/>
                </a:cubicBezTo>
                <a:cubicBezTo>
                  <a:pt x="933" y="191"/>
                  <a:pt x="900" y="201"/>
                  <a:pt x="900" y="201"/>
                </a:cubicBezTo>
                <a:cubicBezTo>
                  <a:pt x="880" y="215"/>
                  <a:pt x="850" y="233"/>
                  <a:pt x="835" y="250"/>
                </a:cubicBezTo>
                <a:cubicBezTo>
                  <a:pt x="822" y="264"/>
                  <a:pt x="821" y="291"/>
                  <a:pt x="803" y="298"/>
                </a:cubicBezTo>
                <a:cubicBezTo>
                  <a:pt x="765" y="312"/>
                  <a:pt x="722" y="303"/>
                  <a:pt x="681" y="306"/>
                </a:cubicBezTo>
                <a:cubicBezTo>
                  <a:pt x="654" y="316"/>
                  <a:pt x="627" y="322"/>
                  <a:pt x="600" y="331"/>
                </a:cubicBezTo>
                <a:cubicBezTo>
                  <a:pt x="572" y="350"/>
                  <a:pt x="538" y="358"/>
                  <a:pt x="511" y="379"/>
                </a:cubicBezTo>
                <a:cubicBezTo>
                  <a:pt x="500" y="387"/>
                  <a:pt x="492" y="399"/>
                  <a:pt x="479" y="404"/>
                </a:cubicBezTo>
                <a:cubicBezTo>
                  <a:pt x="456" y="413"/>
                  <a:pt x="430" y="414"/>
                  <a:pt x="406" y="420"/>
                </a:cubicBezTo>
                <a:cubicBezTo>
                  <a:pt x="389" y="424"/>
                  <a:pt x="373" y="431"/>
                  <a:pt x="357" y="436"/>
                </a:cubicBezTo>
                <a:cubicBezTo>
                  <a:pt x="349" y="439"/>
                  <a:pt x="332" y="444"/>
                  <a:pt x="332" y="444"/>
                </a:cubicBezTo>
                <a:cubicBezTo>
                  <a:pt x="262" y="519"/>
                  <a:pt x="376" y="403"/>
                  <a:pt x="292" y="469"/>
                </a:cubicBezTo>
                <a:cubicBezTo>
                  <a:pt x="251" y="501"/>
                  <a:pt x="212" y="550"/>
                  <a:pt x="178" y="590"/>
                </a:cubicBezTo>
                <a:cubicBezTo>
                  <a:pt x="143" y="632"/>
                  <a:pt x="98" y="685"/>
                  <a:pt x="73" y="736"/>
                </a:cubicBezTo>
                <a:cubicBezTo>
                  <a:pt x="54" y="776"/>
                  <a:pt x="66" y="761"/>
                  <a:pt x="40" y="785"/>
                </a:cubicBezTo>
                <a:cubicBezTo>
                  <a:pt x="25" y="831"/>
                  <a:pt x="8" y="867"/>
                  <a:pt x="0" y="915"/>
                </a:cubicBezTo>
                <a:cubicBezTo>
                  <a:pt x="3" y="996"/>
                  <a:pt x="1" y="1077"/>
                  <a:pt x="8" y="1158"/>
                </a:cubicBezTo>
                <a:cubicBezTo>
                  <a:pt x="13" y="1214"/>
                  <a:pt x="61" y="1252"/>
                  <a:pt x="97" y="1288"/>
                </a:cubicBezTo>
                <a:cubicBezTo>
                  <a:pt x="143" y="1334"/>
                  <a:pt x="107" y="1291"/>
                  <a:pt x="162" y="1369"/>
                </a:cubicBezTo>
                <a:cubicBezTo>
                  <a:pt x="179" y="1393"/>
                  <a:pt x="300" y="1455"/>
                  <a:pt x="332" y="1475"/>
                </a:cubicBezTo>
                <a:cubicBezTo>
                  <a:pt x="435" y="1540"/>
                  <a:pt x="310" y="1456"/>
                  <a:pt x="389" y="1499"/>
                </a:cubicBezTo>
                <a:cubicBezTo>
                  <a:pt x="434" y="1524"/>
                  <a:pt x="471" y="1559"/>
                  <a:pt x="519" y="1580"/>
                </a:cubicBezTo>
                <a:cubicBezTo>
                  <a:pt x="532" y="1586"/>
                  <a:pt x="546" y="1592"/>
                  <a:pt x="560" y="1596"/>
                </a:cubicBezTo>
                <a:cubicBezTo>
                  <a:pt x="587" y="1603"/>
                  <a:pt x="641" y="1613"/>
                  <a:pt x="641" y="1613"/>
                </a:cubicBezTo>
                <a:cubicBezTo>
                  <a:pt x="681" y="1610"/>
                  <a:pt x="722" y="1609"/>
                  <a:pt x="762" y="1604"/>
                </a:cubicBezTo>
                <a:cubicBezTo>
                  <a:pt x="784" y="1601"/>
                  <a:pt x="851" y="1565"/>
                  <a:pt x="852" y="1564"/>
                </a:cubicBezTo>
                <a:cubicBezTo>
                  <a:pt x="914" y="1534"/>
                  <a:pt x="982" y="1520"/>
                  <a:pt x="1046" y="1499"/>
                </a:cubicBezTo>
                <a:cubicBezTo>
                  <a:pt x="1078" y="1469"/>
                  <a:pt x="1109" y="1445"/>
                  <a:pt x="1136" y="1410"/>
                </a:cubicBezTo>
                <a:cubicBezTo>
                  <a:pt x="1172" y="1362"/>
                  <a:pt x="1190" y="1305"/>
                  <a:pt x="1225" y="1256"/>
                </a:cubicBezTo>
                <a:cubicBezTo>
                  <a:pt x="1268" y="1196"/>
                  <a:pt x="1312" y="1137"/>
                  <a:pt x="1355" y="1077"/>
                </a:cubicBezTo>
                <a:cubicBezTo>
                  <a:pt x="1380" y="1043"/>
                  <a:pt x="1398" y="1003"/>
                  <a:pt x="1428" y="972"/>
                </a:cubicBezTo>
                <a:cubicBezTo>
                  <a:pt x="1460" y="939"/>
                  <a:pt x="1473" y="901"/>
                  <a:pt x="1501" y="866"/>
                </a:cubicBezTo>
                <a:cubicBezTo>
                  <a:pt x="1513" y="851"/>
                  <a:pt x="1529" y="841"/>
                  <a:pt x="1541" y="826"/>
                </a:cubicBezTo>
                <a:cubicBezTo>
                  <a:pt x="1567" y="794"/>
                  <a:pt x="1614" y="728"/>
                  <a:pt x="1614" y="728"/>
                </a:cubicBezTo>
                <a:cubicBezTo>
                  <a:pt x="1636" y="641"/>
                  <a:pt x="1665" y="518"/>
                  <a:pt x="1728" y="452"/>
                </a:cubicBezTo>
                <a:cubicBezTo>
                  <a:pt x="1743" y="407"/>
                  <a:pt x="1768" y="356"/>
                  <a:pt x="1801" y="323"/>
                </a:cubicBezTo>
                <a:cubicBezTo>
                  <a:pt x="1813" y="273"/>
                  <a:pt x="1852" y="250"/>
                  <a:pt x="1882" y="209"/>
                </a:cubicBezTo>
                <a:cubicBezTo>
                  <a:pt x="1890" y="178"/>
                  <a:pt x="1893" y="150"/>
                  <a:pt x="1923" y="136"/>
                </a:cubicBezTo>
                <a:cubicBezTo>
                  <a:pt x="1915" y="139"/>
                  <a:pt x="1902" y="152"/>
                  <a:pt x="1898" y="144"/>
                </a:cubicBezTo>
                <a:cubicBezTo>
                  <a:pt x="1893" y="136"/>
                  <a:pt x="1910" y="129"/>
                  <a:pt x="1914" y="120"/>
                </a:cubicBezTo>
                <a:cubicBezTo>
                  <a:pt x="1923" y="103"/>
                  <a:pt x="1971" y="0"/>
                  <a:pt x="1947" y="71"/>
                </a:cubicBezTo>
                <a:close/>
              </a:path>
            </a:pathLst>
          </a:custGeom>
          <a:solidFill>
            <a:srgbClr val="FFFF99"/>
          </a:solidFill>
          <a:ln w="9525">
            <a:solidFill>
              <a:schemeClr val="tx1"/>
            </a:solidFill>
            <a:round/>
            <a:headEnd/>
            <a:tailEnd/>
          </a:ln>
        </p:spPr>
        <p:txBody>
          <a:bodyPr wrap="none" lIns="90453" tIns="45227" rIns="90453" bIns="45227"/>
          <a:lstStyle/>
          <a:p>
            <a:endParaRPr lang="en-US" sz="1658"/>
          </a:p>
        </p:txBody>
      </p:sp>
      <p:sp>
        <p:nvSpPr>
          <p:cNvPr id="14352" name="Rectangle 2"/>
          <p:cNvSpPr>
            <a:spLocks noGrp="1" noChangeArrowheads="1"/>
          </p:cNvSpPr>
          <p:nvPr>
            <p:ph type="title"/>
          </p:nvPr>
        </p:nvSpPr>
        <p:spPr>
          <a:xfrm>
            <a:off x="403251" y="221298"/>
            <a:ext cx="7625704" cy="831472"/>
          </a:xfrm>
        </p:spPr>
        <p:txBody>
          <a:bodyPr/>
          <a:lstStyle/>
          <a:p>
            <a:r>
              <a:rPr lang="en-US" dirty="0" smtClean="0"/>
              <a:t>Switch: </a:t>
            </a:r>
            <a:r>
              <a:rPr lang="en-US" dirty="0"/>
              <a:t>independent circulation</a:t>
            </a:r>
            <a:endParaRPr lang="en-US" dirty="0" smtClean="0"/>
          </a:p>
        </p:txBody>
      </p:sp>
      <p:sp>
        <p:nvSpPr>
          <p:cNvPr id="14353" name="Rectangle 3"/>
          <p:cNvSpPr>
            <a:spLocks noGrp="1" noChangeArrowheads="1"/>
          </p:cNvSpPr>
          <p:nvPr>
            <p:ph type="body" idx="1"/>
          </p:nvPr>
        </p:nvSpPr>
        <p:spPr>
          <a:xfrm>
            <a:off x="861946" y="1640144"/>
            <a:ext cx="7733175" cy="1801556"/>
          </a:xfrm>
        </p:spPr>
        <p:txBody>
          <a:bodyPr>
            <a:normAutofit lnSpcReduction="10000"/>
          </a:bodyPr>
          <a:lstStyle/>
          <a:p>
            <a:pPr>
              <a:lnSpc>
                <a:spcPct val="90000"/>
              </a:lnSpc>
            </a:pPr>
            <a:r>
              <a:rPr lang="en-US" sz="2395" dirty="0" smtClean="0"/>
              <a:t>Divided </a:t>
            </a:r>
            <a:r>
              <a:rPr lang="en-US" sz="2395" dirty="0"/>
              <a:t>into segments switch LAN subnet</a:t>
            </a:r>
          </a:p>
          <a:p>
            <a:pPr>
              <a:lnSpc>
                <a:spcPct val="90000"/>
              </a:lnSpc>
            </a:pPr>
            <a:r>
              <a:rPr lang="en-US" sz="2395" dirty="0" smtClean="0"/>
              <a:t>Switch </a:t>
            </a:r>
            <a:r>
              <a:rPr lang="en-US" sz="2395" dirty="0"/>
              <a:t>filters packets:</a:t>
            </a:r>
          </a:p>
          <a:p>
            <a:pPr lvl="1">
              <a:lnSpc>
                <a:spcPct val="90000"/>
              </a:lnSpc>
            </a:pPr>
            <a:r>
              <a:rPr lang="en-US" sz="2095" dirty="0" smtClean="0"/>
              <a:t>Frames </a:t>
            </a:r>
            <a:r>
              <a:rPr lang="en-US" sz="2095" dirty="0"/>
              <a:t>and LAN segments often NOT transfer to other LAN segments</a:t>
            </a:r>
          </a:p>
          <a:p>
            <a:pPr lvl="1">
              <a:lnSpc>
                <a:spcPct val="90000"/>
              </a:lnSpc>
            </a:pPr>
            <a:r>
              <a:rPr lang="en-US" sz="2095" dirty="0" smtClean="0"/>
              <a:t>Segments </a:t>
            </a:r>
            <a:r>
              <a:rPr lang="en-US" sz="2095" dirty="0"/>
              <a:t>become separate disputed areas</a:t>
            </a:r>
            <a:endParaRPr lang="en-US" sz="1635" dirty="0"/>
          </a:p>
        </p:txBody>
      </p:sp>
      <p:grpSp>
        <p:nvGrpSpPr>
          <p:cNvPr id="2" name="Group 78"/>
          <p:cNvGrpSpPr>
            <a:grpSpLocks/>
          </p:cNvGrpSpPr>
          <p:nvPr/>
        </p:nvGrpSpPr>
        <p:grpSpPr bwMode="auto">
          <a:xfrm>
            <a:off x="1112710" y="3727451"/>
            <a:ext cx="5725508" cy="2514600"/>
            <a:chOff x="602" y="2283"/>
            <a:chExt cx="3676" cy="1584"/>
          </a:xfrm>
        </p:grpSpPr>
        <p:sp>
          <p:nvSpPr>
            <p:cNvPr id="14359" name="Rectangle 44"/>
            <p:cNvSpPr>
              <a:spLocks noChangeArrowheads="1"/>
            </p:cNvSpPr>
            <p:nvPr/>
          </p:nvSpPr>
          <p:spPr bwMode="auto">
            <a:xfrm>
              <a:off x="2320" y="3240"/>
              <a:ext cx="182" cy="4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aphicFrame>
          <p:nvGraphicFramePr>
            <p:cNvPr id="14338" name="Object 45"/>
            <p:cNvGraphicFramePr>
              <a:graphicFrameLocks noChangeAspect="1"/>
            </p:cNvGraphicFramePr>
            <p:nvPr/>
          </p:nvGraphicFramePr>
          <p:xfrm>
            <a:off x="879" y="3440"/>
            <a:ext cx="262" cy="214"/>
          </p:xfrm>
          <a:graphic>
            <a:graphicData uri="http://schemas.openxmlformats.org/presentationml/2006/ole">
              <mc:AlternateContent xmlns:mc="http://schemas.openxmlformats.org/markup-compatibility/2006">
                <mc:Choice xmlns:v="urn:schemas-microsoft-com:vml" Requires="v">
                  <p:oleObj spid="_x0000_s9512"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 y="3440"/>
                          <a:ext cx="262"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46"/>
            <p:cNvGraphicFramePr>
              <a:graphicFrameLocks noChangeAspect="1"/>
            </p:cNvGraphicFramePr>
            <p:nvPr/>
          </p:nvGraphicFramePr>
          <p:xfrm>
            <a:off x="2583" y="3448"/>
            <a:ext cx="263" cy="214"/>
          </p:xfrm>
          <a:graphic>
            <a:graphicData uri="http://schemas.openxmlformats.org/presentationml/2006/ole">
              <mc:AlternateContent xmlns:mc="http://schemas.openxmlformats.org/markup-compatibility/2006">
                <mc:Choice xmlns:v="urn:schemas-microsoft-com:vml" Requires="v">
                  <p:oleObj spid="_x0000_s9513"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 y="3448"/>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47"/>
            <p:cNvGraphicFramePr>
              <a:graphicFrameLocks noChangeAspect="1"/>
            </p:cNvGraphicFramePr>
            <p:nvPr/>
          </p:nvGraphicFramePr>
          <p:xfrm>
            <a:off x="3095" y="3419"/>
            <a:ext cx="263" cy="214"/>
          </p:xfrm>
          <a:graphic>
            <a:graphicData uri="http://schemas.openxmlformats.org/presentationml/2006/ole">
              <mc:AlternateContent xmlns:mc="http://schemas.openxmlformats.org/markup-compatibility/2006">
                <mc:Choice xmlns:v="urn:schemas-microsoft-com:vml" Requires="v">
                  <p:oleObj spid="_x0000_s9514"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 y="3419"/>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1" name="Object 48"/>
            <p:cNvGraphicFramePr>
              <a:graphicFrameLocks noChangeAspect="1"/>
            </p:cNvGraphicFramePr>
            <p:nvPr/>
          </p:nvGraphicFramePr>
          <p:xfrm>
            <a:off x="1294" y="3456"/>
            <a:ext cx="263" cy="214"/>
          </p:xfrm>
          <a:graphic>
            <a:graphicData uri="http://schemas.openxmlformats.org/presentationml/2006/ole">
              <mc:AlternateContent xmlns:mc="http://schemas.openxmlformats.org/markup-compatibility/2006">
                <mc:Choice xmlns:v="urn:schemas-microsoft-com:vml" Requires="v">
                  <p:oleObj spid="_x0000_s9515"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 y="3456"/>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0" name="Rectangle 49"/>
            <p:cNvSpPr>
              <a:spLocks noChangeArrowheads="1"/>
            </p:cNvSpPr>
            <p:nvPr/>
          </p:nvSpPr>
          <p:spPr bwMode="auto">
            <a:xfrm>
              <a:off x="3480" y="3245"/>
              <a:ext cx="182" cy="4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sp>
          <p:nvSpPr>
            <p:cNvPr id="14361" name="Rectangle 50"/>
            <p:cNvSpPr>
              <a:spLocks noChangeArrowheads="1"/>
            </p:cNvSpPr>
            <p:nvPr/>
          </p:nvSpPr>
          <p:spPr bwMode="auto">
            <a:xfrm>
              <a:off x="1190" y="3239"/>
              <a:ext cx="182" cy="4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aphicFrame>
          <p:nvGraphicFramePr>
            <p:cNvPr id="14342" name="Object 51"/>
            <p:cNvGraphicFramePr>
              <a:graphicFrameLocks noChangeAspect="1"/>
            </p:cNvGraphicFramePr>
            <p:nvPr/>
          </p:nvGraphicFramePr>
          <p:xfrm>
            <a:off x="1887" y="3352"/>
            <a:ext cx="263" cy="214"/>
          </p:xfrm>
          <a:graphic>
            <a:graphicData uri="http://schemas.openxmlformats.org/presentationml/2006/ole">
              <mc:AlternateContent xmlns:mc="http://schemas.openxmlformats.org/markup-compatibility/2006">
                <mc:Choice xmlns:v="urn:schemas-microsoft-com:vml" Requires="v">
                  <p:oleObj spid="_x0000_s9516"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 y="3352"/>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3" name="Object 52"/>
            <p:cNvGraphicFramePr>
              <a:graphicFrameLocks noChangeAspect="1"/>
            </p:cNvGraphicFramePr>
            <p:nvPr/>
          </p:nvGraphicFramePr>
          <p:xfrm>
            <a:off x="2163" y="3653"/>
            <a:ext cx="263" cy="214"/>
          </p:xfrm>
          <a:graphic>
            <a:graphicData uri="http://schemas.openxmlformats.org/presentationml/2006/ole">
              <mc:AlternateContent xmlns:mc="http://schemas.openxmlformats.org/markup-compatibility/2006">
                <mc:Choice xmlns:v="urn:schemas-microsoft-com:vml" Requires="v">
                  <p:oleObj spid="_x0000_s9517"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 y="3653"/>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4" name="Object 53"/>
            <p:cNvGraphicFramePr>
              <a:graphicFrameLocks noChangeAspect="1"/>
            </p:cNvGraphicFramePr>
            <p:nvPr/>
          </p:nvGraphicFramePr>
          <p:xfrm>
            <a:off x="4015" y="3332"/>
            <a:ext cx="263" cy="214"/>
          </p:xfrm>
          <a:graphic>
            <a:graphicData uri="http://schemas.openxmlformats.org/presentationml/2006/ole">
              <mc:AlternateContent xmlns:mc="http://schemas.openxmlformats.org/markup-compatibility/2006">
                <mc:Choice xmlns:v="urn:schemas-microsoft-com:vml" Requires="v">
                  <p:oleObj spid="_x0000_s9518"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5" y="3332"/>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5" name="Object 54"/>
            <p:cNvGraphicFramePr>
              <a:graphicFrameLocks noChangeAspect="1"/>
            </p:cNvGraphicFramePr>
            <p:nvPr/>
          </p:nvGraphicFramePr>
          <p:xfrm>
            <a:off x="3540" y="3565"/>
            <a:ext cx="263" cy="214"/>
          </p:xfrm>
          <a:graphic>
            <a:graphicData uri="http://schemas.openxmlformats.org/presentationml/2006/ole">
              <mc:AlternateContent xmlns:mc="http://schemas.openxmlformats.org/markup-compatibility/2006">
                <mc:Choice xmlns:v="urn:schemas-microsoft-com:vml" Requires="v">
                  <p:oleObj spid="_x0000_s9519"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 y="3565"/>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6" name="Object 55"/>
            <p:cNvGraphicFramePr>
              <a:graphicFrameLocks noChangeAspect="1"/>
            </p:cNvGraphicFramePr>
            <p:nvPr/>
          </p:nvGraphicFramePr>
          <p:xfrm>
            <a:off x="602" y="3138"/>
            <a:ext cx="263" cy="214"/>
          </p:xfrm>
          <a:graphic>
            <a:graphicData uri="http://schemas.openxmlformats.org/presentationml/2006/ole">
              <mc:AlternateContent xmlns:mc="http://schemas.openxmlformats.org/markup-compatibility/2006">
                <mc:Choice xmlns:v="urn:schemas-microsoft-com:vml" Requires="v">
                  <p:oleObj spid="_x0000_s9520"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 y="3138"/>
                          <a:ext cx="263" cy="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2" name="Line 56"/>
            <p:cNvSpPr>
              <a:spLocks noChangeShapeType="1"/>
            </p:cNvSpPr>
            <p:nvPr/>
          </p:nvSpPr>
          <p:spPr bwMode="auto">
            <a:xfrm flipH="1">
              <a:off x="839" y="3241"/>
              <a:ext cx="350" cy="0"/>
            </a:xfrm>
            <a:prstGeom prst="line">
              <a:avLst/>
            </a:prstGeom>
            <a:noFill/>
            <a:ln w="9525">
              <a:solidFill>
                <a:schemeClr val="tx1"/>
              </a:solidFill>
              <a:round/>
              <a:headEnd/>
              <a:tailEnd/>
            </a:ln>
          </p:spPr>
          <p:txBody>
            <a:bodyPr wrap="none"/>
            <a:lstStyle/>
            <a:p>
              <a:endParaRPr lang="en-US" sz="1658"/>
            </a:p>
          </p:txBody>
        </p:sp>
        <p:sp>
          <p:nvSpPr>
            <p:cNvPr id="14363" name="Line 57"/>
            <p:cNvSpPr>
              <a:spLocks noChangeShapeType="1"/>
            </p:cNvSpPr>
            <p:nvPr/>
          </p:nvSpPr>
          <p:spPr bwMode="auto">
            <a:xfrm flipH="1">
              <a:off x="1083" y="3271"/>
              <a:ext cx="171" cy="198"/>
            </a:xfrm>
            <a:prstGeom prst="line">
              <a:avLst/>
            </a:prstGeom>
            <a:noFill/>
            <a:ln w="9525">
              <a:solidFill>
                <a:schemeClr val="tx1"/>
              </a:solidFill>
              <a:round/>
              <a:headEnd/>
              <a:tailEnd/>
            </a:ln>
          </p:spPr>
          <p:txBody>
            <a:bodyPr wrap="none"/>
            <a:lstStyle/>
            <a:p>
              <a:endParaRPr lang="en-US" sz="1658"/>
            </a:p>
          </p:txBody>
        </p:sp>
        <p:sp>
          <p:nvSpPr>
            <p:cNvPr id="14364" name="Line 58"/>
            <p:cNvSpPr>
              <a:spLocks noChangeShapeType="1"/>
            </p:cNvSpPr>
            <p:nvPr/>
          </p:nvSpPr>
          <p:spPr bwMode="auto">
            <a:xfrm>
              <a:off x="1347" y="3289"/>
              <a:ext cx="46" cy="186"/>
            </a:xfrm>
            <a:prstGeom prst="line">
              <a:avLst/>
            </a:prstGeom>
            <a:noFill/>
            <a:ln w="9525">
              <a:solidFill>
                <a:schemeClr val="tx1"/>
              </a:solidFill>
              <a:round/>
              <a:headEnd/>
              <a:tailEnd/>
            </a:ln>
          </p:spPr>
          <p:txBody>
            <a:bodyPr wrap="none"/>
            <a:lstStyle/>
            <a:p>
              <a:endParaRPr lang="en-US" sz="1658"/>
            </a:p>
          </p:txBody>
        </p:sp>
        <p:sp>
          <p:nvSpPr>
            <p:cNvPr id="14365" name="Line 59"/>
            <p:cNvSpPr>
              <a:spLocks noChangeShapeType="1"/>
            </p:cNvSpPr>
            <p:nvPr/>
          </p:nvSpPr>
          <p:spPr bwMode="auto">
            <a:xfrm flipH="1">
              <a:off x="2132" y="3265"/>
              <a:ext cx="218" cy="136"/>
            </a:xfrm>
            <a:prstGeom prst="line">
              <a:avLst/>
            </a:prstGeom>
            <a:noFill/>
            <a:ln w="9525">
              <a:solidFill>
                <a:schemeClr val="tx1"/>
              </a:solidFill>
              <a:round/>
              <a:headEnd/>
              <a:tailEnd/>
            </a:ln>
          </p:spPr>
          <p:txBody>
            <a:bodyPr wrap="none"/>
            <a:lstStyle/>
            <a:p>
              <a:endParaRPr lang="en-US" sz="1658"/>
            </a:p>
          </p:txBody>
        </p:sp>
        <p:sp>
          <p:nvSpPr>
            <p:cNvPr id="14366" name="Line 60"/>
            <p:cNvSpPr>
              <a:spLocks noChangeShapeType="1"/>
            </p:cNvSpPr>
            <p:nvPr/>
          </p:nvSpPr>
          <p:spPr bwMode="auto">
            <a:xfrm flipH="1">
              <a:off x="2330" y="3277"/>
              <a:ext cx="79" cy="370"/>
            </a:xfrm>
            <a:prstGeom prst="line">
              <a:avLst/>
            </a:prstGeom>
            <a:noFill/>
            <a:ln w="9525">
              <a:solidFill>
                <a:schemeClr val="tx1"/>
              </a:solidFill>
              <a:round/>
              <a:headEnd/>
              <a:tailEnd/>
            </a:ln>
          </p:spPr>
          <p:txBody>
            <a:bodyPr wrap="none"/>
            <a:lstStyle/>
            <a:p>
              <a:endParaRPr lang="en-US" sz="1658"/>
            </a:p>
          </p:txBody>
        </p:sp>
        <p:sp>
          <p:nvSpPr>
            <p:cNvPr id="14367" name="Line 61"/>
            <p:cNvSpPr>
              <a:spLocks noChangeShapeType="1"/>
            </p:cNvSpPr>
            <p:nvPr/>
          </p:nvSpPr>
          <p:spPr bwMode="auto">
            <a:xfrm>
              <a:off x="2522" y="3241"/>
              <a:ext cx="145" cy="228"/>
            </a:xfrm>
            <a:prstGeom prst="line">
              <a:avLst/>
            </a:prstGeom>
            <a:noFill/>
            <a:ln w="9525">
              <a:solidFill>
                <a:schemeClr val="tx1"/>
              </a:solidFill>
              <a:round/>
              <a:headEnd/>
              <a:tailEnd/>
            </a:ln>
          </p:spPr>
          <p:txBody>
            <a:bodyPr wrap="none"/>
            <a:lstStyle/>
            <a:p>
              <a:endParaRPr lang="en-US" sz="1658"/>
            </a:p>
          </p:txBody>
        </p:sp>
        <p:sp>
          <p:nvSpPr>
            <p:cNvPr id="14368" name="Line 62"/>
            <p:cNvSpPr>
              <a:spLocks noChangeShapeType="1"/>
            </p:cNvSpPr>
            <p:nvPr/>
          </p:nvSpPr>
          <p:spPr bwMode="auto">
            <a:xfrm flipH="1">
              <a:off x="3327" y="3289"/>
              <a:ext cx="270" cy="154"/>
            </a:xfrm>
            <a:prstGeom prst="line">
              <a:avLst/>
            </a:prstGeom>
            <a:noFill/>
            <a:ln w="9525">
              <a:solidFill>
                <a:schemeClr val="tx1"/>
              </a:solidFill>
              <a:round/>
              <a:headEnd/>
              <a:tailEnd/>
            </a:ln>
          </p:spPr>
          <p:txBody>
            <a:bodyPr wrap="none"/>
            <a:lstStyle/>
            <a:p>
              <a:endParaRPr lang="en-US" sz="1658"/>
            </a:p>
          </p:txBody>
        </p:sp>
        <p:sp>
          <p:nvSpPr>
            <p:cNvPr id="14369" name="Line 63"/>
            <p:cNvSpPr>
              <a:spLocks noChangeShapeType="1"/>
            </p:cNvSpPr>
            <p:nvPr/>
          </p:nvSpPr>
          <p:spPr bwMode="auto">
            <a:xfrm flipH="1">
              <a:off x="3644" y="3271"/>
              <a:ext cx="6" cy="296"/>
            </a:xfrm>
            <a:prstGeom prst="line">
              <a:avLst/>
            </a:prstGeom>
            <a:noFill/>
            <a:ln w="9525">
              <a:solidFill>
                <a:schemeClr val="tx1"/>
              </a:solidFill>
              <a:round/>
              <a:headEnd/>
              <a:tailEnd/>
            </a:ln>
          </p:spPr>
          <p:txBody>
            <a:bodyPr wrap="none"/>
            <a:lstStyle/>
            <a:p>
              <a:endParaRPr lang="en-US" sz="1658"/>
            </a:p>
          </p:txBody>
        </p:sp>
        <p:sp>
          <p:nvSpPr>
            <p:cNvPr id="14370" name="Line 64"/>
            <p:cNvSpPr>
              <a:spLocks noChangeShapeType="1"/>
            </p:cNvSpPr>
            <p:nvPr/>
          </p:nvSpPr>
          <p:spPr bwMode="auto">
            <a:xfrm>
              <a:off x="3722" y="3222"/>
              <a:ext cx="324" cy="154"/>
            </a:xfrm>
            <a:prstGeom prst="line">
              <a:avLst/>
            </a:prstGeom>
            <a:noFill/>
            <a:ln w="9525">
              <a:solidFill>
                <a:schemeClr val="tx1"/>
              </a:solidFill>
              <a:round/>
              <a:headEnd/>
              <a:tailEnd/>
            </a:ln>
          </p:spPr>
          <p:txBody>
            <a:bodyPr wrap="none"/>
            <a:lstStyle/>
            <a:p>
              <a:endParaRPr lang="en-US" sz="1658"/>
            </a:p>
          </p:txBody>
        </p:sp>
        <p:grpSp>
          <p:nvGrpSpPr>
            <p:cNvPr id="3" name="Group 65"/>
            <p:cNvGrpSpPr>
              <a:grpSpLocks/>
            </p:cNvGrpSpPr>
            <p:nvPr/>
          </p:nvGrpSpPr>
          <p:grpSpPr bwMode="auto">
            <a:xfrm>
              <a:off x="2353" y="2317"/>
              <a:ext cx="234" cy="159"/>
              <a:chOff x="620" y="1640"/>
              <a:chExt cx="288" cy="209"/>
            </a:xfrm>
          </p:grpSpPr>
          <p:sp>
            <p:nvSpPr>
              <p:cNvPr id="14379" name="Line 66"/>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4380" name="Rectangle 67"/>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4" name="Group 68"/>
              <p:cNvGrpSpPr>
                <a:grpSpLocks/>
              </p:cNvGrpSpPr>
              <p:nvPr/>
            </p:nvGrpSpPr>
            <p:grpSpPr bwMode="auto">
              <a:xfrm>
                <a:off x="764" y="1688"/>
                <a:ext cx="109" cy="91"/>
                <a:chOff x="576" y="3456"/>
                <a:chExt cx="288" cy="240"/>
              </a:xfrm>
            </p:grpSpPr>
            <p:sp>
              <p:nvSpPr>
                <p:cNvPr id="14382" name="Line 69"/>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4383" name="Line 70"/>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4372" name="Line 71"/>
            <p:cNvSpPr>
              <a:spLocks noChangeShapeType="1"/>
            </p:cNvSpPr>
            <p:nvPr/>
          </p:nvSpPr>
          <p:spPr bwMode="auto">
            <a:xfrm flipH="1">
              <a:off x="1341" y="2477"/>
              <a:ext cx="1049" cy="677"/>
            </a:xfrm>
            <a:prstGeom prst="line">
              <a:avLst/>
            </a:prstGeom>
            <a:noFill/>
            <a:ln w="9525">
              <a:solidFill>
                <a:schemeClr val="tx1"/>
              </a:solidFill>
              <a:round/>
              <a:headEnd/>
              <a:tailEnd/>
            </a:ln>
          </p:spPr>
          <p:txBody>
            <a:bodyPr wrap="none"/>
            <a:lstStyle/>
            <a:p>
              <a:endParaRPr lang="en-US" sz="1658"/>
            </a:p>
          </p:txBody>
        </p:sp>
        <p:sp>
          <p:nvSpPr>
            <p:cNvPr id="14373" name="Line 72"/>
            <p:cNvSpPr>
              <a:spLocks noChangeShapeType="1"/>
            </p:cNvSpPr>
            <p:nvPr/>
          </p:nvSpPr>
          <p:spPr bwMode="auto">
            <a:xfrm>
              <a:off x="2488" y="2471"/>
              <a:ext cx="0" cy="702"/>
            </a:xfrm>
            <a:prstGeom prst="line">
              <a:avLst/>
            </a:prstGeom>
            <a:noFill/>
            <a:ln w="9525">
              <a:solidFill>
                <a:schemeClr val="tx1"/>
              </a:solidFill>
              <a:round/>
              <a:headEnd/>
              <a:tailEnd/>
            </a:ln>
          </p:spPr>
          <p:txBody>
            <a:bodyPr wrap="none"/>
            <a:lstStyle/>
            <a:p>
              <a:endParaRPr lang="en-US" sz="1658"/>
            </a:p>
          </p:txBody>
        </p:sp>
        <p:sp>
          <p:nvSpPr>
            <p:cNvPr id="14374" name="Line 73"/>
            <p:cNvSpPr>
              <a:spLocks noChangeShapeType="1"/>
            </p:cNvSpPr>
            <p:nvPr/>
          </p:nvSpPr>
          <p:spPr bwMode="auto">
            <a:xfrm flipH="1" flipV="1">
              <a:off x="2588" y="2440"/>
              <a:ext cx="943" cy="776"/>
            </a:xfrm>
            <a:prstGeom prst="line">
              <a:avLst/>
            </a:prstGeom>
            <a:noFill/>
            <a:ln w="9525">
              <a:solidFill>
                <a:schemeClr val="tx1"/>
              </a:solidFill>
              <a:round/>
              <a:headEnd/>
              <a:tailEnd/>
            </a:ln>
          </p:spPr>
          <p:txBody>
            <a:bodyPr wrap="none"/>
            <a:lstStyle/>
            <a:p>
              <a:endParaRPr lang="en-US" sz="1658"/>
            </a:p>
          </p:txBody>
        </p:sp>
        <p:sp>
          <p:nvSpPr>
            <p:cNvPr id="14375" name="Text Box 74"/>
            <p:cNvSpPr txBox="1">
              <a:spLocks noChangeArrowheads="1"/>
            </p:cNvSpPr>
            <p:nvPr/>
          </p:nvSpPr>
          <p:spPr bwMode="auto">
            <a:xfrm>
              <a:off x="1452" y="3115"/>
              <a:ext cx="397" cy="219"/>
            </a:xfrm>
            <a:prstGeom prst="rect">
              <a:avLst/>
            </a:prstGeom>
            <a:noFill/>
            <a:ln w="9525">
              <a:noFill/>
              <a:miter lim="800000"/>
              <a:headEnd/>
              <a:tailEnd/>
            </a:ln>
          </p:spPr>
          <p:txBody>
            <a:bodyPr>
              <a:spAutoFit/>
            </a:bodyPr>
            <a:lstStyle/>
            <a:p>
              <a:r>
                <a:rPr lang="en-US" sz="1658"/>
                <a:t>hub</a:t>
              </a:r>
            </a:p>
          </p:txBody>
        </p:sp>
        <p:sp>
          <p:nvSpPr>
            <p:cNvPr id="14376" name="Text Box 75"/>
            <p:cNvSpPr txBox="1">
              <a:spLocks noChangeArrowheads="1"/>
            </p:cNvSpPr>
            <p:nvPr/>
          </p:nvSpPr>
          <p:spPr bwMode="auto">
            <a:xfrm>
              <a:off x="2587" y="3120"/>
              <a:ext cx="347" cy="219"/>
            </a:xfrm>
            <a:prstGeom prst="rect">
              <a:avLst/>
            </a:prstGeom>
            <a:noFill/>
            <a:ln w="9525">
              <a:noFill/>
              <a:miter lim="800000"/>
              <a:headEnd/>
              <a:tailEnd/>
            </a:ln>
          </p:spPr>
          <p:txBody>
            <a:bodyPr wrap="none">
              <a:spAutoFit/>
            </a:bodyPr>
            <a:lstStyle/>
            <a:p>
              <a:r>
                <a:rPr lang="en-US" sz="1658"/>
                <a:t>hub</a:t>
              </a:r>
            </a:p>
          </p:txBody>
        </p:sp>
        <p:sp>
          <p:nvSpPr>
            <p:cNvPr id="14377" name="Text Box 76"/>
            <p:cNvSpPr txBox="1">
              <a:spLocks noChangeArrowheads="1"/>
            </p:cNvSpPr>
            <p:nvPr/>
          </p:nvSpPr>
          <p:spPr bwMode="auto">
            <a:xfrm>
              <a:off x="3741" y="3040"/>
              <a:ext cx="347" cy="219"/>
            </a:xfrm>
            <a:prstGeom prst="rect">
              <a:avLst/>
            </a:prstGeom>
            <a:noFill/>
            <a:ln w="9525">
              <a:noFill/>
              <a:miter lim="800000"/>
              <a:headEnd/>
              <a:tailEnd/>
            </a:ln>
          </p:spPr>
          <p:txBody>
            <a:bodyPr wrap="none">
              <a:spAutoFit/>
            </a:bodyPr>
            <a:lstStyle/>
            <a:p>
              <a:r>
                <a:rPr lang="en-US" sz="1658"/>
                <a:t>hub</a:t>
              </a:r>
            </a:p>
          </p:txBody>
        </p:sp>
        <p:sp>
          <p:nvSpPr>
            <p:cNvPr id="14378" name="Text Box 77"/>
            <p:cNvSpPr txBox="1">
              <a:spLocks noChangeArrowheads="1"/>
            </p:cNvSpPr>
            <p:nvPr/>
          </p:nvSpPr>
          <p:spPr bwMode="auto">
            <a:xfrm>
              <a:off x="2672" y="2283"/>
              <a:ext cx="497" cy="219"/>
            </a:xfrm>
            <a:prstGeom prst="rect">
              <a:avLst/>
            </a:prstGeom>
            <a:noFill/>
            <a:ln w="9525">
              <a:noFill/>
              <a:miter lim="800000"/>
              <a:headEnd/>
              <a:tailEnd/>
            </a:ln>
          </p:spPr>
          <p:txBody>
            <a:bodyPr wrap="none">
              <a:spAutoFit/>
            </a:bodyPr>
            <a:lstStyle/>
            <a:p>
              <a:r>
                <a:rPr lang="en-US" sz="1658"/>
                <a:t>switch</a:t>
              </a:r>
            </a:p>
          </p:txBody>
        </p:sp>
      </p:grpSp>
      <p:sp>
        <p:nvSpPr>
          <p:cNvPr id="14355" name="Text Box 83"/>
          <p:cNvSpPr txBox="1">
            <a:spLocks noChangeArrowheads="1"/>
          </p:cNvSpPr>
          <p:nvPr/>
        </p:nvSpPr>
        <p:spPr bwMode="auto">
          <a:xfrm>
            <a:off x="759148" y="6248400"/>
            <a:ext cx="2406038" cy="381481"/>
          </a:xfrm>
          <a:prstGeom prst="rect">
            <a:avLst/>
          </a:prstGeom>
          <a:noFill/>
          <a:ln w="9525">
            <a:noFill/>
            <a:miter lim="800000"/>
            <a:headEnd/>
            <a:tailEnd/>
          </a:ln>
        </p:spPr>
        <p:txBody>
          <a:bodyPr wrap="none" lIns="90453" tIns="45227" rIns="90453" bIns="45227">
            <a:spAutoFit/>
          </a:bodyPr>
          <a:lstStyle/>
          <a:p>
            <a:pPr lvl="1">
              <a:lnSpc>
                <a:spcPct val="90000"/>
              </a:lnSpc>
            </a:pPr>
            <a:r>
              <a:rPr lang="en-US" sz="2095" dirty="0"/>
              <a:t>disputed areas</a:t>
            </a:r>
            <a:endParaRPr lang="en-US" sz="1635" dirty="0"/>
          </a:p>
        </p:txBody>
      </p:sp>
      <p:sp>
        <p:nvSpPr>
          <p:cNvPr id="14356" name="Text Box 84"/>
          <p:cNvSpPr txBox="1">
            <a:spLocks noChangeArrowheads="1"/>
          </p:cNvSpPr>
          <p:nvPr/>
        </p:nvSpPr>
        <p:spPr bwMode="auto">
          <a:xfrm>
            <a:off x="2813541" y="6365876"/>
            <a:ext cx="2406038" cy="381481"/>
          </a:xfrm>
          <a:prstGeom prst="rect">
            <a:avLst/>
          </a:prstGeom>
          <a:noFill/>
          <a:ln w="9525">
            <a:noFill/>
            <a:miter lim="800000"/>
            <a:headEnd/>
            <a:tailEnd/>
          </a:ln>
        </p:spPr>
        <p:txBody>
          <a:bodyPr wrap="none" lIns="90453" tIns="45227" rIns="90453" bIns="45227">
            <a:spAutoFit/>
          </a:bodyPr>
          <a:lstStyle/>
          <a:p>
            <a:pPr lvl="1">
              <a:lnSpc>
                <a:spcPct val="90000"/>
              </a:lnSpc>
            </a:pPr>
            <a:r>
              <a:rPr lang="en-US" sz="2095" dirty="0"/>
              <a:t>disputed areas</a:t>
            </a:r>
            <a:endParaRPr lang="en-US" sz="1635" dirty="0"/>
          </a:p>
        </p:txBody>
      </p:sp>
      <p:sp>
        <p:nvSpPr>
          <p:cNvPr id="14357" name="Text Box 85"/>
          <p:cNvSpPr txBox="1">
            <a:spLocks noChangeArrowheads="1"/>
          </p:cNvSpPr>
          <p:nvPr/>
        </p:nvSpPr>
        <p:spPr bwMode="auto">
          <a:xfrm>
            <a:off x="3319740" y="6356351"/>
            <a:ext cx="182737" cy="346472"/>
          </a:xfrm>
          <a:prstGeom prst="rect">
            <a:avLst/>
          </a:prstGeom>
          <a:noFill/>
          <a:ln w="9525">
            <a:noFill/>
            <a:miter lim="800000"/>
            <a:headEnd/>
            <a:tailEnd/>
          </a:ln>
        </p:spPr>
        <p:txBody>
          <a:bodyPr wrap="none" lIns="90453" tIns="45227" rIns="90453" bIns="45227">
            <a:spAutoFit/>
          </a:bodyPr>
          <a:lstStyle/>
          <a:p>
            <a:endParaRPr lang="en-US" sz="1658"/>
          </a:p>
        </p:txBody>
      </p:sp>
      <p:sp>
        <p:nvSpPr>
          <p:cNvPr id="14358" name="Text Box 86"/>
          <p:cNvSpPr txBox="1">
            <a:spLocks noChangeArrowheads="1"/>
          </p:cNvSpPr>
          <p:nvPr/>
        </p:nvSpPr>
        <p:spPr bwMode="auto">
          <a:xfrm>
            <a:off x="6464409" y="4186238"/>
            <a:ext cx="2406038" cy="381481"/>
          </a:xfrm>
          <a:prstGeom prst="rect">
            <a:avLst/>
          </a:prstGeom>
          <a:noFill/>
          <a:ln w="9525">
            <a:noFill/>
            <a:miter lim="800000"/>
            <a:headEnd/>
            <a:tailEnd/>
          </a:ln>
        </p:spPr>
        <p:txBody>
          <a:bodyPr wrap="none" lIns="90453" tIns="45227" rIns="90453" bIns="45227">
            <a:spAutoFit/>
          </a:bodyPr>
          <a:lstStyle/>
          <a:p>
            <a:pPr lvl="1">
              <a:lnSpc>
                <a:spcPct val="90000"/>
              </a:lnSpc>
            </a:pPr>
            <a:r>
              <a:rPr lang="en-US" sz="2095" dirty="0"/>
              <a:t>disputed areas</a:t>
            </a:r>
            <a:endParaRPr lang="en-US" sz="1635" dirty="0"/>
          </a:p>
        </p:txBody>
      </p:sp>
    </p:spTree>
    <p:extLst>
      <p:ext uri="{BB962C8B-B14F-4D97-AF65-F5344CB8AC3E}">
        <p14:creationId xmlns:p14="http://schemas.microsoft.com/office/powerpoint/2010/main" val="1426624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Slide Number Placeholder 5"/>
          <p:cNvSpPr>
            <a:spLocks noGrp="1"/>
          </p:cNvSpPr>
          <p:nvPr>
            <p:ph type="sldNum" sz="quarter" idx="12"/>
          </p:nvPr>
        </p:nvSpPr>
        <p:spPr>
          <a:noFill/>
        </p:spPr>
        <p:txBody>
          <a:bodyPr>
            <a:normAutofit fontScale="85000" lnSpcReduction="20000"/>
          </a:bodyPr>
          <a:lstStyle/>
          <a:p>
            <a:fld id="{AA459560-4188-4F16-AD43-C3E6E56B82A4}" type="slidenum">
              <a:rPr lang="ar-SA" smtClean="0"/>
              <a:pPr/>
              <a:t>26</a:t>
            </a:fld>
            <a:endParaRPr lang="en-US" smtClean="0"/>
          </a:p>
        </p:txBody>
      </p:sp>
      <p:sp>
        <p:nvSpPr>
          <p:cNvPr id="15370" name="Rectangle 2"/>
          <p:cNvSpPr>
            <a:spLocks noGrp="1" noChangeArrowheads="1"/>
          </p:cNvSpPr>
          <p:nvPr>
            <p:ph type="title"/>
          </p:nvPr>
        </p:nvSpPr>
        <p:spPr>
          <a:xfrm>
            <a:off x="326171" y="185861"/>
            <a:ext cx="7625704" cy="831472"/>
          </a:xfrm>
        </p:spPr>
        <p:txBody>
          <a:bodyPr/>
          <a:lstStyle/>
          <a:p>
            <a:r>
              <a:rPr lang="en-US" dirty="0" smtClean="0"/>
              <a:t>Switch</a:t>
            </a:r>
            <a:r>
              <a:rPr lang="en-US" dirty="0"/>
              <a:t>: proprietary access</a:t>
            </a:r>
            <a:endParaRPr lang="en-US" dirty="0" smtClean="0"/>
          </a:p>
        </p:txBody>
      </p:sp>
      <p:sp>
        <p:nvSpPr>
          <p:cNvPr id="15371" name="Rectangle 3"/>
          <p:cNvSpPr>
            <a:spLocks noGrp="1" noChangeArrowheads="1"/>
          </p:cNvSpPr>
          <p:nvPr>
            <p:ph type="body" idx="1"/>
          </p:nvPr>
        </p:nvSpPr>
        <p:spPr>
          <a:xfrm>
            <a:off x="544342" y="1620053"/>
            <a:ext cx="4418734" cy="3352801"/>
          </a:xfrm>
          <a:ln>
            <a:solidFill>
              <a:srgbClr val="FF3300"/>
            </a:solidFill>
          </a:ln>
        </p:spPr>
        <p:txBody>
          <a:bodyPr>
            <a:normAutofit lnSpcReduction="10000"/>
          </a:bodyPr>
          <a:lstStyle/>
          <a:p>
            <a:pPr algn="just"/>
            <a:r>
              <a:rPr lang="en-US" sz="2395" dirty="0"/>
              <a:t>Switch with many interfaces</a:t>
            </a:r>
          </a:p>
          <a:p>
            <a:pPr algn="just"/>
            <a:r>
              <a:rPr lang="en-US" sz="2395" dirty="0"/>
              <a:t>H</a:t>
            </a:r>
            <a:r>
              <a:rPr lang="en-US" sz="2395" dirty="0" smtClean="0"/>
              <a:t>osts </a:t>
            </a:r>
            <a:r>
              <a:rPr lang="en-US" sz="2395" dirty="0"/>
              <a:t>can connect directly to the switch</a:t>
            </a:r>
          </a:p>
          <a:p>
            <a:pPr algn="just"/>
            <a:r>
              <a:rPr lang="en-US" sz="2395" dirty="0"/>
              <a:t>N</a:t>
            </a:r>
            <a:r>
              <a:rPr lang="en-US" sz="2395" dirty="0" smtClean="0"/>
              <a:t>ot </a:t>
            </a:r>
            <a:r>
              <a:rPr lang="en-US" sz="2395" dirty="0"/>
              <a:t>in dispute; full duplex</a:t>
            </a:r>
          </a:p>
          <a:p>
            <a:pPr algn="just"/>
            <a:endParaRPr lang="en-US" sz="2395" dirty="0"/>
          </a:p>
          <a:p>
            <a:pPr algn="just"/>
            <a:r>
              <a:rPr lang="en-US" sz="2395" dirty="0"/>
              <a:t>Switching: A-to-A 'and B-to-B' simultaneously, no disputes</a:t>
            </a:r>
          </a:p>
        </p:txBody>
      </p:sp>
      <p:grpSp>
        <p:nvGrpSpPr>
          <p:cNvPr id="2" name="Group 7"/>
          <p:cNvGrpSpPr>
            <a:grpSpLocks/>
          </p:cNvGrpSpPr>
          <p:nvPr/>
        </p:nvGrpSpPr>
        <p:grpSpPr bwMode="auto">
          <a:xfrm>
            <a:off x="6218318" y="2865439"/>
            <a:ext cx="448571" cy="331787"/>
            <a:chOff x="620" y="1640"/>
            <a:chExt cx="288" cy="209"/>
          </a:xfrm>
        </p:grpSpPr>
        <p:sp>
          <p:nvSpPr>
            <p:cNvPr id="15386" name="Line 8"/>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5387" name="Rectangle 9"/>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3" name="Group 10"/>
            <p:cNvGrpSpPr>
              <a:grpSpLocks/>
            </p:cNvGrpSpPr>
            <p:nvPr/>
          </p:nvGrpSpPr>
          <p:grpSpPr bwMode="auto">
            <a:xfrm>
              <a:off x="764" y="1688"/>
              <a:ext cx="109" cy="91"/>
              <a:chOff x="576" y="3456"/>
              <a:chExt cx="288" cy="240"/>
            </a:xfrm>
          </p:grpSpPr>
          <p:sp>
            <p:nvSpPr>
              <p:cNvPr id="15389" name="Line 11"/>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5390" name="Line 12"/>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5373" name="Text Box 13"/>
          <p:cNvSpPr txBox="1">
            <a:spLocks noChangeArrowheads="1"/>
          </p:cNvSpPr>
          <p:nvPr/>
        </p:nvSpPr>
        <p:spPr bwMode="auto">
          <a:xfrm>
            <a:off x="5478488" y="2913063"/>
            <a:ext cx="742121" cy="332301"/>
          </a:xfrm>
          <a:prstGeom prst="rect">
            <a:avLst/>
          </a:prstGeom>
          <a:noFill/>
          <a:ln w="9525">
            <a:noFill/>
            <a:miter lim="800000"/>
            <a:headEnd/>
            <a:tailEnd/>
          </a:ln>
        </p:spPr>
        <p:txBody>
          <a:bodyPr wrap="none" lIns="90453" tIns="45227" rIns="90453" bIns="45227">
            <a:spAutoFit/>
          </a:bodyPr>
          <a:lstStyle/>
          <a:p>
            <a:r>
              <a:rPr lang="en-US" sz="1566">
                <a:solidFill>
                  <a:srgbClr val="339933"/>
                </a:solidFill>
              </a:rPr>
              <a:t>switch</a:t>
            </a:r>
          </a:p>
        </p:txBody>
      </p:sp>
      <p:graphicFrame>
        <p:nvGraphicFramePr>
          <p:cNvPr id="15362" name="Object 17"/>
          <p:cNvGraphicFramePr>
            <a:graphicFrameLocks noChangeAspect="1"/>
          </p:cNvGraphicFramePr>
          <p:nvPr/>
        </p:nvGraphicFramePr>
        <p:xfrm>
          <a:off x="5020572" y="2185988"/>
          <a:ext cx="599653" cy="520700"/>
        </p:xfrm>
        <a:graphic>
          <a:graphicData uri="http://schemas.openxmlformats.org/presentationml/2006/ole">
            <mc:AlternateContent xmlns:mc="http://schemas.openxmlformats.org/markup-compatibility/2006">
              <mc:Choice xmlns:v="urn:schemas-microsoft-com:vml" Requires="v">
                <p:oleObj spid="_x0000_s10446"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572" y="2185988"/>
                        <a:ext cx="59965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18"/>
          <p:cNvGraphicFramePr>
            <a:graphicFrameLocks noChangeAspect="1"/>
          </p:cNvGraphicFramePr>
          <p:nvPr/>
        </p:nvGraphicFramePr>
        <p:xfrm>
          <a:off x="7627889" y="3311525"/>
          <a:ext cx="599653" cy="520700"/>
        </p:xfrm>
        <a:graphic>
          <a:graphicData uri="http://schemas.openxmlformats.org/presentationml/2006/ole">
            <mc:AlternateContent xmlns:mc="http://schemas.openxmlformats.org/markup-compatibility/2006">
              <mc:Choice xmlns:v="urn:schemas-microsoft-com:vml" Requires="v">
                <p:oleObj spid="_x0000_s10447"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889" y="3311525"/>
                        <a:ext cx="59965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4" name="Line 29"/>
          <p:cNvSpPr>
            <a:spLocks noChangeShapeType="1"/>
          </p:cNvSpPr>
          <p:nvPr/>
        </p:nvSpPr>
        <p:spPr bwMode="auto">
          <a:xfrm>
            <a:off x="5556365" y="2582863"/>
            <a:ext cx="739831" cy="433387"/>
          </a:xfrm>
          <a:prstGeom prst="line">
            <a:avLst/>
          </a:prstGeom>
          <a:noFill/>
          <a:ln w="28575">
            <a:solidFill>
              <a:schemeClr val="tx1"/>
            </a:solidFill>
            <a:round/>
            <a:headEnd/>
            <a:tailEnd/>
          </a:ln>
        </p:spPr>
        <p:txBody>
          <a:bodyPr lIns="90453" tIns="45227" rIns="90453" bIns="45227"/>
          <a:lstStyle/>
          <a:p>
            <a:endParaRPr lang="en-US" sz="1658"/>
          </a:p>
        </p:txBody>
      </p:sp>
      <p:sp>
        <p:nvSpPr>
          <p:cNvPr id="15375" name="Line 30"/>
          <p:cNvSpPr>
            <a:spLocks noChangeShapeType="1"/>
          </p:cNvSpPr>
          <p:nvPr/>
        </p:nvSpPr>
        <p:spPr bwMode="auto">
          <a:xfrm flipV="1">
            <a:off x="5617109" y="3200400"/>
            <a:ext cx="666626" cy="655638"/>
          </a:xfrm>
          <a:prstGeom prst="line">
            <a:avLst/>
          </a:prstGeom>
          <a:noFill/>
          <a:ln w="31750">
            <a:solidFill>
              <a:schemeClr val="tx1"/>
            </a:solidFill>
            <a:round/>
            <a:headEnd/>
            <a:tailEnd/>
          </a:ln>
        </p:spPr>
        <p:txBody>
          <a:bodyPr lIns="90453" tIns="45227" rIns="90453" bIns="45227"/>
          <a:lstStyle/>
          <a:p>
            <a:endParaRPr lang="en-US" sz="1658"/>
          </a:p>
        </p:txBody>
      </p:sp>
      <p:sp>
        <p:nvSpPr>
          <p:cNvPr id="15376" name="Line 31"/>
          <p:cNvSpPr>
            <a:spLocks noChangeShapeType="1"/>
          </p:cNvSpPr>
          <p:nvPr/>
        </p:nvSpPr>
        <p:spPr bwMode="auto">
          <a:xfrm flipV="1">
            <a:off x="6719846" y="2533650"/>
            <a:ext cx="582519" cy="407988"/>
          </a:xfrm>
          <a:prstGeom prst="line">
            <a:avLst/>
          </a:prstGeom>
          <a:noFill/>
          <a:ln w="28575">
            <a:solidFill>
              <a:schemeClr val="tx1"/>
            </a:solidFill>
            <a:round/>
            <a:headEnd/>
            <a:tailEnd/>
          </a:ln>
        </p:spPr>
        <p:txBody>
          <a:bodyPr lIns="90453" tIns="45227" rIns="90453" bIns="45227"/>
          <a:lstStyle/>
          <a:p>
            <a:endParaRPr lang="en-US" sz="1658"/>
          </a:p>
        </p:txBody>
      </p:sp>
      <p:sp>
        <p:nvSpPr>
          <p:cNvPr id="15377" name="Line 32"/>
          <p:cNvSpPr>
            <a:spLocks noChangeShapeType="1"/>
          </p:cNvSpPr>
          <p:nvPr/>
        </p:nvSpPr>
        <p:spPr bwMode="auto">
          <a:xfrm>
            <a:off x="6793050" y="3016250"/>
            <a:ext cx="922062" cy="395288"/>
          </a:xfrm>
          <a:prstGeom prst="line">
            <a:avLst/>
          </a:prstGeom>
          <a:noFill/>
          <a:ln w="28575">
            <a:solidFill>
              <a:schemeClr val="tx1"/>
            </a:solidFill>
            <a:round/>
            <a:headEnd/>
            <a:tailEnd/>
          </a:ln>
        </p:spPr>
        <p:txBody>
          <a:bodyPr lIns="90453" tIns="45227" rIns="90453" bIns="45227"/>
          <a:lstStyle/>
          <a:p>
            <a:endParaRPr lang="en-US" sz="1658"/>
          </a:p>
        </p:txBody>
      </p:sp>
      <p:graphicFrame>
        <p:nvGraphicFramePr>
          <p:cNvPr id="15364" name="Object 33"/>
          <p:cNvGraphicFramePr>
            <a:graphicFrameLocks noChangeAspect="1"/>
          </p:cNvGraphicFramePr>
          <p:nvPr/>
        </p:nvGraphicFramePr>
        <p:xfrm>
          <a:off x="5350769" y="3836988"/>
          <a:ext cx="599653" cy="520700"/>
        </p:xfrm>
        <a:graphic>
          <a:graphicData uri="http://schemas.openxmlformats.org/presentationml/2006/ole">
            <mc:AlternateContent xmlns:mc="http://schemas.openxmlformats.org/markup-compatibility/2006">
              <mc:Choice xmlns:v="urn:schemas-microsoft-com:vml" Requires="v">
                <p:oleObj spid="_x0000_s10448"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0769" y="3836988"/>
                        <a:ext cx="59965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34"/>
          <p:cNvGraphicFramePr>
            <a:graphicFrameLocks noChangeAspect="1"/>
          </p:cNvGraphicFramePr>
          <p:nvPr/>
        </p:nvGraphicFramePr>
        <p:xfrm>
          <a:off x="7246294" y="2201863"/>
          <a:ext cx="599652" cy="520700"/>
        </p:xfrm>
        <a:graphic>
          <a:graphicData uri="http://schemas.openxmlformats.org/presentationml/2006/ole">
            <mc:AlternateContent xmlns:mc="http://schemas.openxmlformats.org/markup-compatibility/2006">
              <mc:Choice xmlns:v="urn:schemas-microsoft-com:vml" Requires="v">
                <p:oleObj spid="_x0000_s10449"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294" y="2201863"/>
                        <a:ext cx="599652"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6" name="Object 35"/>
          <p:cNvGraphicFramePr>
            <a:graphicFrameLocks noChangeAspect="1"/>
          </p:cNvGraphicFramePr>
          <p:nvPr/>
        </p:nvGraphicFramePr>
        <p:xfrm>
          <a:off x="6173149" y="1622425"/>
          <a:ext cx="599653" cy="520700"/>
        </p:xfrm>
        <a:graphic>
          <a:graphicData uri="http://schemas.openxmlformats.org/presentationml/2006/ole">
            <mc:AlternateContent xmlns:mc="http://schemas.openxmlformats.org/markup-compatibility/2006">
              <mc:Choice xmlns:v="urn:schemas-microsoft-com:vml" Requires="v">
                <p:oleObj spid="_x0000_s10450"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3149" y="1622425"/>
                        <a:ext cx="59965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8" name="Line 36"/>
          <p:cNvSpPr>
            <a:spLocks noChangeShapeType="1"/>
          </p:cNvSpPr>
          <p:nvPr/>
        </p:nvSpPr>
        <p:spPr bwMode="auto">
          <a:xfrm flipH="1" flipV="1">
            <a:off x="6492445" y="2132013"/>
            <a:ext cx="10903" cy="781050"/>
          </a:xfrm>
          <a:prstGeom prst="line">
            <a:avLst/>
          </a:prstGeom>
          <a:noFill/>
          <a:ln w="28575">
            <a:solidFill>
              <a:schemeClr val="tx1"/>
            </a:solidFill>
            <a:round/>
            <a:headEnd/>
            <a:tailEnd/>
          </a:ln>
        </p:spPr>
        <p:txBody>
          <a:bodyPr lIns="90453" tIns="45227" rIns="90453" bIns="45227"/>
          <a:lstStyle/>
          <a:p>
            <a:endParaRPr lang="en-US" sz="1658"/>
          </a:p>
        </p:txBody>
      </p:sp>
      <p:graphicFrame>
        <p:nvGraphicFramePr>
          <p:cNvPr id="15367" name="Object 37"/>
          <p:cNvGraphicFramePr>
            <a:graphicFrameLocks noChangeAspect="1"/>
          </p:cNvGraphicFramePr>
          <p:nvPr/>
        </p:nvGraphicFramePr>
        <p:xfrm>
          <a:off x="6486215" y="3951288"/>
          <a:ext cx="599652" cy="520700"/>
        </p:xfrm>
        <a:graphic>
          <a:graphicData uri="http://schemas.openxmlformats.org/presentationml/2006/ole">
            <mc:AlternateContent xmlns:mc="http://schemas.openxmlformats.org/markup-compatibility/2006">
              <mc:Choice xmlns:v="urn:schemas-microsoft-com:vml" Requires="v">
                <p:oleObj spid="_x0000_s10451"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215" y="3951288"/>
                        <a:ext cx="599652"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9" name="Line 38"/>
          <p:cNvSpPr>
            <a:spLocks noChangeShapeType="1"/>
          </p:cNvSpPr>
          <p:nvPr/>
        </p:nvSpPr>
        <p:spPr bwMode="auto">
          <a:xfrm flipH="1" flipV="1">
            <a:off x="6501791" y="3159125"/>
            <a:ext cx="200922" cy="808038"/>
          </a:xfrm>
          <a:prstGeom prst="line">
            <a:avLst/>
          </a:prstGeom>
          <a:noFill/>
          <a:ln w="28575">
            <a:solidFill>
              <a:schemeClr val="tx1"/>
            </a:solidFill>
            <a:round/>
            <a:headEnd/>
            <a:tailEnd/>
          </a:ln>
        </p:spPr>
        <p:txBody>
          <a:bodyPr lIns="90453" tIns="45227" rIns="90453" bIns="45227"/>
          <a:lstStyle/>
          <a:p>
            <a:endParaRPr lang="en-US" sz="1658"/>
          </a:p>
        </p:txBody>
      </p:sp>
      <p:sp>
        <p:nvSpPr>
          <p:cNvPr id="15380" name="Text Box 39"/>
          <p:cNvSpPr txBox="1">
            <a:spLocks noChangeArrowheads="1"/>
          </p:cNvSpPr>
          <p:nvPr/>
        </p:nvSpPr>
        <p:spPr bwMode="auto">
          <a:xfrm>
            <a:off x="6377188" y="1243013"/>
            <a:ext cx="323737" cy="346472"/>
          </a:xfrm>
          <a:prstGeom prst="rect">
            <a:avLst/>
          </a:prstGeom>
          <a:noFill/>
          <a:ln w="9525">
            <a:noFill/>
            <a:miter lim="800000"/>
            <a:headEnd/>
            <a:tailEnd/>
          </a:ln>
        </p:spPr>
        <p:txBody>
          <a:bodyPr wrap="none" lIns="90453" tIns="45227" rIns="90453" bIns="45227">
            <a:spAutoFit/>
          </a:bodyPr>
          <a:lstStyle/>
          <a:p>
            <a:r>
              <a:rPr lang="en-US" sz="1658"/>
              <a:t>A</a:t>
            </a:r>
          </a:p>
        </p:txBody>
      </p:sp>
      <p:sp>
        <p:nvSpPr>
          <p:cNvPr id="15381" name="Text Box 40"/>
          <p:cNvSpPr txBox="1">
            <a:spLocks noChangeArrowheads="1"/>
          </p:cNvSpPr>
          <p:nvPr/>
        </p:nvSpPr>
        <p:spPr bwMode="auto">
          <a:xfrm>
            <a:off x="6567207" y="4502151"/>
            <a:ext cx="354451" cy="346472"/>
          </a:xfrm>
          <a:prstGeom prst="rect">
            <a:avLst/>
          </a:prstGeom>
          <a:noFill/>
          <a:ln w="9525">
            <a:noFill/>
            <a:miter lim="800000"/>
            <a:headEnd/>
            <a:tailEnd/>
          </a:ln>
        </p:spPr>
        <p:txBody>
          <a:bodyPr wrap="none" lIns="90453" tIns="45227" rIns="90453" bIns="45227">
            <a:spAutoFit/>
          </a:bodyPr>
          <a:lstStyle/>
          <a:p>
            <a:r>
              <a:rPr lang="en-US" sz="1658"/>
              <a:t>A’</a:t>
            </a:r>
          </a:p>
        </p:txBody>
      </p:sp>
      <p:sp>
        <p:nvSpPr>
          <p:cNvPr id="15382" name="Text Box 41"/>
          <p:cNvSpPr txBox="1">
            <a:spLocks noChangeArrowheads="1"/>
          </p:cNvSpPr>
          <p:nvPr/>
        </p:nvSpPr>
        <p:spPr bwMode="auto">
          <a:xfrm>
            <a:off x="7766510" y="1912938"/>
            <a:ext cx="323737" cy="346472"/>
          </a:xfrm>
          <a:prstGeom prst="rect">
            <a:avLst/>
          </a:prstGeom>
          <a:noFill/>
          <a:ln w="9525">
            <a:noFill/>
            <a:miter lim="800000"/>
            <a:headEnd/>
            <a:tailEnd/>
          </a:ln>
        </p:spPr>
        <p:txBody>
          <a:bodyPr wrap="none" lIns="90453" tIns="45227" rIns="90453" bIns="45227">
            <a:spAutoFit/>
          </a:bodyPr>
          <a:lstStyle/>
          <a:p>
            <a:r>
              <a:rPr lang="en-US" sz="1658"/>
              <a:t>B</a:t>
            </a:r>
          </a:p>
        </p:txBody>
      </p:sp>
      <p:sp>
        <p:nvSpPr>
          <p:cNvPr id="15383" name="Text Box 42"/>
          <p:cNvSpPr txBox="1">
            <a:spLocks noChangeArrowheads="1"/>
          </p:cNvSpPr>
          <p:nvPr/>
        </p:nvSpPr>
        <p:spPr bwMode="auto">
          <a:xfrm>
            <a:off x="5480046" y="4398963"/>
            <a:ext cx="370225" cy="346472"/>
          </a:xfrm>
          <a:prstGeom prst="rect">
            <a:avLst/>
          </a:prstGeom>
          <a:noFill/>
          <a:ln w="9525">
            <a:noFill/>
            <a:miter lim="800000"/>
            <a:headEnd/>
            <a:tailEnd/>
          </a:ln>
        </p:spPr>
        <p:txBody>
          <a:bodyPr wrap="none" lIns="90453" tIns="45227" rIns="90453" bIns="45227">
            <a:spAutoFit/>
          </a:bodyPr>
          <a:lstStyle/>
          <a:p>
            <a:r>
              <a:rPr lang="en-US" sz="1658"/>
              <a:t>B’</a:t>
            </a:r>
          </a:p>
        </p:txBody>
      </p:sp>
      <p:sp>
        <p:nvSpPr>
          <p:cNvPr id="15384" name="Text Box 43"/>
          <p:cNvSpPr txBox="1">
            <a:spLocks noChangeArrowheads="1"/>
          </p:cNvSpPr>
          <p:nvPr/>
        </p:nvSpPr>
        <p:spPr bwMode="auto">
          <a:xfrm>
            <a:off x="7855290" y="3779839"/>
            <a:ext cx="336561" cy="346472"/>
          </a:xfrm>
          <a:prstGeom prst="rect">
            <a:avLst/>
          </a:prstGeom>
          <a:noFill/>
          <a:ln w="9525">
            <a:noFill/>
            <a:miter lim="800000"/>
            <a:headEnd/>
            <a:tailEnd/>
          </a:ln>
        </p:spPr>
        <p:txBody>
          <a:bodyPr wrap="none" lIns="90453" tIns="45227" rIns="90453" bIns="45227">
            <a:spAutoFit/>
          </a:bodyPr>
          <a:lstStyle/>
          <a:p>
            <a:r>
              <a:rPr lang="en-US" sz="1658"/>
              <a:t>C</a:t>
            </a:r>
          </a:p>
        </p:txBody>
      </p:sp>
      <p:sp>
        <p:nvSpPr>
          <p:cNvPr id="15385" name="Text Box 44"/>
          <p:cNvSpPr txBox="1">
            <a:spLocks noChangeArrowheads="1"/>
          </p:cNvSpPr>
          <p:nvPr/>
        </p:nvSpPr>
        <p:spPr bwMode="auto">
          <a:xfrm>
            <a:off x="4998767" y="1860551"/>
            <a:ext cx="383049" cy="346472"/>
          </a:xfrm>
          <a:prstGeom prst="rect">
            <a:avLst/>
          </a:prstGeom>
          <a:noFill/>
          <a:ln w="9525">
            <a:noFill/>
            <a:miter lim="800000"/>
            <a:headEnd/>
            <a:tailEnd/>
          </a:ln>
        </p:spPr>
        <p:txBody>
          <a:bodyPr wrap="none" lIns="90453" tIns="45227" rIns="90453" bIns="45227">
            <a:spAutoFit/>
          </a:bodyPr>
          <a:lstStyle/>
          <a:p>
            <a:r>
              <a:rPr lang="en-US" sz="1658"/>
              <a:t>C’</a:t>
            </a:r>
          </a:p>
        </p:txBody>
      </p:sp>
      <p:sp>
        <p:nvSpPr>
          <p:cNvPr id="31" name="Rectangle 30"/>
          <p:cNvSpPr/>
          <p:nvPr/>
        </p:nvSpPr>
        <p:spPr>
          <a:xfrm>
            <a:off x="609625" y="5181601"/>
            <a:ext cx="8149036" cy="1014667"/>
          </a:xfrm>
          <a:prstGeom prst="rect">
            <a:avLst/>
          </a:prstGeom>
          <a:ln>
            <a:solidFill>
              <a:srgbClr val="FF3300"/>
            </a:solidFill>
          </a:ln>
        </p:spPr>
        <p:txBody>
          <a:bodyPr wrap="square" lIns="90453" tIns="45227" rIns="90453" bIns="45227">
            <a:spAutoFit/>
          </a:bodyPr>
          <a:lstStyle/>
          <a:p>
            <a:pPr algn="just"/>
            <a:r>
              <a:rPr lang="en-US" sz="2000" dirty="0">
                <a:solidFill>
                  <a:srgbClr val="FF0000"/>
                </a:solidFill>
                <a:latin typeface="Arial" panose="020B0604020202020204" pitchFamily="34" charset="0"/>
                <a:cs typeface="Arial" panose="020B0604020202020204" pitchFamily="34" charset="0"/>
              </a:rPr>
              <a:t>cut-through switching: </a:t>
            </a:r>
            <a:r>
              <a:rPr lang="en-US" sz="2000" dirty="0">
                <a:latin typeface="Arial" panose="020B0604020202020204" pitchFamily="34" charset="0"/>
                <a:cs typeface="Arial" panose="020B0604020202020204" pitchFamily="34" charset="0"/>
              </a:rPr>
              <a:t>frame forwarded from port to port out to gather enough without the entire first </a:t>
            </a:r>
            <a:r>
              <a:rPr lang="en-US" sz="2000" dirty="0" smtClean="0">
                <a:latin typeface="Arial" panose="020B0604020202020204" pitchFamily="34" charset="0"/>
                <a:cs typeface="Arial" panose="020B0604020202020204" pitchFamily="34" charset="0"/>
              </a:rPr>
              <a:t>frame. </a:t>
            </a:r>
            <a:r>
              <a:rPr lang="en-US" sz="2000" dirty="0">
                <a:latin typeface="Arial" panose="020B0604020202020204" pitchFamily="34" charset="0"/>
                <a:cs typeface="Arial" panose="020B0604020202020204" pitchFamily="34" charset="0"/>
              </a:rPr>
              <a:t>I</a:t>
            </a:r>
            <a:r>
              <a:rPr lang="en-US" sz="2000" dirty="0" smtClean="0">
                <a:latin typeface="Arial" panose="020B0604020202020204" pitchFamily="34" charset="0"/>
                <a:cs typeface="Arial" panose="020B0604020202020204" pitchFamily="34" charset="0"/>
              </a:rPr>
              <a:t>nterfaces </a:t>
            </a:r>
            <a:r>
              <a:rPr lang="en-US" sz="2000" dirty="0">
                <a:latin typeface="Arial" panose="020B0604020202020204" pitchFamily="34" charset="0"/>
                <a:cs typeface="Arial" panose="020B0604020202020204" pitchFamily="34" charset="0"/>
              </a:rPr>
              <a:t>combined share / proprietary, 10/100/1000 Mbps</a:t>
            </a:r>
          </a:p>
        </p:txBody>
      </p:sp>
    </p:spTree>
    <p:extLst>
      <p:ext uri="{BB962C8B-B14F-4D97-AF65-F5344CB8AC3E}">
        <p14:creationId xmlns:p14="http://schemas.microsoft.com/office/powerpoint/2010/main" val="2260256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6" name="Slide Number Placeholder 4"/>
          <p:cNvSpPr>
            <a:spLocks noGrp="1"/>
          </p:cNvSpPr>
          <p:nvPr>
            <p:ph type="sldNum" sz="quarter" idx="12"/>
          </p:nvPr>
        </p:nvSpPr>
        <p:spPr>
          <a:noFill/>
        </p:spPr>
        <p:txBody>
          <a:bodyPr>
            <a:normAutofit fontScale="85000" lnSpcReduction="20000"/>
          </a:bodyPr>
          <a:lstStyle/>
          <a:p>
            <a:fld id="{EF65CA91-2CA7-405C-A154-9411110B04C7}" type="slidenum">
              <a:rPr lang="ar-SA" smtClean="0"/>
              <a:pPr/>
              <a:t>27</a:t>
            </a:fld>
            <a:endParaRPr lang="en-US" smtClean="0"/>
          </a:p>
        </p:txBody>
      </p:sp>
      <p:sp>
        <p:nvSpPr>
          <p:cNvPr id="16397" name="Freeform 81"/>
          <p:cNvSpPr>
            <a:spLocks/>
          </p:cNvSpPr>
          <p:nvPr/>
        </p:nvSpPr>
        <p:spPr bwMode="auto">
          <a:xfrm rot="5400000">
            <a:off x="2401469" y="-37085"/>
            <a:ext cx="4632325" cy="8275196"/>
          </a:xfrm>
          <a:custGeom>
            <a:avLst/>
            <a:gdLst>
              <a:gd name="T0" fmla="*/ 2147483647 w 1292"/>
              <a:gd name="T1" fmla="*/ 316165163 h 1255"/>
              <a:gd name="T2" fmla="*/ 449927056 w 1292"/>
              <a:gd name="T3" fmla="*/ 2147483647 h 1255"/>
              <a:gd name="T4" fmla="*/ 372794572 w 1292"/>
              <a:gd name="T5" fmla="*/ 2147483647 h 1255"/>
              <a:gd name="T6" fmla="*/ 681317451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31616516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lIns="90453" tIns="45227" rIns="90453" bIns="45227" anchor="ctr"/>
          <a:lstStyle/>
          <a:p>
            <a:endParaRPr lang="en-US" sz="1658"/>
          </a:p>
        </p:txBody>
      </p:sp>
      <p:sp>
        <p:nvSpPr>
          <p:cNvPr id="16398" name="Rectangle 4"/>
          <p:cNvSpPr>
            <a:spLocks noGrp="1" noChangeArrowheads="1"/>
          </p:cNvSpPr>
          <p:nvPr>
            <p:ph type="title"/>
          </p:nvPr>
        </p:nvSpPr>
        <p:spPr/>
        <p:txBody>
          <a:bodyPr/>
          <a:lstStyle/>
          <a:p>
            <a:r>
              <a:rPr lang="en-US" dirty="0"/>
              <a:t>The network offices</a:t>
            </a:r>
            <a:endParaRPr lang="en-US" dirty="0" smtClean="0"/>
          </a:p>
        </p:txBody>
      </p:sp>
      <p:sp>
        <p:nvSpPr>
          <p:cNvPr id="16399" name="Rectangle 6"/>
          <p:cNvSpPr>
            <a:spLocks noChangeArrowheads="1"/>
          </p:cNvSpPr>
          <p:nvPr/>
        </p:nvSpPr>
        <p:spPr bwMode="auto">
          <a:xfrm>
            <a:off x="4072032" y="4983163"/>
            <a:ext cx="348888" cy="88900"/>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6386" name="Object 7"/>
          <p:cNvGraphicFramePr>
            <a:graphicFrameLocks noChangeAspect="1"/>
          </p:cNvGraphicFramePr>
          <p:nvPr/>
        </p:nvGraphicFramePr>
        <p:xfrm>
          <a:off x="1312075" y="5400676"/>
          <a:ext cx="503084" cy="447675"/>
        </p:xfrm>
        <a:graphic>
          <a:graphicData uri="http://schemas.openxmlformats.org/presentationml/2006/ole">
            <mc:AlternateContent xmlns:mc="http://schemas.openxmlformats.org/markup-compatibility/2006">
              <mc:Choice xmlns:v="urn:schemas-microsoft-com:vml" Requires="v">
                <p:oleObj spid="_x0000_s11560"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075" y="5400676"/>
                        <a:ext cx="503084"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8"/>
          <p:cNvGraphicFramePr>
            <a:graphicFrameLocks noChangeAspect="1"/>
          </p:cNvGraphicFramePr>
          <p:nvPr/>
        </p:nvGraphicFramePr>
        <p:xfrm>
          <a:off x="4575116" y="5418138"/>
          <a:ext cx="503085" cy="447675"/>
        </p:xfrm>
        <a:graphic>
          <a:graphicData uri="http://schemas.openxmlformats.org/presentationml/2006/ole">
            <mc:AlternateContent xmlns:mc="http://schemas.openxmlformats.org/markup-compatibility/2006">
              <mc:Choice xmlns:v="urn:schemas-microsoft-com:vml" Requires="v">
                <p:oleObj spid="_x0000_s11561"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116" y="5418138"/>
                        <a:ext cx="50308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9"/>
          <p:cNvGraphicFramePr>
            <a:graphicFrameLocks noChangeAspect="1"/>
          </p:cNvGraphicFramePr>
          <p:nvPr/>
        </p:nvGraphicFramePr>
        <p:xfrm>
          <a:off x="5556365" y="5357813"/>
          <a:ext cx="503085" cy="447675"/>
        </p:xfrm>
        <a:graphic>
          <a:graphicData uri="http://schemas.openxmlformats.org/presentationml/2006/ole">
            <mc:AlternateContent xmlns:mc="http://schemas.openxmlformats.org/markup-compatibility/2006">
              <mc:Choice xmlns:v="urn:schemas-microsoft-com:vml" Requires="v">
                <p:oleObj spid="_x0000_s11562"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365" y="5357813"/>
                        <a:ext cx="50308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9" name="Object 10"/>
          <p:cNvGraphicFramePr>
            <a:graphicFrameLocks noChangeAspect="1"/>
          </p:cNvGraphicFramePr>
          <p:nvPr/>
        </p:nvGraphicFramePr>
        <p:xfrm>
          <a:off x="2107977" y="5434013"/>
          <a:ext cx="503085" cy="447675"/>
        </p:xfrm>
        <a:graphic>
          <a:graphicData uri="http://schemas.openxmlformats.org/presentationml/2006/ole">
            <mc:AlternateContent xmlns:mc="http://schemas.openxmlformats.org/markup-compatibility/2006">
              <mc:Choice xmlns:v="urn:schemas-microsoft-com:vml" Requires="v">
                <p:oleObj spid="_x0000_s11563"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977" y="5434013"/>
                        <a:ext cx="50308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0" name="Rectangle 11"/>
          <p:cNvSpPr>
            <a:spLocks noChangeArrowheads="1"/>
          </p:cNvSpPr>
          <p:nvPr/>
        </p:nvSpPr>
        <p:spPr bwMode="auto">
          <a:xfrm>
            <a:off x="6293081" y="4994275"/>
            <a:ext cx="348888" cy="88900"/>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sp>
        <p:nvSpPr>
          <p:cNvPr id="16401" name="Rectangle 12"/>
          <p:cNvSpPr>
            <a:spLocks noChangeArrowheads="1"/>
          </p:cNvSpPr>
          <p:nvPr/>
        </p:nvSpPr>
        <p:spPr bwMode="auto">
          <a:xfrm>
            <a:off x="1908612" y="4979988"/>
            <a:ext cx="348888" cy="88900"/>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lIns="90453" tIns="45227" rIns="90453" bIns="45227" anchor="ctr">
            <a:flatTx/>
          </a:bodyPr>
          <a:lstStyle/>
          <a:p>
            <a:endParaRPr lang="en-US" sz="1658"/>
          </a:p>
        </p:txBody>
      </p:sp>
      <p:graphicFrame>
        <p:nvGraphicFramePr>
          <p:cNvPr id="16390" name="Object 13"/>
          <p:cNvGraphicFramePr>
            <a:graphicFrameLocks noChangeAspect="1"/>
          </p:cNvGraphicFramePr>
          <p:nvPr/>
        </p:nvGraphicFramePr>
        <p:xfrm>
          <a:off x="3243422" y="5216526"/>
          <a:ext cx="503084" cy="447675"/>
        </p:xfrm>
        <a:graphic>
          <a:graphicData uri="http://schemas.openxmlformats.org/presentationml/2006/ole">
            <mc:AlternateContent xmlns:mc="http://schemas.openxmlformats.org/markup-compatibility/2006">
              <mc:Choice xmlns:v="urn:schemas-microsoft-com:vml" Requires="v">
                <p:oleObj spid="_x0000_s11564"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3422" y="5216526"/>
                        <a:ext cx="503084"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1" name="Object 14"/>
          <p:cNvGraphicFramePr>
            <a:graphicFrameLocks noChangeAspect="1"/>
          </p:cNvGraphicFramePr>
          <p:nvPr/>
        </p:nvGraphicFramePr>
        <p:xfrm>
          <a:off x="3771427" y="5846764"/>
          <a:ext cx="503085" cy="447675"/>
        </p:xfrm>
        <a:graphic>
          <a:graphicData uri="http://schemas.openxmlformats.org/presentationml/2006/ole">
            <mc:AlternateContent xmlns:mc="http://schemas.openxmlformats.org/markup-compatibility/2006">
              <mc:Choice xmlns:v="urn:schemas-microsoft-com:vml" Requires="v">
                <p:oleObj spid="_x0000_s11565" name="Clip" r:id="rId10" imgW="1305000" imgH="1085760" progId="MS_ClipArt_Gallery.2">
                  <p:embed/>
                </p:oleObj>
              </mc:Choice>
              <mc:Fallback>
                <p:oleObj name="Clip" r:id="rId10"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427" y="5846764"/>
                        <a:ext cx="50308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2" name="Object 15"/>
          <p:cNvGraphicFramePr>
            <a:graphicFrameLocks noChangeAspect="1"/>
          </p:cNvGraphicFramePr>
          <p:nvPr/>
        </p:nvGraphicFramePr>
        <p:xfrm>
          <a:off x="7317940" y="5175250"/>
          <a:ext cx="503084" cy="447675"/>
        </p:xfrm>
        <a:graphic>
          <a:graphicData uri="http://schemas.openxmlformats.org/presentationml/2006/ole">
            <mc:AlternateContent xmlns:mc="http://schemas.openxmlformats.org/markup-compatibility/2006">
              <mc:Choice xmlns:v="urn:schemas-microsoft-com:vml" Requires="v">
                <p:oleObj spid="_x0000_s11566"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940" y="5175250"/>
                        <a:ext cx="503084"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3" name="Object 16"/>
          <p:cNvGraphicFramePr>
            <a:graphicFrameLocks noChangeAspect="1"/>
          </p:cNvGraphicFramePr>
          <p:nvPr/>
        </p:nvGraphicFramePr>
        <p:xfrm>
          <a:off x="6408338" y="5662613"/>
          <a:ext cx="503084" cy="447675"/>
        </p:xfrm>
        <a:graphic>
          <a:graphicData uri="http://schemas.openxmlformats.org/presentationml/2006/ole">
            <mc:AlternateContent xmlns:mc="http://schemas.openxmlformats.org/markup-compatibility/2006">
              <mc:Choice xmlns:v="urn:schemas-microsoft-com:vml" Requires="v">
                <p:oleObj spid="_x0000_s11567"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38" y="5662613"/>
                        <a:ext cx="503084"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4" name="Object 17"/>
          <p:cNvGraphicFramePr>
            <a:graphicFrameLocks noChangeAspect="1"/>
          </p:cNvGraphicFramePr>
          <p:nvPr/>
        </p:nvGraphicFramePr>
        <p:xfrm>
          <a:off x="782513" y="4768850"/>
          <a:ext cx="503084" cy="447675"/>
        </p:xfrm>
        <a:graphic>
          <a:graphicData uri="http://schemas.openxmlformats.org/presentationml/2006/ole">
            <mc:AlternateContent xmlns:mc="http://schemas.openxmlformats.org/markup-compatibility/2006">
              <mc:Choice xmlns:v="urn:schemas-microsoft-com:vml" Requires="v">
                <p:oleObj spid="_x0000_s11568" name="Clip" r:id="rId13" imgW="1305000" imgH="1085760" progId="MS_ClipArt_Gallery.2">
                  <p:embed/>
                </p:oleObj>
              </mc:Choice>
              <mc:Fallback>
                <p:oleObj name="Clip" r:id="rId13"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513" y="4768850"/>
                        <a:ext cx="503084"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02" name="Line 18"/>
          <p:cNvSpPr>
            <a:spLocks noChangeShapeType="1"/>
          </p:cNvSpPr>
          <p:nvPr/>
        </p:nvSpPr>
        <p:spPr bwMode="auto">
          <a:xfrm flipH="1">
            <a:off x="1235756" y="4984750"/>
            <a:ext cx="669741" cy="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3" name="Line 19"/>
          <p:cNvSpPr>
            <a:spLocks noChangeShapeType="1"/>
          </p:cNvSpPr>
          <p:nvPr/>
        </p:nvSpPr>
        <p:spPr bwMode="auto">
          <a:xfrm flipH="1">
            <a:off x="1703017" y="5048250"/>
            <a:ext cx="328641" cy="4127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4" name="Line 20"/>
          <p:cNvSpPr>
            <a:spLocks noChangeShapeType="1"/>
          </p:cNvSpPr>
          <p:nvPr/>
        </p:nvSpPr>
        <p:spPr bwMode="auto">
          <a:xfrm>
            <a:off x="2209216" y="5086351"/>
            <a:ext cx="87222" cy="3873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5" name="Line 21"/>
          <p:cNvSpPr>
            <a:spLocks noChangeShapeType="1"/>
          </p:cNvSpPr>
          <p:nvPr/>
        </p:nvSpPr>
        <p:spPr bwMode="auto">
          <a:xfrm flipH="1">
            <a:off x="3712240" y="5035551"/>
            <a:ext cx="417420" cy="2841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6" name="Line 22"/>
          <p:cNvSpPr>
            <a:spLocks noChangeShapeType="1"/>
          </p:cNvSpPr>
          <p:nvPr/>
        </p:nvSpPr>
        <p:spPr bwMode="auto">
          <a:xfrm flipH="1">
            <a:off x="4090723" y="5060950"/>
            <a:ext cx="152639" cy="77311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7" name="Line 23"/>
          <p:cNvSpPr>
            <a:spLocks noChangeShapeType="1"/>
          </p:cNvSpPr>
          <p:nvPr/>
        </p:nvSpPr>
        <p:spPr bwMode="auto">
          <a:xfrm>
            <a:off x="4458301" y="4984750"/>
            <a:ext cx="277242" cy="4762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8" name="Line 24"/>
          <p:cNvSpPr>
            <a:spLocks noChangeShapeType="1"/>
          </p:cNvSpPr>
          <p:nvPr/>
        </p:nvSpPr>
        <p:spPr bwMode="auto">
          <a:xfrm flipH="1">
            <a:off x="6000262" y="5086351"/>
            <a:ext cx="517103" cy="3222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09" name="Line 25"/>
          <p:cNvSpPr>
            <a:spLocks noChangeShapeType="1"/>
          </p:cNvSpPr>
          <p:nvPr/>
        </p:nvSpPr>
        <p:spPr bwMode="auto">
          <a:xfrm flipH="1">
            <a:off x="6606144" y="5048251"/>
            <a:ext cx="12461" cy="6191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10" name="Line 26"/>
          <p:cNvSpPr>
            <a:spLocks noChangeShapeType="1"/>
          </p:cNvSpPr>
          <p:nvPr/>
        </p:nvSpPr>
        <p:spPr bwMode="auto">
          <a:xfrm>
            <a:off x="6757226" y="4945064"/>
            <a:ext cx="619900" cy="322262"/>
          </a:xfrm>
          <a:prstGeom prst="line">
            <a:avLst/>
          </a:prstGeom>
          <a:noFill/>
          <a:ln w="9525">
            <a:solidFill>
              <a:schemeClr val="tx1"/>
            </a:solidFill>
            <a:round/>
            <a:headEnd/>
            <a:tailEnd/>
          </a:ln>
        </p:spPr>
        <p:txBody>
          <a:bodyPr wrap="none" lIns="90453" tIns="45227" rIns="90453" bIns="45227"/>
          <a:lstStyle/>
          <a:p>
            <a:endParaRPr lang="en-US" sz="1658"/>
          </a:p>
        </p:txBody>
      </p:sp>
      <p:grpSp>
        <p:nvGrpSpPr>
          <p:cNvPr id="2" name="Group 27"/>
          <p:cNvGrpSpPr>
            <a:grpSpLocks/>
          </p:cNvGrpSpPr>
          <p:nvPr/>
        </p:nvGrpSpPr>
        <p:grpSpPr bwMode="auto">
          <a:xfrm>
            <a:off x="4134333" y="3052764"/>
            <a:ext cx="448571" cy="331787"/>
            <a:chOff x="620" y="1640"/>
            <a:chExt cx="288" cy="209"/>
          </a:xfrm>
        </p:grpSpPr>
        <p:sp>
          <p:nvSpPr>
            <p:cNvPr id="16462" name="Line 28"/>
            <p:cNvSpPr>
              <a:spLocks noChangeShapeType="1"/>
            </p:cNvSpPr>
            <p:nvPr/>
          </p:nvSpPr>
          <p:spPr bwMode="auto">
            <a:xfrm>
              <a:off x="908" y="1640"/>
              <a:ext cx="0" cy="0"/>
            </a:xfrm>
            <a:prstGeom prst="line">
              <a:avLst/>
            </a:prstGeom>
            <a:noFill/>
            <a:ln w="9525">
              <a:solidFill>
                <a:schemeClr val="tx1"/>
              </a:solidFill>
              <a:round/>
              <a:headEnd/>
              <a:tailEnd/>
            </a:ln>
          </p:spPr>
          <p:txBody>
            <a:bodyPr wrap="none"/>
            <a:lstStyle/>
            <a:p>
              <a:endParaRPr lang="en-US" sz="1658"/>
            </a:p>
          </p:txBody>
        </p:sp>
        <p:sp>
          <p:nvSpPr>
            <p:cNvPr id="16463" name="Rectangle 29"/>
            <p:cNvSpPr>
              <a:spLocks noChangeArrowheads="1"/>
            </p:cNvSpPr>
            <p:nvPr/>
          </p:nvSpPr>
          <p:spPr bwMode="auto">
            <a:xfrm>
              <a:off x="620" y="1784"/>
              <a:ext cx="267" cy="6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pSp>
          <p:nvGrpSpPr>
            <p:cNvPr id="3" name="Group 30"/>
            <p:cNvGrpSpPr>
              <a:grpSpLocks/>
            </p:cNvGrpSpPr>
            <p:nvPr/>
          </p:nvGrpSpPr>
          <p:grpSpPr bwMode="auto">
            <a:xfrm>
              <a:off x="764" y="1688"/>
              <a:ext cx="109" cy="91"/>
              <a:chOff x="576" y="3456"/>
              <a:chExt cx="288" cy="240"/>
            </a:xfrm>
          </p:grpSpPr>
          <p:sp>
            <p:nvSpPr>
              <p:cNvPr id="16465" name="Line 31"/>
              <p:cNvSpPr>
                <a:spLocks noChangeShapeType="1"/>
              </p:cNvSpPr>
              <p:nvPr/>
            </p:nvSpPr>
            <p:spPr bwMode="auto">
              <a:xfrm>
                <a:off x="624" y="3456"/>
                <a:ext cx="192" cy="240"/>
              </a:xfrm>
              <a:prstGeom prst="line">
                <a:avLst/>
              </a:prstGeom>
              <a:noFill/>
              <a:ln w="25400">
                <a:solidFill>
                  <a:schemeClr val="tx1"/>
                </a:solidFill>
                <a:round/>
                <a:headEnd/>
                <a:tailEnd/>
              </a:ln>
            </p:spPr>
            <p:txBody>
              <a:bodyPr wrap="none"/>
              <a:lstStyle/>
              <a:p>
                <a:endParaRPr lang="en-US" sz="1658"/>
              </a:p>
            </p:txBody>
          </p:sp>
          <p:sp>
            <p:nvSpPr>
              <p:cNvPr id="16466" name="Line 32"/>
              <p:cNvSpPr>
                <a:spLocks noChangeShapeType="1"/>
              </p:cNvSpPr>
              <p:nvPr/>
            </p:nvSpPr>
            <p:spPr bwMode="auto">
              <a:xfrm flipH="1">
                <a:off x="576" y="3456"/>
                <a:ext cx="288" cy="240"/>
              </a:xfrm>
              <a:prstGeom prst="line">
                <a:avLst/>
              </a:prstGeom>
              <a:noFill/>
              <a:ln w="25400">
                <a:solidFill>
                  <a:schemeClr val="tx1"/>
                </a:solidFill>
                <a:round/>
                <a:headEnd/>
                <a:tailEnd/>
              </a:ln>
            </p:spPr>
            <p:txBody>
              <a:bodyPr wrap="none"/>
              <a:lstStyle/>
              <a:p>
                <a:endParaRPr lang="en-US" sz="1658"/>
              </a:p>
            </p:txBody>
          </p:sp>
        </p:grpSp>
      </p:grpSp>
      <p:sp>
        <p:nvSpPr>
          <p:cNvPr id="16412" name="Line 33"/>
          <p:cNvSpPr>
            <a:spLocks noChangeShapeType="1"/>
          </p:cNvSpPr>
          <p:nvPr/>
        </p:nvSpPr>
        <p:spPr bwMode="auto">
          <a:xfrm flipH="1">
            <a:off x="2196757" y="3387725"/>
            <a:ext cx="2009224" cy="141605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13" name="Line 34"/>
          <p:cNvSpPr>
            <a:spLocks noChangeShapeType="1"/>
          </p:cNvSpPr>
          <p:nvPr/>
        </p:nvSpPr>
        <p:spPr bwMode="auto">
          <a:xfrm>
            <a:off x="4394441" y="3375024"/>
            <a:ext cx="0" cy="1466851"/>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14" name="Line 35"/>
          <p:cNvSpPr>
            <a:spLocks noChangeShapeType="1"/>
          </p:cNvSpPr>
          <p:nvPr/>
        </p:nvSpPr>
        <p:spPr bwMode="auto">
          <a:xfrm flipH="1" flipV="1">
            <a:off x="4584461" y="3309939"/>
            <a:ext cx="1806744" cy="16224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15" name="Text Box 36"/>
          <p:cNvSpPr txBox="1">
            <a:spLocks noChangeArrowheads="1"/>
          </p:cNvSpPr>
          <p:nvPr/>
        </p:nvSpPr>
        <p:spPr bwMode="auto">
          <a:xfrm>
            <a:off x="2410139" y="4721226"/>
            <a:ext cx="559157" cy="346472"/>
          </a:xfrm>
          <a:prstGeom prst="rect">
            <a:avLst/>
          </a:prstGeom>
          <a:noFill/>
          <a:ln w="9525">
            <a:noFill/>
            <a:miter lim="800000"/>
            <a:headEnd/>
            <a:tailEnd/>
          </a:ln>
        </p:spPr>
        <p:txBody>
          <a:bodyPr lIns="90453" tIns="45227" rIns="90453" bIns="45227">
            <a:spAutoFit/>
          </a:bodyPr>
          <a:lstStyle/>
          <a:p>
            <a:r>
              <a:rPr lang="en-US" sz="1658"/>
              <a:t>hub</a:t>
            </a:r>
          </a:p>
        </p:txBody>
      </p:sp>
      <p:sp>
        <p:nvSpPr>
          <p:cNvPr id="16416" name="Text Box 37"/>
          <p:cNvSpPr txBox="1">
            <a:spLocks noChangeArrowheads="1"/>
          </p:cNvSpPr>
          <p:nvPr/>
        </p:nvSpPr>
        <p:spPr bwMode="auto">
          <a:xfrm>
            <a:off x="4582904" y="4732338"/>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6417" name="Text Box 38"/>
          <p:cNvSpPr txBox="1">
            <a:spLocks noChangeArrowheads="1"/>
          </p:cNvSpPr>
          <p:nvPr/>
        </p:nvSpPr>
        <p:spPr bwMode="auto">
          <a:xfrm>
            <a:off x="6793049" y="4565651"/>
            <a:ext cx="538539" cy="346472"/>
          </a:xfrm>
          <a:prstGeom prst="rect">
            <a:avLst/>
          </a:prstGeom>
          <a:noFill/>
          <a:ln w="9525">
            <a:noFill/>
            <a:miter lim="800000"/>
            <a:headEnd/>
            <a:tailEnd/>
          </a:ln>
        </p:spPr>
        <p:txBody>
          <a:bodyPr wrap="none" lIns="90453" tIns="45227" rIns="90453" bIns="45227">
            <a:spAutoFit/>
          </a:bodyPr>
          <a:lstStyle/>
          <a:p>
            <a:r>
              <a:rPr lang="en-US" sz="1658"/>
              <a:t>hub</a:t>
            </a:r>
          </a:p>
        </p:txBody>
      </p:sp>
      <p:sp>
        <p:nvSpPr>
          <p:cNvPr id="16418" name="Text Box 39"/>
          <p:cNvSpPr txBox="1">
            <a:spLocks noChangeArrowheads="1"/>
          </p:cNvSpPr>
          <p:nvPr/>
        </p:nvSpPr>
        <p:spPr bwMode="auto">
          <a:xfrm>
            <a:off x="4695047" y="3175001"/>
            <a:ext cx="772578" cy="346472"/>
          </a:xfrm>
          <a:prstGeom prst="rect">
            <a:avLst/>
          </a:prstGeom>
          <a:noFill/>
          <a:ln w="9525">
            <a:noFill/>
            <a:miter lim="800000"/>
            <a:headEnd/>
            <a:tailEnd/>
          </a:ln>
        </p:spPr>
        <p:txBody>
          <a:bodyPr wrap="none" lIns="90453" tIns="45227" rIns="90453" bIns="45227">
            <a:spAutoFit/>
          </a:bodyPr>
          <a:lstStyle/>
          <a:p>
            <a:r>
              <a:rPr lang="en-US" sz="1658"/>
              <a:t>switch</a:t>
            </a:r>
          </a:p>
        </p:txBody>
      </p:sp>
      <p:grpSp>
        <p:nvGrpSpPr>
          <p:cNvPr id="4" name="Group 40"/>
          <p:cNvGrpSpPr>
            <a:grpSpLocks/>
          </p:cNvGrpSpPr>
          <p:nvPr/>
        </p:nvGrpSpPr>
        <p:grpSpPr bwMode="auto">
          <a:xfrm>
            <a:off x="5885006" y="2484439"/>
            <a:ext cx="233631" cy="484187"/>
            <a:chOff x="4180" y="783"/>
            <a:chExt cx="150" cy="307"/>
          </a:xfrm>
        </p:grpSpPr>
        <p:sp>
          <p:nvSpPr>
            <p:cNvPr id="16454" name="AutoShape 4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en-US" sz="1658"/>
            </a:p>
          </p:txBody>
        </p:sp>
        <p:sp>
          <p:nvSpPr>
            <p:cNvPr id="16455" name="Rectangle 4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en-US" sz="1658"/>
            </a:p>
          </p:txBody>
        </p:sp>
        <p:sp>
          <p:nvSpPr>
            <p:cNvPr id="16456"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658"/>
            </a:p>
          </p:txBody>
        </p:sp>
        <p:sp>
          <p:nvSpPr>
            <p:cNvPr id="16457"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658"/>
            </a:p>
          </p:txBody>
        </p:sp>
        <p:sp>
          <p:nvSpPr>
            <p:cNvPr id="16458" name="Line 4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sz="1658"/>
            </a:p>
          </p:txBody>
        </p:sp>
        <p:sp>
          <p:nvSpPr>
            <p:cNvPr id="16459" name="Line 4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sz="1658"/>
            </a:p>
          </p:txBody>
        </p:sp>
        <p:sp>
          <p:nvSpPr>
            <p:cNvPr id="16460"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658"/>
            </a:p>
          </p:txBody>
        </p:sp>
        <p:sp>
          <p:nvSpPr>
            <p:cNvPr id="16461" name="Rectangle 4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en-US" sz="1658"/>
            </a:p>
          </p:txBody>
        </p:sp>
      </p:grpSp>
      <p:grpSp>
        <p:nvGrpSpPr>
          <p:cNvPr id="5" name="Group 50"/>
          <p:cNvGrpSpPr>
            <a:grpSpLocks/>
          </p:cNvGrpSpPr>
          <p:nvPr/>
        </p:nvGrpSpPr>
        <p:grpSpPr bwMode="auto">
          <a:xfrm>
            <a:off x="5138945" y="1992314"/>
            <a:ext cx="233631" cy="484187"/>
            <a:chOff x="4180" y="783"/>
            <a:chExt cx="150" cy="307"/>
          </a:xfrm>
        </p:grpSpPr>
        <p:sp>
          <p:nvSpPr>
            <p:cNvPr id="16446" name="AutoShape 5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headEnd/>
              <a:tailEnd/>
            </a:ln>
          </p:spPr>
          <p:txBody>
            <a:bodyPr wrap="none" anchor="ctr"/>
            <a:lstStyle/>
            <a:p>
              <a:endParaRPr lang="en-US" sz="1658"/>
            </a:p>
          </p:txBody>
        </p:sp>
        <p:sp>
          <p:nvSpPr>
            <p:cNvPr id="16447" name="Rectangle 52"/>
            <p:cNvSpPr>
              <a:spLocks noChangeArrowheads="1"/>
            </p:cNvSpPr>
            <p:nvPr/>
          </p:nvSpPr>
          <p:spPr bwMode="auto">
            <a:xfrm>
              <a:off x="4256" y="785"/>
              <a:ext cx="69" cy="236"/>
            </a:xfrm>
            <a:prstGeom prst="rect">
              <a:avLst/>
            </a:prstGeom>
            <a:solidFill>
              <a:srgbClr val="33CCCC"/>
            </a:solidFill>
            <a:ln w="9525">
              <a:noFill/>
              <a:miter lim="800000"/>
              <a:headEnd/>
              <a:tailEnd/>
            </a:ln>
          </p:spPr>
          <p:txBody>
            <a:bodyPr wrap="none" anchor="ctr"/>
            <a:lstStyle/>
            <a:p>
              <a:endParaRPr lang="en-US" sz="1658"/>
            </a:p>
          </p:txBody>
        </p:sp>
        <p:sp>
          <p:nvSpPr>
            <p:cNvPr id="16448" name="Rectangle 5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658"/>
            </a:p>
          </p:txBody>
        </p:sp>
        <p:sp>
          <p:nvSpPr>
            <p:cNvPr id="16449" name="AutoShape 5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658"/>
            </a:p>
          </p:txBody>
        </p:sp>
        <p:sp>
          <p:nvSpPr>
            <p:cNvPr id="16450" name="Line 55"/>
            <p:cNvSpPr>
              <a:spLocks noChangeShapeType="1"/>
            </p:cNvSpPr>
            <p:nvPr/>
          </p:nvSpPr>
          <p:spPr bwMode="auto">
            <a:xfrm>
              <a:off x="4330" y="788"/>
              <a:ext cx="0" cy="231"/>
            </a:xfrm>
            <a:prstGeom prst="line">
              <a:avLst/>
            </a:prstGeom>
            <a:noFill/>
            <a:ln w="9525">
              <a:solidFill>
                <a:schemeClr val="tx1"/>
              </a:solidFill>
              <a:round/>
              <a:headEnd/>
              <a:tailEnd/>
            </a:ln>
          </p:spPr>
          <p:txBody>
            <a:bodyPr wrap="none" anchor="ctr"/>
            <a:lstStyle/>
            <a:p>
              <a:endParaRPr lang="en-US" sz="1658"/>
            </a:p>
          </p:txBody>
        </p:sp>
        <p:sp>
          <p:nvSpPr>
            <p:cNvPr id="16451" name="Line 56"/>
            <p:cNvSpPr>
              <a:spLocks noChangeShapeType="1"/>
            </p:cNvSpPr>
            <p:nvPr/>
          </p:nvSpPr>
          <p:spPr bwMode="auto">
            <a:xfrm flipH="1">
              <a:off x="4276" y="1019"/>
              <a:ext cx="54" cy="69"/>
            </a:xfrm>
            <a:prstGeom prst="line">
              <a:avLst/>
            </a:prstGeom>
            <a:noFill/>
            <a:ln w="9525">
              <a:solidFill>
                <a:schemeClr val="tx1"/>
              </a:solidFill>
              <a:round/>
              <a:headEnd/>
              <a:tailEnd/>
            </a:ln>
          </p:spPr>
          <p:txBody>
            <a:bodyPr wrap="none" anchor="ctr"/>
            <a:lstStyle/>
            <a:p>
              <a:endParaRPr lang="en-US" sz="1658"/>
            </a:p>
          </p:txBody>
        </p:sp>
        <p:sp>
          <p:nvSpPr>
            <p:cNvPr id="16452" name="Rectangle 5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658"/>
            </a:p>
          </p:txBody>
        </p:sp>
        <p:sp>
          <p:nvSpPr>
            <p:cNvPr id="16453" name="Rectangle 58"/>
            <p:cNvSpPr>
              <a:spLocks noChangeArrowheads="1"/>
            </p:cNvSpPr>
            <p:nvPr/>
          </p:nvSpPr>
          <p:spPr bwMode="auto">
            <a:xfrm>
              <a:off x="4202" y="924"/>
              <a:ext cx="48" cy="48"/>
            </a:xfrm>
            <a:prstGeom prst="rect">
              <a:avLst/>
            </a:prstGeom>
            <a:solidFill>
              <a:schemeClr val="bg1"/>
            </a:solidFill>
            <a:ln w="9525">
              <a:noFill/>
              <a:miter lim="800000"/>
              <a:headEnd/>
              <a:tailEnd/>
            </a:ln>
          </p:spPr>
          <p:txBody>
            <a:bodyPr wrap="none" anchor="ctr"/>
            <a:lstStyle/>
            <a:p>
              <a:endParaRPr lang="en-US" sz="1658"/>
            </a:p>
          </p:txBody>
        </p:sp>
      </p:grpSp>
      <p:sp>
        <p:nvSpPr>
          <p:cNvPr id="16421" name="Line 59"/>
          <p:cNvSpPr>
            <a:spLocks noChangeShapeType="1"/>
          </p:cNvSpPr>
          <p:nvPr/>
        </p:nvSpPr>
        <p:spPr bwMode="auto">
          <a:xfrm flipV="1">
            <a:off x="4685702" y="2692401"/>
            <a:ext cx="1200861" cy="423863"/>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22" name="Line 60"/>
          <p:cNvSpPr>
            <a:spLocks noChangeShapeType="1"/>
          </p:cNvSpPr>
          <p:nvPr/>
        </p:nvSpPr>
        <p:spPr bwMode="auto">
          <a:xfrm flipV="1">
            <a:off x="4483221" y="2370139"/>
            <a:ext cx="657281" cy="758825"/>
          </a:xfrm>
          <a:prstGeom prst="line">
            <a:avLst/>
          </a:prstGeom>
          <a:noFill/>
          <a:ln w="9525">
            <a:solidFill>
              <a:schemeClr val="tx1"/>
            </a:solidFill>
            <a:round/>
            <a:headEnd/>
            <a:tailEnd/>
          </a:ln>
        </p:spPr>
        <p:txBody>
          <a:bodyPr wrap="none" lIns="90453" tIns="45227" rIns="90453" bIns="45227"/>
          <a:lstStyle/>
          <a:p>
            <a:endParaRPr lang="en-US" sz="1658"/>
          </a:p>
        </p:txBody>
      </p:sp>
      <p:grpSp>
        <p:nvGrpSpPr>
          <p:cNvPr id="6" name="Group 61"/>
          <p:cNvGrpSpPr>
            <a:grpSpLocks/>
          </p:cNvGrpSpPr>
          <p:nvPr/>
        </p:nvGrpSpPr>
        <p:grpSpPr bwMode="auto">
          <a:xfrm>
            <a:off x="2875842" y="2312988"/>
            <a:ext cx="559156" cy="285750"/>
            <a:chOff x="533" y="321"/>
            <a:chExt cx="359" cy="180"/>
          </a:xfrm>
        </p:grpSpPr>
        <p:grpSp>
          <p:nvGrpSpPr>
            <p:cNvPr id="7" name="Group 62"/>
            <p:cNvGrpSpPr>
              <a:grpSpLocks/>
            </p:cNvGrpSpPr>
            <p:nvPr/>
          </p:nvGrpSpPr>
          <p:grpSpPr bwMode="auto">
            <a:xfrm>
              <a:off x="533" y="321"/>
              <a:ext cx="359" cy="180"/>
              <a:chOff x="1009" y="655"/>
              <a:chExt cx="359" cy="180"/>
            </a:xfrm>
          </p:grpSpPr>
          <p:sp>
            <p:nvSpPr>
              <p:cNvPr id="16433" name="Oval 63"/>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p:spPr>
            <p:txBody>
              <a:bodyPr wrap="none" anchor="ctr"/>
              <a:lstStyle/>
              <a:p>
                <a:endParaRPr lang="en-US" sz="1658"/>
              </a:p>
            </p:txBody>
          </p:sp>
          <p:sp>
            <p:nvSpPr>
              <p:cNvPr id="16434" name="Line 64"/>
              <p:cNvSpPr>
                <a:spLocks noChangeShapeType="1"/>
              </p:cNvSpPr>
              <p:nvPr/>
            </p:nvSpPr>
            <p:spPr bwMode="auto">
              <a:xfrm>
                <a:off x="1012" y="727"/>
                <a:ext cx="0" cy="62"/>
              </a:xfrm>
              <a:prstGeom prst="line">
                <a:avLst/>
              </a:prstGeom>
              <a:noFill/>
              <a:ln w="12700">
                <a:solidFill>
                  <a:schemeClr val="tx1"/>
                </a:solidFill>
                <a:round/>
                <a:headEnd/>
                <a:tailEnd/>
              </a:ln>
            </p:spPr>
            <p:txBody>
              <a:bodyPr wrap="none" anchor="ctr"/>
              <a:lstStyle/>
              <a:p>
                <a:endParaRPr lang="en-US" sz="1658"/>
              </a:p>
            </p:txBody>
          </p:sp>
          <p:sp>
            <p:nvSpPr>
              <p:cNvPr id="16435" name="Line 65"/>
              <p:cNvSpPr>
                <a:spLocks noChangeShapeType="1"/>
              </p:cNvSpPr>
              <p:nvPr/>
            </p:nvSpPr>
            <p:spPr bwMode="auto">
              <a:xfrm>
                <a:off x="1368" y="727"/>
                <a:ext cx="0" cy="62"/>
              </a:xfrm>
              <a:prstGeom prst="line">
                <a:avLst/>
              </a:prstGeom>
              <a:noFill/>
              <a:ln w="12700">
                <a:solidFill>
                  <a:schemeClr val="tx1"/>
                </a:solidFill>
                <a:round/>
                <a:headEnd/>
                <a:tailEnd/>
              </a:ln>
            </p:spPr>
            <p:txBody>
              <a:bodyPr wrap="none" anchor="ctr"/>
              <a:lstStyle/>
              <a:p>
                <a:endParaRPr lang="en-US" sz="1658"/>
              </a:p>
            </p:txBody>
          </p:sp>
          <p:sp>
            <p:nvSpPr>
              <p:cNvPr id="16436" name="Rectangle 66"/>
              <p:cNvSpPr>
                <a:spLocks noChangeArrowheads="1"/>
              </p:cNvSpPr>
              <p:nvPr/>
            </p:nvSpPr>
            <p:spPr bwMode="auto">
              <a:xfrm>
                <a:off x="1012" y="727"/>
                <a:ext cx="353" cy="61"/>
              </a:xfrm>
              <a:prstGeom prst="rect">
                <a:avLst/>
              </a:prstGeom>
              <a:solidFill>
                <a:schemeClr val="hlink"/>
              </a:solidFill>
              <a:ln w="12700">
                <a:noFill/>
                <a:miter lim="800000"/>
                <a:headEnd/>
                <a:tailEnd/>
              </a:ln>
            </p:spPr>
            <p:txBody>
              <a:bodyPr wrap="none" anchor="ctr"/>
              <a:lstStyle/>
              <a:p>
                <a:pPr algn="ctr"/>
                <a:endParaRPr lang="en-US" sz="2395">
                  <a:latin typeface="Times New Roman" pitchFamily="18" charset="0"/>
                </a:endParaRPr>
              </a:p>
            </p:txBody>
          </p:sp>
          <p:sp>
            <p:nvSpPr>
              <p:cNvPr id="16437" name="Oval 67"/>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p:spPr>
            <p:txBody>
              <a:bodyPr wrap="none" anchor="ctr"/>
              <a:lstStyle/>
              <a:p>
                <a:endParaRPr lang="en-US" sz="1658"/>
              </a:p>
            </p:txBody>
          </p:sp>
          <p:grpSp>
            <p:nvGrpSpPr>
              <p:cNvPr id="8" name="Group 68"/>
              <p:cNvGrpSpPr>
                <a:grpSpLocks/>
              </p:cNvGrpSpPr>
              <p:nvPr/>
            </p:nvGrpSpPr>
            <p:grpSpPr bwMode="auto">
              <a:xfrm>
                <a:off x="1095" y="681"/>
                <a:ext cx="176" cy="68"/>
                <a:chOff x="2848" y="848"/>
                <a:chExt cx="140" cy="98"/>
              </a:xfrm>
            </p:grpSpPr>
            <p:sp>
              <p:nvSpPr>
                <p:cNvPr id="16443"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sz="1658"/>
                </a:p>
              </p:txBody>
            </p:sp>
            <p:sp>
              <p:nvSpPr>
                <p:cNvPr id="16444"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sz="1658"/>
                </a:p>
              </p:txBody>
            </p:sp>
            <p:sp>
              <p:nvSpPr>
                <p:cNvPr id="16445"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sz="1658"/>
                </a:p>
              </p:txBody>
            </p:sp>
          </p:grpSp>
          <p:grpSp>
            <p:nvGrpSpPr>
              <p:cNvPr id="9" name="Group 72"/>
              <p:cNvGrpSpPr>
                <a:grpSpLocks/>
              </p:cNvGrpSpPr>
              <p:nvPr/>
            </p:nvGrpSpPr>
            <p:grpSpPr bwMode="auto">
              <a:xfrm flipV="1">
                <a:off x="1095" y="680"/>
                <a:ext cx="176" cy="68"/>
                <a:chOff x="2848" y="848"/>
                <a:chExt cx="140" cy="98"/>
              </a:xfrm>
            </p:grpSpPr>
            <p:sp>
              <p:nvSpPr>
                <p:cNvPr id="16440" name="Line 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en-US" sz="1658"/>
                </a:p>
              </p:txBody>
            </p:sp>
            <p:sp>
              <p:nvSpPr>
                <p:cNvPr id="16441" name="Line 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en-US" sz="1658"/>
                </a:p>
              </p:txBody>
            </p:sp>
            <p:sp>
              <p:nvSpPr>
                <p:cNvPr id="16442" name="Line 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en-US" sz="1658"/>
                </a:p>
              </p:txBody>
            </p:sp>
          </p:grpSp>
        </p:grpSp>
        <p:sp>
          <p:nvSpPr>
            <p:cNvPr id="16432" name="Line 76"/>
            <p:cNvSpPr>
              <a:spLocks noChangeShapeType="1"/>
            </p:cNvSpPr>
            <p:nvPr/>
          </p:nvSpPr>
          <p:spPr bwMode="auto">
            <a:xfrm>
              <a:off x="535" y="368"/>
              <a:ext cx="0" cy="62"/>
            </a:xfrm>
            <a:prstGeom prst="line">
              <a:avLst/>
            </a:prstGeom>
            <a:noFill/>
            <a:ln w="12700">
              <a:solidFill>
                <a:schemeClr val="tx1"/>
              </a:solidFill>
              <a:round/>
              <a:headEnd/>
              <a:tailEnd/>
            </a:ln>
          </p:spPr>
          <p:txBody>
            <a:bodyPr wrap="none" anchor="ctr"/>
            <a:lstStyle/>
            <a:p>
              <a:endParaRPr lang="en-US" sz="1658"/>
            </a:p>
          </p:txBody>
        </p:sp>
      </p:grpSp>
      <p:sp>
        <p:nvSpPr>
          <p:cNvPr id="16424" name="Line 77"/>
          <p:cNvSpPr>
            <a:spLocks noChangeShapeType="1"/>
          </p:cNvSpPr>
          <p:nvPr/>
        </p:nvSpPr>
        <p:spPr bwMode="auto">
          <a:xfrm>
            <a:off x="3410078" y="2524125"/>
            <a:ext cx="845743" cy="644525"/>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25" name="Line 78"/>
          <p:cNvSpPr>
            <a:spLocks noChangeShapeType="1"/>
          </p:cNvSpPr>
          <p:nvPr/>
        </p:nvSpPr>
        <p:spPr bwMode="auto">
          <a:xfrm flipH="1">
            <a:off x="2044118" y="2420938"/>
            <a:ext cx="834840" cy="0"/>
          </a:xfrm>
          <a:prstGeom prst="line">
            <a:avLst/>
          </a:prstGeom>
          <a:noFill/>
          <a:ln w="9525">
            <a:solidFill>
              <a:schemeClr val="tx1"/>
            </a:solidFill>
            <a:round/>
            <a:headEnd/>
            <a:tailEnd/>
          </a:ln>
        </p:spPr>
        <p:txBody>
          <a:bodyPr wrap="none" lIns="90453" tIns="45227" rIns="90453" bIns="45227"/>
          <a:lstStyle/>
          <a:p>
            <a:endParaRPr lang="en-US" sz="1658"/>
          </a:p>
        </p:txBody>
      </p:sp>
      <p:sp>
        <p:nvSpPr>
          <p:cNvPr id="16426" name="Text Box 79"/>
          <p:cNvSpPr txBox="1">
            <a:spLocks noChangeArrowheads="1"/>
          </p:cNvSpPr>
          <p:nvPr/>
        </p:nvSpPr>
        <p:spPr bwMode="auto">
          <a:xfrm>
            <a:off x="816777" y="2041525"/>
            <a:ext cx="1238242" cy="346472"/>
          </a:xfrm>
          <a:prstGeom prst="rect">
            <a:avLst/>
          </a:prstGeom>
          <a:noFill/>
          <a:ln w="9525">
            <a:noFill/>
            <a:miter lim="800000"/>
            <a:headEnd/>
            <a:tailEnd/>
          </a:ln>
        </p:spPr>
        <p:txBody>
          <a:bodyPr lIns="90453" tIns="45227" rIns="90453" bIns="45227">
            <a:spAutoFit/>
          </a:bodyPr>
          <a:lstStyle/>
          <a:p>
            <a:r>
              <a:rPr lang="en-US" sz="1658" dirty="0" smtClean="0"/>
              <a:t>Outside</a:t>
            </a:r>
            <a:endParaRPr lang="en-US" sz="1658" dirty="0"/>
          </a:p>
        </p:txBody>
      </p:sp>
      <p:sp>
        <p:nvSpPr>
          <p:cNvPr id="16427" name="Text Box 80"/>
          <p:cNvSpPr txBox="1">
            <a:spLocks noChangeArrowheads="1"/>
          </p:cNvSpPr>
          <p:nvPr/>
        </p:nvSpPr>
        <p:spPr bwMode="auto">
          <a:xfrm>
            <a:off x="2751239" y="2608263"/>
            <a:ext cx="738915" cy="346472"/>
          </a:xfrm>
          <a:prstGeom prst="rect">
            <a:avLst/>
          </a:prstGeom>
          <a:noFill/>
          <a:ln w="9525">
            <a:noFill/>
            <a:miter lim="800000"/>
            <a:headEnd/>
            <a:tailEnd/>
          </a:ln>
        </p:spPr>
        <p:txBody>
          <a:bodyPr wrap="none" lIns="90453" tIns="45227" rIns="90453" bIns="45227">
            <a:spAutoFit/>
          </a:bodyPr>
          <a:lstStyle/>
          <a:p>
            <a:r>
              <a:rPr lang="en-US" sz="1658"/>
              <a:t>router</a:t>
            </a:r>
          </a:p>
        </p:txBody>
      </p:sp>
      <p:sp>
        <p:nvSpPr>
          <p:cNvPr id="16428" name="Text Box 82"/>
          <p:cNvSpPr txBox="1">
            <a:spLocks noChangeArrowheads="1"/>
          </p:cNvSpPr>
          <p:nvPr/>
        </p:nvSpPr>
        <p:spPr bwMode="auto">
          <a:xfrm>
            <a:off x="6400549" y="3516314"/>
            <a:ext cx="1477130" cy="459900"/>
          </a:xfrm>
          <a:prstGeom prst="rect">
            <a:avLst/>
          </a:prstGeom>
          <a:noFill/>
          <a:ln w="9525">
            <a:noFill/>
            <a:miter lim="800000"/>
            <a:headEnd/>
            <a:tailEnd/>
          </a:ln>
        </p:spPr>
        <p:txBody>
          <a:bodyPr wrap="none" lIns="90453" tIns="45227" rIns="90453" bIns="45227">
            <a:spAutoFit/>
          </a:bodyPr>
          <a:lstStyle/>
          <a:p>
            <a:r>
              <a:rPr lang="en-US" sz="2395">
                <a:solidFill>
                  <a:srgbClr val="FF0000"/>
                </a:solidFill>
              </a:rPr>
              <a:t>IP subnet</a:t>
            </a:r>
          </a:p>
        </p:txBody>
      </p:sp>
      <p:sp>
        <p:nvSpPr>
          <p:cNvPr id="16429" name="Text Box 83"/>
          <p:cNvSpPr txBox="1">
            <a:spLocks noChangeArrowheads="1"/>
          </p:cNvSpPr>
          <p:nvPr/>
        </p:nvSpPr>
        <p:spPr bwMode="auto">
          <a:xfrm>
            <a:off x="5416187" y="1835151"/>
            <a:ext cx="1219816" cy="346472"/>
          </a:xfrm>
          <a:prstGeom prst="rect">
            <a:avLst/>
          </a:prstGeom>
          <a:noFill/>
          <a:ln w="9525">
            <a:noFill/>
            <a:miter lim="800000"/>
            <a:headEnd/>
            <a:tailEnd/>
          </a:ln>
        </p:spPr>
        <p:txBody>
          <a:bodyPr wrap="none" lIns="90453" tIns="45227" rIns="90453" bIns="45227">
            <a:spAutoFit/>
          </a:bodyPr>
          <a:lstStyle/>
          <a:p>
            <a:r>
              <a:rPr lang="en-US" sz="1658"/>
              <a:t>mail server</a:t>
            </a:r>
          </a:p>
        </p:txBody>
      </p:sp>
      <p:sp>
        <p:nvSpPr>
          <p:cNvPr id="16430" name="Text Box 84"/>
          <p:cNvSpPr txBox="1">
            <a:spLocks noChangeArrowheads="1"/>
          </p:cNvSpPr>
          <p:nvPr/>
        </p:nvSpPr>
        <p:spPr bwMode="auto">
          <a:xfrm>
            <a:off x="6199629" y="2505076"/>
            <a:ext cx="1223022" cy="346472"/>
          </a:xfrm>
          <a:prstGeom prst="rect">
            <a:avLst/>
          </a:prstGeom>
          <a:noFill/>
          <a:ln w="9525">
            <a:noFill/>
            <a:miter lim="800000"/>
            <a:headEnd/>
            <a:tailEnd/>
          </a:ln>
        </p:spPr>
        <p:txBody>
          <a:bodyPr wrap="none" lIns="90453" tIns="45227" rIns="90453" bIns="45227">
            <a:spAutoFit/>
          </a:bodyPr>
          <a:lstStyle/>
          <a:p>
            <a:r>
              <a:rPr lang="en-US" sz="1658"/>
              <a:t>web server</a:t>
            </a:r>
          </a:p>
        </p:txBody>
      </p:sp>
    </p:spTree>
    <p:extLst>
      <p:ext uri="{BB962C8B-B14F-4D97-AF65-F5344CB8AC3E}">
        <p14:creationId xmlns:p14="http://schemas.microsoft.com/office/powerpoint/2010/main" val="4222864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60101" y="267910"/>
            <a:ext cx="8074275" cy="563562"/>
          </a:xfrm>
        </p:spPr>
        <p:txBody>
          <a:bodyPr>
            <a:normAutofit fontScale="90000"/>
          </a:bodyPr>
          <a:lstStyle/>
          <a:p>
            <a:pPr eaLnBrk="1" hangingPunct="1">
              <a:defRPr/>
            </a:pPr>
            <a:r>
              <a:rPr lang="en-US" sz="3501" dirty="0">
                <a:solidFill>
                  <a:schemeClr val="tx1"/>
                </a:solidFill>
              </a:rPr>
              <a:t>The Locality problem</a:t>
            </a:r>
          </a:p>
        </p:txBody>
      </p:sp>
      <p:sp>
        <p:nvSpPr>
          <p:cNvPr id="109571" name="Rectangle 3"/>
          <p:cNvSpPr>
            <a:spLocks noGrp="1" noChangeArrowheads="1"/>
          </p:cNvSpPr>
          <p:nvPr>
            <p:ph sz="quarter" idx="1"/>
          </p:nvPr>
        </p:nvSpPr>
        <p:spPr>
          <a:xfrm>
            <a:off x="632022" y="1523622"/>
            <a:ext cx="8074275" cy="990600"/>
          </a:xfrm>
        </p:spPr>
        <p:txBody>
          <a:bodyPr/>
          <a:lstStyle/>
          <a:p>
            <a:pPr eaLnBrk="1" hangingPunct="1"/>
            <a:r>
              <a:rPr lang="en-US" sz="2119" dirty="0"/>
              <a:t>Bridges and switches allow the distance of a LAN to extended, but only within a certain geographic limitation.</a:t>
            </a:r>
            <a:endParaRPr lang="en-US" sz="2119" b="1" dirty="0"/>
          </a:p>
          <a:p>
            <a:pPr eaLnBrk="1" hangingPunct="1">
              <a:buFont typeface="Wingdings" pitchFamily="2" charset="2"/>
              <a:buNone/>
            </a:pPr>
            <a:endParaRPr lang="en-US" sz="2119" b="1" dirty="0"/>
          </a:p>
          <a:p>
            <a:pPr eaLnBrk="1" hangingPunct="1">
              <a:buFont typeface="Wingdings" pitchFamily="2" charset="2"/>
              <a:buNone/>
            </a:pPr>
            <a:endParaRPr lang="en-US" sz="2119" b="1" dirty="0"/>
          </a:p>
        </p:txBody>
      </p:sp>
      <p:sp>
        <p:nvSpPr>
          <p:cNvPr id="109646" name="Rectangle 78"/>
          <p:cNvSpPr>
            <a:spLocks noChangeArrowheads="1"/>
          </p:cNvSpPr>
          <p:nvPr/>
        </p:nvSpPr>
        <p:spPr bwMode="auto">
          <a:xfrm>
            <a:off x="617512" y="2218159"/>
            <a:ext cx="8074275" cy="990600"/>
          </a:xfrm>
          <a:prstGeom prst="rect">
            <a:avLst/>
          </a:prstGeom>
          <a:noFill/>
          <a:ln w="9525">
            <a:noFill/>
            <a:miter lim="800000"/>
            <a:headEnd/>
            <a:tailEnd/>
          </a:ln>
        </p:spPr>
        <p:txBody>
          <a:bodyPr lIns="90453" tIns="45227" rIns="90453" bIns="45227"/>
          <a:lstStyle/>
          <a:p>
            <a:pPr marL="339197" indent="-339197">
              <a:spcBef>
                <a:spcPct val="20000"/>
              </a:spcBef>
              <a:buClr>
                <a:schemeClr val="hlink"/>
              </a:buClr>
              <a:buSzPct val="75000"/>
              <a:buFont typeface="Wingdings" pitchFamily="2" charset="2"/>
              <a:buChar char="l"/>
            </a:pPr>
            <a:r>
              <a:rPr lang="en-US" sz="2119" dirty="0"/>
              <a:t>Extending a LAN across the city or across the continent.</a:t>
            </a:r>
            <a:endParaRPr lang="en-US" sz="2119" b="1" dirty="0"/>
          </a:p>
          <a:p>
            <a:pPr marL="339197" indent="-339197">
              <a:spcBef>
                <a:spcPct val="20000"/>
              </a:spcBef>
              <a:buClr>
                <a:schemeClr val="hlink"/>
              </a:buClr>
              <a:buSzPct val="75000"/>
            </a:pPr>
            <a:endParaRPr lang="en-US" sz="2119" b="1" dirty="0"/>
          </a:p>
          <a:p>
            <a:pPr marL="339197" indent="-339197">
              <a:spcBef>
                <a:spcPct val="20000"/>
              </a:spcBef>
              <a:buClr>
                <a:schemeClr val="hlink"/>
              </a:buClr>
              <a:buSzPct val="75000"/>
            </a:pPr>
            <a:endParaRPr lang="en-US" sz="2119" b="1" dirty="0"/>
          </a:p>
        </p:txBody>
      </p:sp>
      <p:grpSp>
        <p:nvGrpSpPr>
          <p:cNvPr id="2" name="Group 79"/>
          <p:cNvGrpSpPr>
            <a:grpSpLocks/>
          </p:cNvGrpSpPr>
          <p:nvPr/>
        </p:nvGrpSpPr>
        <p:grpSpPr bwMode="auto">
          <a:xfrm>
            <a:off x="385340" y="2895600"/>
            <a:ext cx="2541901" cy="2438400"/>
            <a:chOff x="576" y="1056"/>
            <a:chExt cx="1632" cy="1536"/>
          </a:xfrm>
        </p:grpSpPr>
        <p:grpSp>
          <p:nvGrpSpPr>
            <p:cNvPr id="3" name="Group 80"/>
            <p:cNvGrpSpPr>
              <a:grpSpLocks/>
            </p:cNvGrpSpPr>
            <p:nvPr/>
          </p:nvGrpSpPr>
          <p:grpSpPr bwMode="auto">
            <a:xfrm>
              <a:off x="624" y="1392"/>
              <a:ext cx="1536" cy="864"/>
              <a:chOff x="1008" y="2496"/>
              <a:chExt cx="3408" cy="1248"/>
            </a:xfrm>
          </p:grpSpPr>
          <p:grpSp>
            <p:nvGrpSpPr>
              <p:cNvPr id="4" name="Group 81"/>
              <p:cNvGrpSpPr>
                <a:grpSpLocks/>
              </p:cNvGrpSpPr>
              <p:nvPr/>
            </p:nvGrpSpPr>
            <p:grpSpPr bwMode="auto">
              <a:xfrm>
                <a:off x="1008" y="2496"/>
                <a:ext cx="3408" cy="1248"/>
                <a:chOff x="816" y="2928"/>
                <a:chExt cx="3408" cy="1248"/>
              </a:xfrm>
            </p:grpSpPr>
            <p:grpSp>
              <p:nvGrpSpPr>
                <p:cNvPr id="5" name="Group 82"/>
                <p:cNvGrpSpPr>
                  <a:grpSpLocks/>
                </p:cNvGrpSpPr>
                <p:nvPr/>
              </p:nvGrpSpPr>
              <p:grpSpPr bwMode="auto">
                <a:xfrm>
                  <a:off x="2016" y="3600"/>
                  <a:ext cx="2208" cy="576"/>
                  <a:chOff x="1776" y="1920"/>
                  <a:chExt cx="2208" cy="576"/>
                </a:xfrm>
              </p:grpSpPr>
              <p:grpSp>
                <p:nvGrpSpPr>
                  <p:cNvPr id="6" name="Group 83"/>
                  <p:cNvGrpSpPr>
                    <a:grpSpLocks/>
                  </p:cNvGrpSpPr>
                  <p:nvPr/>
                </p:nvGrpSpPr>
                <p:grpSpPr bwMode="auto">
                  <a:xfrm>
                    <a:off x="2880" y="1920"/>
                    <a:ext cx="1104" cy="576"/>
                    <a:chOff x="528" y="1248"/>
                    <a:chExt cx="1104" cy="576"/>
                  </a:xfrm>
                </p:grpSpPr>
                <p:sp>
                  <p:nvSpPr>
                    <p:cNvPr id="29854" name="Line 8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55" name="Line 8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56" name="Line 8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57" name="Line 8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58" name="Line 8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59" name="Picture 8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60" name="Picture 9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61" name="Picture 9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62" name="Picture 9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7" name="Group 93"/>
                  <p:cNvGrpSpPr>
                    <a:grpSpLocks/>
                  </p:cNvGrpSpPr>
                  <p:nvPr/>
                </p:nvGrpSpPr>
                <p:grpSpPr bwMode="auto">
                  <a:xfrm>
                    <a:off x="1776" y="1920"/>
                    <a:ext cx="1104" cy="576"/>
                    <a:chOff x="528" y="1248"/>
                    <a:chExt cx="1104" cy="576"/>
                  </a:xfrm>
                </p:grpSpPr>
                <p:sp>
                  <p:nvSpPr>
                    <p:cNvPr id="29845" name="Line 9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46" name="Line 9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47" name="Line 9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48" name="Line 9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49" name="Line 9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50" name="Picture 9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51" name="Picture 10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52" name="Picture 10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53" name="Picture 10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844" name="Picture 103"/>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29796" name="Line 104"/>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8" name="Group 105"/>
                <p:cNvGrpSpPr>
                  <a:grpSpLocks/>
                </p:cNvGrpSpPr>
                <p:nvPr/>
              </p:nvGrpSpPr>
              <p:grpSpPr bwMode="auto">
                <a:xfrm>
                  <a:off x="864" y="2928"/>
                  <a:ext cx="3360" cy="576"/>
                  <a:chOff x="624" y="1248"/>
                  <a:chExt cx="3360" cy="576"/>
                </a:xfrm>
              </p:grpSpPr>
              <p:grpSp>
                <p:nvGrpSpPr>
                  <p:cNvPr id="9" name="Group 106"/>
                  <p:cNvGrpSpPr>
                    <a:grpSpLocks/>
                  </p:cNvGrpSpPr>
                  <p:nvPr/>
                </p:nvGrpSpPr>
                <p:grpSpPr bwMode="auto">
                  <a:xfrm>
                    <a:off x="624" y="1248"/>
                    <a:ext cx="1104" cy="576"/>
                    <a:chOff x="528" y="1248"/>
                    <a:chExt cx="1104" cy="576"/>
                  </a:xfrm>
                </p:grpSpPr>
                <p:sp>
                  <p:nvSpPr>
                    <p:cNvPr id="29833" name="Line 10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34" name="Line 10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35" name="Line 10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36" name="Line 11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37" name="Line 11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38" name="Picture 11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39" name="Picture 11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40" name="Picture 11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41" name="Picture 11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0" name="Group 116"/>
                  <p:cNvGrpSpPr>
                    <a:grpSpLocks/>
                  </p:cNvGrpSpPr>
                  <p:nvPr/>
                </p:nvGrpSpPr>
                <p:grpSpPr bwMode="auto">
                  <a:xfrm>
                    <a:off x="1776" y="1248"/>
                    <a:ext cx="1104" cy="576"/>
                    <a:chOff x="528" y="1248"/>
                    <a:chExt cx="1104" cy="576"/>
                  </a:xfrm>
                </p:grpSpPr>
                <p:sp>
                  <p:nvSpPr>
                    <p:cNvPr id="29824" name="Line 11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25" name="Line 11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26" name="Line 11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27" name="Line 12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28" name="Line 12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29" name="Picture 12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30" name="Picture 12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31" name="Picture 12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32" name="Picture 12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1" name="Group 126"/>
                  <p:cNvGrpSpPr>
                    <a:grpSpLocks/>
                  </p:cNvGrpSpPr>
                  <p:nvPr/>
                </p:nvGrpSpPr>
                <p:grpSpPr bwMode="auto">
                  <a:xfrm>
                    <a:off x="2880" y="1248"/>
                    <a:ext cx="1104" cy="576"/>
                    <a:chOff x="528" y="1248"/>
                    <a:chExt cx="1104" cy="576"/>
                  </a:xfrm>
                </p:grpSpPr>
                <p:sp>
                  <p:nvSpPr>
                    <p:cNvPr id="29815" name="Line 12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16" name="Line 12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17" name="Line 12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18" name="Line 13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19" name="Line 13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20" name="Picture 13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21" name="Picture 13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22" name="Picture 13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23" name="Picture 13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813" name="Picture 136"/>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29814" name="Picture 137"/>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12" name="Group 138"/>
                <p:cNvGrpSpPr>
                  <a:grpSpLocks/>
                </p:cNvGrpSpPr>
                <p:nvPr/>
              </p:nvGrpSpPr>
              <p:grpSpPr bwMode="auto">
                <a:xfrm>
                  <a:off x="816" y="3600"/>
                  <a:ext cx="1327" cy="576"/>
                  <a:chOff x="576" y="1920"/>
                  <a:chExt cx="1327" cy="576"/>
                </a:xfrm>
              </p:grpSpPr>
              <p:grpSp>
                <p:nvGrpSpPr>
                  <p:cNvPr id="13" name="Group 139"/>
                  <p:cNvGrpSpPr>
                    <a:grpSpLocks/>
                  </p:cNvGrpSpPr>
                  <p:nvPr/>
                </p:nvGrpSpPr>
                <p:grpSpPr bwMode="auto">
                  <a:xfrm>
                    <a:off x="576" y="1920"/>
                    <a:ext cx="1104" cy="576"/>
                    <a:chOff x="528" y="1248"/>
                    <a:chExt cx="1104" cy="576"/>
                  </a:xfrm>
                </p:grpSpPr>
                <p:sp>
                  <p:nvSpPr>
                    <p:cNvPr id="29801" name="Line 140"/>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802" name="Line 141"/>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803" name="Line 142"/>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804" name="Line 143"/>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805" name="Line 144"/>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806" name="Picture 145"/>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807" name="Picture 146"/>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808" name="Picture 147"/>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809" name="Picture 148"/>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800" name="Picture 149"/>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pic>
            <p:nvPicPr>
              <p:cNvPr id="29791" name="Picture 150"/>
              <p:cNvPicPr>
                <a:picLocks noChangeArrowheads="1"/>
              </p:cNvPicPr>
              <p:nvPr/>
            </p:nvPicPr>
            <p:blipFill>
              <a:blip r:embed="rId5"/>
              <a:srcRect/>
              <a:stretch>
                <a:fillRect/>
              </a:stretch>
            </p:blipFill>
            <p:spPr bwMode="auto">
              <a:xfrm>
                <a:off x="3114" y="2544"/>
                <a:ext cx="480" cy="384"/>
              </a:xfrm>
              <a:prstGeom prst="rect">
                <a:avLst/>
              </a:prstGeom>
              <a:noFill/>
              <a:ln w="12700">
                <a:noFill/>
                <a:miter lim="800000"/>
                <a:headEnd/>
                <a:tailEnd/>
              </a:ln>
            </p:spPr>
          </p:pic>
          <p:pic>
            <p:nvPicPr>
              <p:cNvPr id="29792" name="Picture 151"/>
              <p:cNvPicPr>
                <a:picLocks noChangeAspect="1" noChangeArrowheads="1"/>
              </p:cNvPicPr>
              <p:nvPr/>
            </p:nvPicPr>
            <p:blipFill>
              <a:blip r:embed="rId6"/>
              <a:srcRect/>
              <a:stretch>
                <a:fillRect/>
              </a:stretch>
            </p:blipFill>
            <p:spPr bwMode="auto">
              <a:xfrm>
                <a:off x="1920" y="2644"/>
                <a:ext cx="528" cy="291"/>
              </a:xfrm>
              <a:prstGeom prst="rect">
                <a:avLst/>
              </a:prstGeom>
              <a:noFill/>
              <a:ln w="9525">
                <a:noFill/>
                <a:miter lim="800000"/>
                <a:headEnd/>
                <a:tailEnd/>
              </a:ln>
            </p:spPr>
          </p:pic>
          <p:pic>
            <p:nvPicPr>
              <p:cNvPr id="29793" name="Picture 152"/>
              <p:cNvPicPr>
                <a:picLocks noChangeAspect="1" noChangeArrowheads="1"/>
              </p:cNvPicPr>
              <p:nvPr/>
            </p:nvPicPr>
            <p:blipFill>
              <a:blip r:embed="rId6"/>
              <a:srcRect/>
              <a:stretch>
                <a:fillRect/>
              </a:stretch>
            </p:blipFill>
            <p:spPr bwMode="auto">
              <a:xfrm>
                <a:off x="1872" y="3309"/>
                <a:ext cx="528" cy="291"/>
              </a:xfrm>
              <a:prstGeom prst="rect">
                <a:avLst/>
              </a:prstGeom>
              <a:noFill/>
              <a:ln w="9525">
                <a:noFill/>
                <a:miter lim="800000"/>
                <a:headEnd/>
                <a:tailEnd/>
              </a:ln>
            </p:spPr>
          </p:pic>
          <p:pic>
            <p:nvPicPr>
              <p:cNvPr id="29794" name="Picture 153"/>
              <p:cNvPicPr>
                <a:picLocks noChangeArrowheads="1"/>
              </p:cNvPicPr>
              <p:nvPr/>
            </p:nvPicPr>
            <p:blipFill>
              <a:blip r:embed="rId5"/>
              <a:srcRect/>
              <a:stretch>
                <a:fillRect/>
              </a:stretch>
            </p:blipFill>
            <p:spPr bwMode="auto">
              <a:xfrm>
                <a:off x="3114" y="3168"/>
                <a:ext cx="480" cy="384"/>
              </a:xfrm>
              <a:prstGeom prst="rect">
                <a:avLst/>
              </a:prstGeom>
              <a:noFill/>
              <a:ln w="12700">
                <a:noFill/>
                <a:miter lim="800000"/>
                <a:headEnd/>
                <a:tailEnd/>
              </a:ln>
            </p:spPr>
          </p:pic>
        </p:grpSp>
        <p:sp>
          <p:nvSpPr>
            <p:cNvPr id="29788" name="Oval 154"/>
            <p:cNvSpPr>
              <a:spLocks noChangeArrowheads="1"/>
            </p:cNvSpPr>
            <p:nvPr/>
          </p:nvSpPr>
          <p:spPr bwMode="auto">
            <a:xfrm>
              <a:off x="576" y="1056"/>
              <a:ext cx="1632" cy="1536"/>
            </a:xfrm>
            <a:prstGeom prst="ellipse">
              <a:avLst/>
            </a:prstGeom>
            <a:noFill/>
            <a:ln w="12700">
              <a:solidFill>
                <a:srgbClr val="00FF00"/>
              </a:solidFill>
              <a:round/>
              <a:headEnd/>
              <a:tailEnd/>
            </a:ln>
          </p:spPr>
          <p:txBody>
            <a:bodyPr wrap="none" anchor="ctr"/>
            <a:lstStyle/>
            <a:p>
              <a:endParaRPr lang="en-US" sz="1658">
                <a:solidFill>
                  <a:srgbClr val="FF0000"/>
                </a:solidFill>
              </a:endParaRPr>
            </a:p>
          </p:txBody>
        </p:sp>
        <p:sp>
          <p:nvSpPr>
            <p:cNvPr id="29789" name="Rectangle 155"/>
            <p:cNvSpPr>
              <a:spLocks noChangeArrowheads="1"/>
            </p:cNvSpPr>
            <p:nvPr/>
          </p:nvSpPr>
          <p:spPr bwMode="auto">
            <a:xfrm>
              <a:off x="1104" y="1104"/>
              <a:ext cx="624" cy="288"/>
            </a:xfrm>
            <a:prstGeom prst="rect">
              <a:avLst/>
            </a:prstGeom>
            <a:noFill/>
            <a:ln w="9525">
              <a:noFill/>
              <a:miter lim="800000"/>
              <a:headEnd/>
              <a:tailEnd/>
            </a:ln>
          </p:spPr>
          <p:txBody>
            <a:bodyPr wrap="none" anchor="ctr"/>
            <a:lstStyle/>
            <a:p>
              <a:pPr algn="ctr"/>
              <a:r>
                <a:rPr lang="en-US" sz="1658">
                  <a:solidFill>
                    <a:srgbClr val="FF0000"/>
                  </a:solidFill>
                </a:rPr>
                <a:t>Viet Nam</a:t>
              </a:r>
            </a:p>
          </p:txBody>
        </p:sp>
      </p:grpSp>
      <p:grpSp>
        <p:nvGrpSpPr>
          <p:cNvPr id="14" name="Group 156"/>
          <p:cNvGrpSpPr>
            <a:grpSpLocks/>
          </p:cNvGrpSpPr>
          <p:nvPr/>
        </p:nvGrpSpPr>
        <p:grpSpPr bwMode="auto">
          <a:xfrm>
            <a:off x="6216760" y="2895600"/>
            <a:ext cx="2541901" cy="2438400"/>
            <a:chOff x="2544" y="1152"/>
            <a:chExt cx="1632" cy="1536"/>
          </a:xfrm>
        </p:grpSpPr>
        <p:grpSp>
          <p:nvGrpSpPr>
            <p:cNvPr id="15" name="Group 157"/>
            <p:cNvGrpSpPr>
              <a:grpSpLocks/>
            </p:cNvGrpSpPr>
            <p:nvPr/>
          </p:nvGrpSpPr>
          <p:grpSpPr bwMode="auto">
            <a:xfrm>
              <a:off x="2592" y="1488"/>
              <a:ext cx="1536" cy="864"/>
              <a:chOff x="1008" y="2496"/>
              <a:chExt cx="3408" cy="1248"/>
            </a:xfrm>
          </p:grpSpPr>
          <p:grpSp>
            <p:nvGrpSpPr>
              <p:cNvPr id="16" name="Group 158"/>
              <p:cNvGrpSpPr>
                <a:grpSpLocks/>
              </p:cNvGrpSpPr>
              <p:nvPr/>
            </p:nvGrpSpPr>
            <p:grpSpPr bwMode="auto">
              <a:xfrm>
                <a:off x="1008" y="2496"/>
                <a:ext cx="3408" cy="1248"/>
                <a:chOff x="816" y="2928"/>
                <a:chExt cx="3408" cy="1248"/>
              </a:xfrm>
            </p:grpSpPr>
            <p:grpSp>
              <p:nvGrpSpPr>
                <p:cNvPr id="17" name="Group 159"/>
                <p:cNvGrpSpPr>
                  <a:grpSpLocks/>
                </p:cNvGrpSpPr>
                <p:nvPr/>
              </p:nvGrpSpPr>
              <p:grpSpPr bwMode="auto">
                <a:xfrm>
                  <a:off x="2016" y="3600"/>
                  <a:ext cx="2208" cy="576"/>
                  <a:chOff x="1776" y="1920"/>
                  <a:chExt cx="2208" cy="576"/>
                </a:xfrm>
              </p:grpSpPr>
              <p:grpSp>
                <p:nvGrpSpPr>
                  <p:cNvPr id="18" name="Group 160"/>
                  <p:cNvGrpSpPr>
                    <a:grpSpLocks/>
                  </p:cNvGrpSpPr>
                  <p:nvPr/>
                </p:nvGrpSpPr>
                <p:grpSpPr bwMode="auto">
                  <a:xfrm>
                    <a:off x="2880" y="1920"/>
                    <a:ext cx="1104" cy="576"/>
                    <a:chOff x="528" y="1248"/>
                    <a:chExt cx="1104" cy="576"/>
                  </a:xfrm>
                </p:grpSpPr>
                <p:sp>
                  <p:nvSpPr>
                    <p:cNvPr id="29778" name="Line 161"/>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79" name="Line 162"/>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80" name="Line 163"/>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81" name="Line 164"/>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82" name="Line 165"/>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83" name="Picture 166"/>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84" name="Picture 167"/>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85" name="Picture 168"/>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86" name="Picture 169"/>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9" name="Group 170"/>
                  <p:cNvGrpSpPr>
                    <a:grpSpLocks/>
                  </p:cNvGrpSpPr>
                  <p:nvPr/>
                </p:nvGrpSpPr>
                <p:grpSpPr bwMode="auto">
                  <a:xfrm>
                    <a:off x="1776" y="1920"/>
                    <a:ext cx="1104" cy="576"/>
                    <a:chOff x="528" y="1248"/>
                    <a:chExt cx="1104" cy="576"/>
                  </a:xfrm>
                </p:grpSpPr>
                <p:sp>
                  <p:nvSpPr>
                    <p:cNvPr id="29769" name="Line 171"/>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70" name="Line 172"/>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71" name="Line 173"/>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72" name="Line 174"/>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73" name="Line 175"/>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74" name="Picture 176"/>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75" name="Picture 177"/>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76" name="Picture 178"/>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77" name="Picture 179"/>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768" name="Picture 180"/>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29720" name="Line 181"/>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20" name="Group 182"/>
                <p:cNvGrpSpPr>
                  <a:grpSpLocks/>
                </p:cNvGrpSpPr>
                <p:nvPr/>
              </p:nvGrpSpPr>
              <p:grpSpPr bwMode="auto">
                <a:xfrm>
                  <a:off x="864" y="2928"/>
                  <a:ext cx="3360" cy="576"/>
                  <a:chOff x="624" y="1248"/>
                  <a:chExt cx="3360" cy="576"/>
                </a:xfrm>
              </p:grpSpPr>
              <p:grpSp>
                <p:nvGrpSpPr>
                  <p:cNvPr id="21" name="Group 183"/>
                  <p:cNvGrpSpPr>
                    <a:grpSpLocks/>
                  </p:cNvGrpSpPr>
                  <p:nvPr/>
                </p:nvGrpSpPr>
                <p:grpSpPr bwMode="auto">
                  <a:xfrm>
                    <a:off x="624" y="1248"/>
                    <a:ext cx="1104" cy="576"/>
                    <a:chOff x="528" y="1248"/>
                    <a:chExt cx="1104" cy="576"/>
                  </a:xfrm>
                </p:grpSpPr>
                <p:sp>
                  <p:nvSpPr>
                    <p:cNvPr id="29757" name="Line 18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58" name="Line 18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59" name="Line 18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60" name="Line 18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61" name="Line 18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62" name="Picture 18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63" name="Picture 19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64" name="Picture 19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65" name="Picture 19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22" name="Group 193"/>
                  <p:cNvGrpSpPr>
                    <a:grpSpLocks/>
                  </p:cNvGrpSpPr>
                  <p:nvPr/>
                </p:nvGrpSpPr>
                <p:grpSpPr bwMode="auto">
                  <a:xfrm>
                    <a:off x="1776" y="1248"/>
                    <a:ext cx="1104" cy="576"/>
                    <a:chOff x="528" y="1248"/>
                    <a:chExt cx="1104" cy="576"/>
                  </a:xfrm>
                </p:grpSpPr>
                <p:sp>
                  <p:nvSpPr>
                    <p:cNvPr id="29748" name="Line 19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49" name="Line 19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50" name="Line 19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51" name="Line 19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52" name="Line 19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53" name="Picture 19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54" name="Picture 20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55" name="Picture 20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56" name="Picture 20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23" name="Group 203"/>
                  <p:cNvGrpSpPr>
                    <a:grpSpLocks/>
                  </p:cNvGrpSpPr>
                  <p:nvPr/>
                </p:nvGrpSpPr>
                <p:grpSpPr bwMode="auto">
                  <a:xfrm>
                    <a:off x="2880" y="1248"/>
                    <a:ext cx="1104" cy="576"/>
                    <a:chOff x="528" y="1248"/>
                    <a:chExt cx="1104" cy="576"/>
                  </a:xfrm>
                </p:grpSpPr>
                <p:sp>
                  <p:nvSpPr>
                    <p:cNvPr id="29739" name="Line 20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40" name="Line 20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41" name="Line 20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42" name="Line 20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43" name="Line 20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44" name="Picture 20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45" name="Picture 21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46" name="Picture 21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47" name="Picture 21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737" name="Picture 213"/>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29738" name="Picture 214"/>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24" name="Group 215"/>
                <p:cNvGrpSpPr>
                  <a:grpSpLocks/>
                </p:cNvGrpSpPr>
                <p:nvPr/>
              </p:nvGrpSpPr>
              <p:grpSpPr bwMode="auto">
                <a:xfrm>
                  <a:off x="816" y="3600"/>
                  <a:ext cx="1327" cy="576"/>
                  <a:chOff x="576" y="1920"/>
                  <a:chExt cx="1327" cy="576"/>
                </a:xfrm>
              </p:grpSpPr>
              <p:grpSp>
                <p:nvGrpSpPr>
                  <p:cNvPr id="25" name="Group 216"/>
                  <p:cNvGrpSpPr>
                    <a:grpSpLocks/>
                  </p:cNvGrpSpPr>
                  <p:nvPr/>
                </p:nvGrpSpPr>
                <p:grpSpPr bwMode="auto">
                  <a:xfrm>
                    <a:off x="576" y="1920"/>
                    <a:ext cx="1104" cy="576"/>
                    <a:chOff x="528" y="1248"/>
                    <a:chExt cx="1104" cy="576"/>
                  </a:xfrm>
                </p:grpSpPr>
                <p:sp>
                  <p:nvSpPr>
                    <p:cNvPr id="29725" name="Line 21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29726" name="Line 21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29727" name="Line 21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29728" name="Line 22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29729" name="Line 22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29730" name="Picture 22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29731" name="Picture 22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29732" name="Picture 22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29733" name="Picture 22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29724" name="Picture 226"/>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pic>
            <p:nvPicPr>
              <p:cNvPr id="29715" name="Picture 227"/>
              <p:cNvPicPr>
                <a:picLocks noChangeArrowheads="1"/>
              </p:cNvPicPr>
              <p:nvPr/>
            </p:nvPicPr>
            <p:blipFill>
              <a:blip r:embed="rId5"/>
              <a:srcRect/>
              <a:stretch>
                <a:fillRect/>
              </a:stretch>
            </p:blipFill>
            <p:spPr bwMode="auto">
              <a:xfrm>
                <a:off x="3114" y="2544"/>
                <a:ext cx="480" cy="384"/>
              </a:xfrm>
              <a:prstGeom prst="rect">
                <a:avLst/>
              </a:prstGeom>
              <a:noFill/>
              <a:ln w="12700">
                <a:noFill/>
                <a:miter lim="800000"/>
                <a:headEnd/>
                <a:tailEnd/>
              </a:ln>
            </p:spPr>
          </p:pic>
          <p:pic>
            <p:nvPicPr>
              <p:cNvPr id="29716" name="Picture 228"/>
              <p:cNvPicPr>
                <a:picLocks noChangeAspect="1" noChangeArrowheads="1"/>
              </p:cNvPicPr>
              <p:nvPr/>
            </p:nvPicPr>
            <p:blipFill>
              <a:blip r:embed="rId6"/>
              <a:srcRect/>
              <a:stretch>
                <a:fillRect/>
              </a:stretch>
            </p:blipFill>
            <p:spPr bwMode="auto">
              <a:xfrm>
                <a:off x="1920" y="2644"/>
                <a:ext cx="528" cy="291"/>
              </a:xfrm>
              <a:prstGeom prst="rect">
                <a:avLst/>
              </a:prstGeom>
              <a:noFill/>
              <a:ln w="9525">
                <a:noFill/>
                <a:miter lim="800000"/>
                <a:headEnd/>
                <a:tailEnd/>
              </a:ln>
            </p:spPr>
          </p:pic>
          <p:pic>
            <p:nvPicPr>
              <p:cNvPr id="29717" name="Picture 229"/>
              <p:cNvPicPr>
                <a:picLocks noChangeAspect="1" noChangeArrowheads="1"/>
              </p:cNvPicPr>
              <p:nvPr/>
            </p:nvPicPr>
            <p:blipFill>
              <a:blip r:embed="rId6"/>
              <a:srcRect/>
              <a:stretch>
                <a:fillRect/>
              </a:stretch>
            </p:blipFill>
            <p:spPr bwMode="auto">
              <a:xfrm>
                <a:off x="1872" y="3309"/>
                <a:ext cx="528" cy="291"/>
              </a:xfrm>
              <a:prstGeom prst="rect">
                <a:avLst/>
              </a:prstGeom>
              <a:noFill/>
              <a:ln w="9525">
                <a:noFill/>
                <a:miter lim="800000"/>
                <a:headEnd/>
                <a:tailEnd/>
              </a:ln>
            </p:spPr>
          </p:pic>
          <p:pic>
            <p:nvPicPr>
              <p:cNvPr id="29718" name="Picture 230"/>
              <p:cNvPicPr>
                <a:picLocks noChangeArrowheads="1"/>
              </p:cNvPicPr>
              <p:nvPr/>
            </p:nvPicPr>
            <p:blipFill>
              <a:blip r:embed="rId5"/>
              <a:srcRect/>
              <a:stretch>
                <a:fillRect/>
              </a:stretch>
            </p:blipFill>
            <p:spPr bwMode="auto">
              <a:xfrm>
                <a:off x="3114" y="3168"/>
                <a:ext cx="480" cy="384"/>
              </a:xfrm>
              <a:prstGeom prst="rect">
                <a:avLst/>
              </a:prstGeom>
              <a:noFill/>
              <a:ln w="12700">
                <a:noFill/>
                <a:miter lim="800000"/>
                <a:headEnd/>
                <a:tailEnd/>
              </a:ln>
            </p:spPr>
          </p:pic>
        </p:grpSp>
        <p:sp>
          <p:nvSpPr>
            <p:cNvPr id="29712" name="Oval 231"/>
            <p:cNvSpPr>
              <a:spLocks noChangeArrowheads="1"/>
            </p:cNvSpPr>
            <p:nvPr/>
          </p:nvSpPr>
          <p:spPr bwMode="auto">
            <a:xfrm>
              <a:off x="2544" y="1152"/>
              <a:ext cx="1632" cy="1536"/>
            </a:xfrm>
            <a:prstGeom prst="ellipse">
              <a:avLst/>
            </a:prstGeom>
            <a:noFill/>
            <a:ln w="12700">
              <a:solidFill>
                <a:srgbClr val="00FF00"/>
              </a:solidFill>
              <a:round/>
              <a:headEnd/>
              <a:tailEnd/>
            </a:ln>
          </p:spPr>
          <p:txBody>
            <a:bodyPr wrap="none" anchor="ctr"/>
            <a:lstStyle/>
            <a:p>
              <a:endParaRPr lang="en-US" sz="1658"/>
            </a:p>
          </p:txBody>
        </p:sp>
        <p:sp>
          <p:nvSpPr>
            <p:cNvPr id="29713" name="Rectangle 232"/>
            <p:cNvSpPr>
              <a:spLocks noChangeArrowheads="1"/>
            </p:cNvSpPr>
            <p:nvPr/>
          </p:nvSpPr>
          <p:spPr bwMode="auto">
            <a:xfrm>
              <a:off x="3072" y="1200"/>
              <a:ext cx="624" cy="288"/>
            </a:xfrm>
            <a:prstGeom prst="rect">
              <a:avLst/>
            </a:prstGeom>
            <a:noFill/>
            <a:ln w="9525">
              <a:noFill/>
              <a:miter lim="800000"/>
              <a:headEnd/>
              <a:tailEnd/>
            </a:ln>
          </p:spPr>
          <p:txBody>
            <a:bodyPr wrap="none" anchor="ctr"/>
            <a:lstStyle/>
            <a:p>
              <a:pPr algn="ctr"/>
              <a:r>
                <a:rPr lang="en-US" sz="1658">
                  <a:solidFill>
                    <a:srgbClr val="FF0000"/>
                  </a:solidFill>
                </a:rPr>
                <a:t>Thailand</a:t>
              </a:r>
            </a:p>
          </p:txBody>
        </p:sp>
      </p:grpSp>
      <p:grpSp>
        <p:nvGrpSpPr>
          <p:cNvPr id="26" name="Group 233"/>
          <p:cNvGrpSpPr>
            <a:grpSpLocks/>
          </p:cNvGrpSpPr>
          <p:nvPr/>
        </p:nvGrpSpPr>
        <p:grpSpPr bwMode="auto">
          <a:xfrm>
            <a:off x="2852479" y="3733800"/>
            <a:ext cx="3513805" cy="609600"/>
            <a:chOff x="1776" y="3168"/>
            <a:chExt cx="2256" cy="384"/>
          </a:xfrm>
        </p:grpSpPr>
        <p:sp>
          <p:nvSpPr>
            <p:cNvPr id="29708" name="Line 234"/>
            <p:cNvSpPr>
              <a:spLocks noChangeShapeType="1"/>
            </p:cNvSpPr>
            <p:nvPr/>
          </p:nvSpPr>
          <p:spPr bwMode="auto">
            <a:xfrm>
              <a:off x="2304" y="3360"/>
              <a:ext cx="1248" cy="0"/>
            </a:xfrm>
            <a:prstGeom prst="line">
              <a:avLst/>
            </a:prstGeom>
            <a:noFill/>
            <a:ln w="76200">
              <a:solidFill>
                <a:srgbClr val="00FF00"/>
              </a:solidFill>
              <a:round/>
              <a:headEnd/>
              <a:tailEnd/>
            </a:ln>
          </p:spPr>
          <p:txBody>
            <a:bodyPr/>
            <a:lstStyle/>
            <a:p>
              <a:endParaRPr lang="en-US" sz="1658"/>
            </a:p>
          </p:txBody>
        </p:sp>
        <p:pic>
          <p:nvPicPr>
            <p:cNvPr id="29709" name="Picture 235"/>
            <p:cNvPicPr>
              <a:picLocks noChangeAspect="1" noChangeArrowheads="1"/>
            </p:cNvPicPr>
            <p:nvPr/>
          </p:nvPicPr>
          <p:blipFill>
            <a:blip r:embed="rId6"/>
            <a:srcRect/>
            <a:stretch>
              <a:fillRect/>
            </a:stretch>
          </p:blipFill>
          <p:spPr bwMode="auto">
            <a:xfrm>
              <a:off x="1776" y="3168"/>
              <a:ext cx="624" cy="384"/>
            </a:xfrm>
            <a:prstGeom prst="rect">
              <a:avLst/>
            </a:prstGeom>
            <a:noFill/>
            <a:ln w="9525">
              <a:noFill/>
              <a:miter lim="800000"/>
              <a:headEnd/>
              <a:tailEnd/>
            </a:ln>
          </p:spPr>
        </p:pic>
        <p:pic>
          <p:nvPicPr>
            <p:cNvPr id="29710" name="Picture 236"/>
            <p:cNvPicPr>
              <a:picLocks noChangeAspect="1" noChangeArrowheads="1"/>
            </p:cNvPicPr>
            <p:nvPr/>
          </p:nvPicPr>
          <p:blipFill>
            <a:blip r:embed="rId6"/>
            <a:srcRect/>
            <a:stretch>
              <a:fillRect/>
            </a:stretch>
          </p:blipFill>
          <p:spPr bwMode="auto">
            <a:xfrm>
              <a:off x="3408" y="3168"/>
              <a:ext cx="624" cy="384"/>
            </a:xfrm>
            <a:prstGeom prst="rect">
              <a:avLst/>
            </a:prstGeom>
            <a:noFill/>
            <a:ln w="9525">
              <a:noFill/>
              <a:miter lim="800000"/>
              <a:headEnd/>
              <a:tailEnd/>
            </a:ln>
          </p:spPr>
        </p:pic>
      </p:grpSp>
      <p:grpSp>
        <p:nvGrpSpPr>
          <p:cNvPr id="27" name="Group 242"/>
          <p:cNvGrpSpPr>
            <a:grpSpLocks/>
          </p:cNvGrpSpPr>
          <p:nvPr/>
        </p:nvGrpSpPr>
        <p:grpSpPr bwMode="auto">
          <a:xfrm>
            <a:off x="4497239" y="3886200"/>
            <a:ext cx="523333" cy="381000"/>
            <a:chOff x="2400" y="2352"/>
            <a:chExt cx="336" cy="240"/>
          </a:xfrm>
        </p:grpSpPr>
        <p:sp>
          <p:nvSpPr>
            <p:cNvPr id="29706" name="Line 243"/>
            <p:cNvSpPr>
              <a:spLocks noChangeShapeType="1"/>
            </p:cNvSpPr>
            <p:nvPr/>
          </p:nvSpPr>
          <p:spPr bwMode="auto">
            <a:xfrm>
              <a:off x="2400" y="2352"/>
              <a:ext cx="336" cy="240"/>
            </a:xfrm>
            <a:prstGeom prst="line">
              <a:avLst/>
            </a:prstGeom>
            <a:noFill/>
            <a:ln w="57150">
              <a:solidFill>
                <a:srgbClr val="CC0000"/>
              </a:solidFill>
              <a:round/>
              <a:headEnd/>
              <a:tailEnd/>
            </a:ln>
          </p:spPr>
          <p:txBody>
            <a:bodyPr/>
            <a:lstStyle/>
            <a:p>
              <a:endParaRPr lang="en-US" sz="1658"/>
            </a:p>
          </p:txBody>
        </p:sp>
        <p:sp>
          <p:nvSpPr>
            <p:cNvPr id="29707" name="Line 244"/>
            <p:cNvSpPr>
              <a:spLocks noChangeShapeType="1"/>
            </p:cNvSpPr>
            <p:nvPr/>
          </p:nvSpPr>
          <p:spPr bwMode="auto">
            <a:xfrm flipV="1">
              <a:off x="2400" y="2352"/>
              <a:ext cx="336" cy="240"/>
            </a:xfrm>
            <a:prstGeom prst="line">
              <a:avLst/>
            </a:prstGeom>
            <a:noFill/>
            <a:ln w="57150">
              <a:solidFill>
                <a:srgbClr val="CC0000"/>
              </a:solidFill>
              <a:round/>
              <a:headEnd/>
              <a:tailEnd/>
            </a:ln>
          </p:spPr>
          <p:txBody>
            <a:bodyPr/>
            <a:lstStyle/>
            <a:p>
              <a:endParaRPr lang="en-US" sz="1658"/>
            </a:p>
          </p:txBody>
        </p:sp>
      </p:grpSp>
      <p:sp>
        <p:nvSpPr>
          <p:cNvPr id="30" name="Slide Number Placeholder 29"/>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28</a:t>
            </a:fld>
            <a:endParaRPr lang="en-US" dirty="0" smtClean="0"/>
          </a:p>
        </p:txBody>
      </p:sp>
    </p:spTree>
    <p:extLst>
      <p:ext uri="{BB962C8B-B14F-4D97-AF65-F5344CB8AC3E}">
        <p14:creationId xmlns:p14="http://schemas.microsoft.com/office/powerpoint/2010/main" val="231062929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09646">
                                            <p:txEl>
                                              <p:pRg st="0" end="0"/>
                                            </p:txEl>
                                          </p:spTgt>
                                        </p:tgtEl>
                                        <p:attrNameLst>
                                          <p:attrName>style.visibility</p:attrName>
                                        </p:attrNameLst>
                                      </p:cBhvr>
                                      <p:to>
                                        <p:strVal val="visible"/>
                                      </p:to>
                                    </p:set>
                                    <p:anim calcmode="lin" valueType="num">
                                      <p:cBhvr>
                                        <p:cTn id="7" dur="500" fill="hold"/>
                                        <p:tgtEl>
                                          <p:spTgt spid="10964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964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9646">
                                            <p:txEl>
                                              <p:pRg st="0" end="0"/>
                                            </p:txEl>
                                          </p:spTgt>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09571">
                                            <p:txEl>
                                              <p:pRg st="0" end="0"/>
                                            </p:txEl>
                                          </p:spTgt>
                                        </p:tgtEl>
                                        <p:attrNameLst>
                                          <p:attrName>style.visibility</p:attrName>
                                        </p:attrNameLst>
                                      </p:cBhvr>
                                      <p:to>
                                        <p:strVal val="visible"/>
                                      </p:to>
                                    </p:set>
                                  </p:childTnLst>
                                </p:cTn>
                              </p:par>
                              <p:par>
                                <p:cTn id="12" presetID="22" presetClass="entr" presetSubtype="2"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par>
                                <p:cTn id="15" presetID="22" presetClass="entr" presetSubtype="8"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35" presetClass="emph" presetSubtype="0" repeatCount="indefinite" fill="hold" nodeType="withEffect">
                                  <p:stCondLst>
                                    <p:cond delay="0"/>
                                  </p:stCondLst>
                                  <p:endCondLst>
                                    <p:cond evt="onNext" delay="0">
                                      <p:tgtEl>
                                        <p:sldTgt/>
                                      </p:tgtEl>
                                    </p:cond>
                                  </p:endCondLst>
                                  <p:childTnLst>
                                    <p:anim calcmode="discrete" valueType="str">
                                      <p:cBhvr>
                                        <p:cTn id="26" dur="5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P spid="10964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15002" y="422300"/>
            <a:ext cx="8074275" cy="639762"/>
          </a:xfrm>
        </p:spPr>
        <p:txBody>
          <a:bodyPr/>
          <a:lstStyle/>
          <a:p>
            <a:pPr eaLnBrk="1" hangingPunct="1">
              <a:defRPr/>
            </a:pPr>
            <a:r>
              <a:rPr lang="en-US" sz="3501" dirty="0">
                <a:solidFill>
                  <a:schemeClr val="tx1"/>
                </a:solidFill>
              </a:rPr>
              <a:t>The Locality problem</a:t>
            </a:r>
          </a:p>
        </p:txBody>
      </p:sp>
      <p:grpSp>
        <p:nvGrpSpPr>
          <p:cNvPr id="2" name="Group 79"/>
          <p:cNvGrpSpPr>
            <a:grpSpLocks/>
          </p:cNvGrpSpPr>
          <p:nvPr/>
        </p:nvGrpSpPr>
        <p:grpSpPr bwMode="auto">
          <a:xfrm>
            <a:off x="385340" y="3276600"/>
            <a:ext cx="2541901" cy="2438400"/>
            <a:chOff x="576" y="1056"/>
            <a:chExt cx="1632" cy="1536"/>
          </a:xfrm>
        </p:grpSpPr>
        <p:grpSp>
          <p:nvGrpSpPr>
            <p:cNvPr id="3" name="Group 80"/>
            <p:cNvGrpSpPr>
              <a:grpSpLocks/>
            </p:cNvGrpSpPr>
            <p:nvPr/>
          </p:nvGrpSpPr>
          <p:grpSpPr bwMode="auto">
            <a:xfrm>
              <a:off x="624" y="1392"/>
              <a:ext cx="1536" cy="864"/>
              <a:chOff x="1008" y="2496"/>
              <a:chExt cx="3408" cy="1248"/>
            </a:xfrm>
          </p:grpSpPr>
          <p:grpSp>
            <p:nvGrpSpPr>
              <p:cNvPr id="4" name="Group 81"/>
              <p:cNvGrpSpPr>
                <a:grpSpLocks/>
              </p:cNvGrpSpPr>
              <p:nvPr/>
            </p:nvGrpSpPr>
            <p:grpSpPr bwMode="auto">
              <a:xfrm>
                <a:off x="1008" y="2496"/>
                <a:ext cx="3408" cy="1248"/>
                <a:chOff x="816" y="2928"/>
                <a:chExt cx="3408" cy="1248"/>
              </a:xfrm>
            </p:grpSpPr>
            <p:grpSp>
              <p:nvGrpSpPr>
                <p:cNvPr id="5" name="Group 82"/>
                <p:cNvGrpSpPr>
                  <a:grpSpLocks/>
                </p:cNvGrpSpPr>
                <p:nvPr/>
              </p:nvGrpSpPr>
              <p:grpSpPr bwMode="auto">
                <a:xfrm>
                  <a:off x="2016" y="3600"/>
                  <a:ext cx="2208" cy="576"/>
                  <a:chOff x="1776" y="1920"/>
                  <a:chExt cx="2208" cy="576"/>
                </a:xfrm>
              </p:grpSpPr>
              <p:grpSp>
                <p:nvGrpSpPr>
                  <p:cNvPr id="6" name="Group 83"/>
                  <p:cNvGrpSpPr>
                    <a:grpSpLocks/>
                  </p:cNvGrpSpPr>
                  <p:nvPr/>
                </p:nvGrpSpPr>
                <p:grpSpPr bwMode="auto">
                  <a:xfrm>
                    <a:off x="2880" y="1920"/>
                    <a:ext cx="1104" cy="576"/>
                    <a:chOff x="528" y="1248"/>
                    <a:chExt cx="1104" cy="576"/>
                  </a:xfrm>
                </p:grpSpPr>
                <p:sp>
                  <p:nvSpPr>
                    <p:cNvPr id="30874" name="Line 8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75" name="Line 8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76" name="Line 8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77" name="Line 8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78" name="Line 8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79" name="Picture 8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80" name="Picture 9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81" name="Picture 9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82" name="Picture 9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7" name="Group 93"/>
                  <p:cNvGrpSpPr>
                    <a:grpSpLocks/>
                  </p:cNvGrpSpPr>
                  <p:nvPr/>
                </p:nvGrpSpPr>
                <p:grpSpPr bwMode="auto">
                  <a:xfrm>
                    <a:off x="1776" y="1920"/>
                    <a:ext cx="1104" cy="576"/>
                    <a:chOff x="528" y="1248"/>
                    <a:chExt cx="1104" cy="576"/>
                  </a:xfrm>
                </p:grpSpPr>
                <p:sp>
                  <p:nvSpPr>
                    <p:cNvPr id="30865" name="Line 9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66" name="Line 9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67" name="Line 9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68" name="Line 9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69" name="Line 9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70" name="Picture 9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71" name="Picture 10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72" name="Picture 10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73" name="Picture 10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864" name="Picture 103"/>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30816" name="Line 104"/>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8" name="Group 105"/>
                <p:cNvGrpSpPr>
                  <a:grpSpLocks/>
                </p:cNvGrpSpPr>
                <p:nvPr/>
              </p:nvGrpSpPr>
              <p:grpSpPr bwMode="auto">
                <a:xfrm>
                  <a:off x="864" y="2928"/>
                  <a:ext cx="3360" cy="576"/>
                  <a:chOff x="624" y="1248"/>
                  <a:chExt cx="3360" cy="576"/>
                </a:xfrm>
              </p:grpSpPr>
              <p:grpSp>
                <p:nvGrpSpPr>
                  <p:cNvPr id="9" name="Group 106"/>
                  <p:cNvGrpSpPr>
                    <a:grpSpLocks/>
                  </p:cNvGrpSpPr>
                  <p:nvPr/>
                </p:nvGrpSpPr>
                <p:grpSpPr bwMode="auto">
                  <a:xfrm>
                    <a:off x="624" y="1248"/>
                    <a:ext cx="1104" cy="576"/>
                    <a:chOff x="528" y="1248"/>
                    <a:chExt cx="1104" cy="576"/>
                  </a:xfrm>
                </p:grpSpPr>
                <p:sp>
                  <p:nvSpPr>
                    <p:cNvPr id="30853" name="Line 10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54" name="Line 10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55" name="Line 10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56" name="Line 11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57" name="Line 11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58" name="Picture 11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59" name="Picture 11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60" name="Picture 11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61" name="Picture 11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0" name="Group 116"/>
                  <p:cNvGrpSpPr>
                    <a:grpSpLocks/>
                  </p:cNvGrpSpPr>
                  <p:nvPr/>
                </p:nvGrpSpPr>
                <p:grpSpPr bwMode="auto">
                  <a:xfrm>
                    <a:off x="1776" y="1248"/>
                    <a:ext cx="1104" cy="576"/>
                    <a:chOff x="528" y="1248"/>
                    <a:chExt cx="1104" cy="576"/>
                  </a:xfrm>
                </p:grpSpPr>
                <p:sp>
                  <p:nvSpPr>
                    <p:cNvPr id="30844" name="Line 11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45" name="Line 11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46" name="Line 11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47" name="Line 12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48" name="Line 12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49" name="Picture 12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50" name="Picture 12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51" name="Picture 12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52" name="Picture 12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1" name="Group 126"/>
                  <p:cNvGrpSpPr>
                    <a:grpSpLocks/>
                  </p:cNvGrpSpPr>
                  <p:nvPr/>
                </p:nvGrpSpPr>
                <p:grpSpPr bwMode="auto">
                  <a:xfrm>
                    <a:off x="2880" y="1248"/>
                    <a:ext cx="1104" cy="576"/>
                    <a:chOff x="528" y="1248"/>
                    <a:chExt cx="1104" cy="576"/>
                  </a:xfrm>
                </p:grpSpPr>
                <p:sp>
                  <p:nvSpPr>
                    <p:cNvPr id="30835" name="Line 12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36" name="Line 12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37" name="Line 12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38" name="Line 13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39" name="Line 13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40" name="Picture 13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41" name="Picture 13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42" name="Picture 13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43" name="Picture 13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833" name="Picture 136"/>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30834" name="Picture 137"/>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12" name="Group 138"/>
                <p:cNvGrpSpPr>
                  <a:grpSpLocks/>
                </p:cNvGrpSpPr>
                <p:nvPr/>
              </p:nvGrpSpPr>
              <p:grpSpPr bwMode="auto">
                <a:xfrm>
                  <a:off x="816" y="3600"/>
                  <a:ext cx="1327" cy="576"/>
                  <a:chOff x="576" y="1920"/>
                  <a:chExt cx="1327" cy="576"/>
                </a:xfrm>
              </p:grpSpPr>
              <p:grpSp>
                <p:nvGrpSpPr>
                  <p:cNvPr id="13" name="Group 139"/>
                  <p:cNvGrpSpPr>
                    <a:grpSpLocks/>
                  </p:cNvGrpSpPr>
                  <p:nvPr/>
                </p:nvGrpSpPr>
                <p:grpSpPr bwMode="auto">
                  <a:xfrm>
                    <a:off x="576" y="1920"/>
                    <a:ext cx="1104" cy="576"/>
                    <a:chOff x="528" y="1248"/>
                    <a:chExt cx="1104" cy="576"/>
                  </a:xfrm>
                </p:grpSpPr>
                <p:sp>
                  <p:nvSpPr>
                    <p:cNvPr id="30821" name="Line 140"/>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822" name="Line 141"/>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23" name="Line 142"/>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24" name="Line 143"/>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25" name="Line 144"/>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26" name="Picture 145"/>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27" name="Picture 146"/>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28" name="Picture 147"/>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29" name="Picture 148"/>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820" name="Picture 149"/>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pic>
            <p:nvPicPr>
              <p:cNvPr id="30811" name="Picture 150"/>
              <p:cNvPicPr>
                <a:picLocks noChangeArrowheads="1"/>
              </p:cNvPicPr>
              <p:nvPr/>
            </p:nvPicPr>
            <p:blipFill>
              <a:blip r:embed="rId5"/>
              <a:srcRect/>
              <a:stretch>
                <a:fillRect/>
              </a:stretch>
            </p:blipFill>
            <p:spPr bwMode="auto">
              <a:xfrm>
                <a:off x="3114" y="2544"/>
                <a:ext cx="480" cy="384"/>
              </a:xfrm>
              <a:prstGeom prst="rect">
                <a:avLst/>
              </a:prstGeom>
              <a:noFill/>
              <a:ln w="12700">
                <a:noFill/>
                <a:miter lim="800000"/>
                <a:headEnd/>
                <a:tailEnd/>
              </a:ln>
            </p:spPr>
          </p:pic>
          <p:pic>
            <p:nvPicPr>
              <p:cNvPr id="30812" name="Picture 151"/>
              <p:cNvPicPr>
                <a:picLocks noChangeAspect="1" noChangeArrowheads="1"/>
              </p:cNvPicPr>
              <p:nvPr/>
            </p:nvPicPr>
            <p:blipFill>
              <a:blip r:embed="rId6"/>
              <a:srcRect/>
              <a:stretch>
                <a:fillRect/>
              </a:stretch>
            </p:blipFill>
            <p:spPr bwMode="auto">
              <a:xfrm>
                <a:off x="1920" y="2644"/>
                <a:ext cx="528" cy="291"/>
              </a:xfrm>
              <a:prstGeom prst="rect">
                <a:avLst/>
              </a:prstGeom>
              <a:noFill/>
              <a:ln w="9525">
                <a:noFill/>
                <a:miter lim="800000"/>
                <a:headEnd/>
                <a:tailEnd/>
              </a:ln>
            </p:spPr>
          </p:pic>
          <p:pic>
            <p:nvPicPr>
              <p:cNvPr id="30813" name="Picture 152"/>
              <p:cNvPicPr>
                <a:picLocks noChangeAspect="1" noChangeArrowheads="1"/>
              </p:cNvPicPr>
              <p:nvPr/>
            </p:nvPicPr>
            <p:blipFill>
              <a:blip r:embed="rId6"/>
              <a:srcRect/>
              <a:stretch>
                <a:fillRect/>
              </a:stretch>
            </p:blipFill>
            <p:spPr bwMode="auto">
              <a:xfrm>
                <a:off x="1872" y="3309"/>
                <a:ext cx="528" cy="291"/>
              </a:xfrm>
              <a:prstGeom prst="rect">
                <a:avLst/>
              </a:prstGeom>
              <a:noFill/>
              <a:ln w="9525">
                <a:noFill/>
                <a:miter lim="800000"/>
                <a:headEnd/>
                <a:tailEnd/>
              </a:ln>
            </p:spPr>
          </p:pic>
          <p:pic>
            <p:nvPicPr>
              <p:cNvPr id="30814" name="Picture 153"/>
              <p:cNvPicPr>
                <a:picLocks noChangeArrowheads="1"/>
              </p:cNvPicPr>
              <p:nvPr/>
            </p:nvPicPr>
            <p:blipFill>
              <a:blip r:embed="rId5"/>
              <a:srcRect/>
              <a:stretch>
                <a:fillRect/>
              </a:stretch>
            </p:blipFill>
            <p:spPr bwMode="auto">
              <a:xfrm>
                <a:off x="3114" y="3168"/>
                <a:ext cx="480" cy="384"/>
              </a:xfrm>
              <a:prstGeom prst="rect">
                <a:avLst/>
              </a:prstGeom>
              <a:noFill/>
              <a:ln w="12700">
                <a:noFill/>
                <a:miter lim="800000"/>
                <a:headEnd/>
                <a:tailEnd/>
              </a:ln>
            </p:spPr>
          </p:pic>
        </p:grpSp>
        <p:sp>
          <p:nvSpPr>
            <p:cNvPr id="30808" name="Oval 154"/>
            <p:cNvSpPr>
              <a:spLocks noChangeArrowheads="1"/>
            </p:cNvSpPr>
            <p:nvPr/>
          </p:nvSpPr>
          <p:spPr bwMode="auto">
            <a:xfrm>
              <a:off x="576" y="1056"/>
              <a:ext cx="1632" cy="1536"/>
            </a:xfrm>
            <a:prstGeom prst="ellipse">
              <a:avLst/>
            </a:prstGeom>
            <a:noFill/>
            <a:ln w="12700">
              <a:solidFill>
                <a:srgbClr val="00FF00"/>
              </a:solidFill>
              <a:round/>
              <a:headEnd/>
              <a:tailEnd/>
            </a:ln>
          </p:spPr>
          <p:txBody>
            <a:bodyPr wrap="none" anchor="ctr"/>
            <a:lstStyle/>
            <a:p>
              <a:endParaRPr lang="en-US" sz="1658"/>
            </a:p>
          </p:txBody>
        </p:sp>
        <p:sp>
          <p:nvSpPr>
            <p:cNvPr id="30809" name="Rectangle 155"/>
            <p:cNvSpPr>
              <a:spLocks noChangeArrowheads="1"/>
            </p:cNvSpPr>
            <p:nvPr/>
          </p:nvSpPr>
          <p:spPr bwMode="auto">
            <a:xfrm>
              <a:off x="1104" y="1104"/>
              <a:ext cx="624" cy="288"/>
            </a:xfrm>
            <a:prstGeom prst="rect">
              <a:avLst/>
            </a:prstGeom>
            <a:noFill/>
            <a:ln w="9525">
              <a:noFill/>
              <a:miter lim="800000"/>
              <a:headEnd/>
              <a:tailEnd/>
            </a:ln>
          </p:spPr>
          <p:txBody>
            <a:bodyPr wrap="none" anchor="ctr"/>
            <a:lstStyle/>
            <a:p>
              <a:pPr algn="ctr"/>
              <a:r>
                <a:rPr lang="en-US" sz="1658">
                  <a:solidFill>
                    <a:srgbClr val="FF0000"/>
                  </a:solidFill>
                </a:rPr>
                <a:t>Viet Nam</a:t>
              </a:r>
            </a:p>
          </p:txBody>
        </p:sp>
      </p:grpSp>
      <p:grpSp>
        <p:nvGrpSpPr>
          <p:cNvPr id="14" name="Group 156"/>
          <p:cNvGrpSpPr>
            <a:grpSpLocks/>
          </p:cNvGrpSpPr>
          <p:nvPr/>
        </p:nvGrpSpPr>
        <p:grpSpPr bwMode="auto">
          <a:xfrm>
            <a:off x="6216760" y="3276600"/>
            <a:ext cx="2541901" cy="2438400"/>
            <a:chOff x="2544" y="1152"/>
            <a:chExt cx="1632" cy="1536"/>
          </a:xfrm>
        </p:grpSpPr>
        <p:grpSp>
          <p:nvGrpSpPr>
            <p:cNvPr id="15" name="Group 157"/>
            <p:cNvGrpSpPr>
              <a:grpSpLocks/>
            </p:cNvGrpSpPr>
            <p:nvPr/>
          </p:nvGrpSpPr>
          <p:grpSpPr bwMode="auto">
            <a:xfrm>
              <a:off x="2592" y="1488"/>
              <a:ext cx="1536" cy="864"/>
              <a:chOff x="1008" y="2496"/>
              <a:chExt cx="3408" cy="1248"/>
            </a:xfrm>
          </p:grpSpPr>
          <p:grpSp>
            <p:nvGrpSpPr>
              <p:cNvPr id="16" name="Group 158"/>
              <p:cNvGrpSpPr>
                <a:grpSpLocks/>
              </p:cNvGrpSpPr>
              <p:nvPr/>
            </p:nvGrpSpPr>
            <p:grpSpPr bwMode="auto">
              <a:xfrm>
                <a:off x="1008" y="2496"/>
                <a:ext cx="3408" cy="1248"/>
                <a:chOff x="816" y="2928"/>
                <a:chExt cx="3408" cy="1248"/>
              </a:xfrm>
            </p:grpSpPr>
            <p:grpSp>
              <p:nvGrpSpPr>
                <p:cNvPr id="17" name="Group 159"/>
                <p:cNvGrpSpPr>
                  <a:grpSpLocks/>
                </p:cNvGrpSpPr>
                <p:nvPr/>
              </p:nvGrpSpPr>
              <p:grpSpPr bwMode="auto">
                <a:xfrm>
                  <a:off x="2016" y="3600"/>
                  <a:ext cx="2208" cy="576"/>
                  <a:chOff x="1776" y="1920"/>
                  <a:chExt cx="2208" cy="576"/>
                </a:xfrm>
              </p:grpSpPr>
              <p:grpSp>
                <p:nvGrpSpPr>
                  <p:cNvPr id="18" name="Group 160"/>
                  <p:cNvGrpSpPr>
                    <a:grpSpLocks/>
                  </p:cNvGrpSpPr>
                  <p:nvPr/>
                </p:nvGrpSpPr>
                <p:grpSpPr bwMode="auto">
                  <a:xfrm>
                    <a:off x="2880" y="1920"/>
                    <a:ext cx="1104" cy="576"/>
                    <a:chOff x="528" y="1248"/>
                    <a:chExt cx="1104" cy="576"/>
                  </a:xfrm>
                </p:grpSpPr>
                <p:sp>
                  <p:nvSpPr>
                    <p:cNvPr id="30798" name="Line 161"/>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99" name="Line 162"/>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800" name="Line 163"/>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801" name="Line 164"/>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802" name="Line 165"/>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803" name="Picture 166"/>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804" name="Picture 167"/>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805" name="Picture 168"/>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806" name="Picture 169"/>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19" name="Group 170"/>
                  <p:cNvGrpSpPr>
                    <a:grpSpLocks/>
                  </p:cNvGrpSpPr>
                  <p:nvPr/>
                </p:nvGrpSpPr>
                <p:grpSpPr bwMode="auto">
                  <a:xfrm>
                    <a:off x="1776" y="1920"/>
                    <a:ext cx="1104" cy="576"/>
                    <a:chOff x="528" y="1248"/>
                    <a:chExt cx="1104" cy="576"/>
                  </a:xfrm>
                </p:grpSpPr>
                <p:sp>
                  <p:nvSpPr>
                    <p:cNvPr id="30789" name="Line 171"/>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90" name="Line 172"/>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791" name="Line 173"/>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792" name="Line 174"/>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793" name="Line 175"/>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794" name="Picture 176"/>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795" name="Picture 177"/>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796" name="Picture 178"/>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797" name="Picture 179"/>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788" name="Picture 180"/>
                  <p:cNvPicPr>
                    <a:picLocks noChangeAspect="1" noChangeArrowheads="1"/>
                  </p:cNvPicPr>
                  <p:nvPr/>
                </p:nvPicPr>
                <p:blipFill>
                  <a:blip r:embed="rId4"/>
                  <a:srcRect/>
                  <a:stretch>
                    <a:fillRect/>
                  </a:stretch>
                </p:blipFill>
                <p:spPr bwMode="auto">
                  <a:xfrm>
                    <a:off x="2688" y="2106"/>
                    <a:ext cx="463" cy="198"/>
                  </a:xfrm>
                  <a:prstGeom prst="rect">
                    <a:avLst/>
                  </a:prstGeom>
                  <a:noFill/>
                  <a:ln w="9525">
                    <a:noFill/>
                    <a:miter lim="800000"/>
                    <a:headEnd/>
                    <a:tailEnd/>
                  </a:ln>
                </p:spPr>
              </p:pic>
            </p:grpSp>
            <p:sp>
              <p:nvSpPr>
                <p:cNvPr id="30740" name="Line 181"/>
                <p:cNvSpPr>
                  <a:spLocks noChangeShapeType="1"/>
                </p:cNvSpPr>
                <p:nvPr/>
              </p:nvSpPr>
              <p:spPr bwMode="auto">
                <a:xfrm>
                  <a:off x="1968" y="3264"/>
                  <a:ext cx="0" cy="624"/>
                </a:xfrm>
                <a:prstGeom prst="line">
                  <a:avLst/>
                </a:prstGeom>
                <a:noFill/>
                <a:ln w="9525">
                  <a:solidFill>
                    <a:schemeClr val="folHlink"/>
                  </a:solidFill>
                  <a:round/>
                  <a:headEnd/>
                  <a:tailEnd/>
                </a:ln>
              </p:spPr>
              <p:txBody>
                <a:bodyPr/>
                <a:lstStyle/>
                <a:p>
                  <a:endParaRPr lang="en-US" sz="1658"/>
                </a:p>
              </p:txBody>
            </p:sp>
            <p:grpSp>
              <p:nvGrpSpPr>
                <p:cNvPr id="20" name="Group 182"/>
                <p:cNvGrpSpPr>
                  <a:grpSpLocks/>
                </p:cNvGrpSpPr>
                <p:nvPr/>
              </p:nvGrpSpPr>
              <p:grpSpPr bwMode="auto">
                <a:xfrm>
                  <a:off x="864" y="2928"/>
                  <a:ext cx="3360" cy="576"/>
                  <a:chOff x="624" y="1248"/>
                  <a:chExt cx="3360" cy="576"/>
                </a:xfrm>
              </p:grpSpPr>
              <p:grpSp>
                <p:nvGrpSpPr>
                  <p:cNvPr id="21" name="Group 183"/>
                  <p:cNvGrpSpPr>
                    <a:grpSpLocks/>
                  </p:cNvGrpSpPr>
                  <p:nvPr/>
                </p:nvGrpSpPr>
                <p:grpSpPr bwMode="auto">
                  <a:xfrm>
                    <a:off x="624" y="1248"/>
                    <a:ext cx="1104" cy="576"/>
                    <a:chOff x="528" y="1248"/>
                    <a:chExt cx="1104" cy="576"/>
                  </a:xfrm>
                </p:grpSpPr>
                <p:sp>
                  <p:nvSpPr>
                    <p:cNvPr id="30777" name="Line 18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78" name="Line 18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779" name="Line 18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780" name="Line 18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781" name="Line 18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782" name="Picture 18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783" name="Picture 19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784" name="Picture 19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785" name="Picture 19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22" name="Group 193"/>
                  <p:cNvGrpSpPr>
                    <a:grpSpLocks/>
                  </p:cNvGrpSpPr>
                  <p:nvPr/>
                </p:nvGrpSpPr>
                <p:grpSpPr bwMode="auto">
                  <a:xfrm>
                    <a:off x="1776" y="1248"/>
                    <a:ext cx="1104" cy="576"/>
                    <a:chOff x="528" y="1248"/>
                    <a:chExt cx="1104" cy="576"/>
                  </a:xfrm>
                </p:grpSpPr>
                <p:sp>
                  <p:nvSpPr>
                    <p:cNvPr id="30768" name="Line 19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69" name="Line 19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770" name="Line 19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771" name="Line 19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772" name="Line 19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773" name="Picture 19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774" name="Picture 20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775" name="Picture 20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776" name="Picture 20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grpSp>
                <p:nvGrpSpPr>
                  <p:cNvPr id="23" name="Group 203"/>
                  <p:cNvGrpSpPr>
                    <a:grpSpLocks/>
                  </p:cNvGrpSpPr>
                  <p:nvPr/>
                </p:nvGrpSpPr>
                <p:grpSpPr bwMode="auto">
                  <a:xfrm>
                    <a:off x="2880" y="1248"/>
                    <a:ext cx="1104" cy="576"/>
                    <a:chOff x="528" y="1248"/>
                    <a:chExt cx="1104" cy="576"/>
                  </a:xfrm>
                </p:grpSpPr>
                <p:sp>
                  <p:nvSpPr>
                    <p:cNvPr id="30759" name="Line 204"/>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60" name="Line 205"/>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761" name="Line 206"/>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762" name="Line 207"/>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763" name="Line 208"/>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764" name="Picture 209"/>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765" name="Picture 210"/>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766" name="Picture 211"/>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767" name="Picture 212"/>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757" name="Picture 213"/>
                  <p:cNvPicPr>
                    <a:picLocks noChangeAspect="1" noChangeArrowheads="1"/>
                  </p:cNvPicPr>
                  <p:nvPr/>
                </p:nvPicPr>
                <p:blipFill>
                  <a:blip r:embed="rId4"/>
                  <a:srcRect/>
                  <a:stretch>
                    <a:fillRect/>
                  </a:stretch>
                </p:blipFill>
                <p:spPr bwMode="auto">
                  <a:xfrm>
                    <a:off x="2688" y="1440"/>
                    <a:ext cx="463" cy="198"/>
                  </a:xfrm>
                  <a:prstGeom prst="rect">
                    <a:avLst/>
                  </a:prstGeom>
                  <a:noFill/>
                  <a:ln w="9525">
                    <a:noFill/>
                    <a:miter lim="800000"/>
                    <a:headEnd/>
                    <a:tailEnd/>
                  </a:ln>
                </p:spPr>
              </p:pic>
              <p:pic>
                <p:nvPicPr>
                  <p:cNvPr id="30758" name="Picture 214"/>
                  <p:cNvPicPr>
                    <a:picLocks noChangeAspect="1" noChangeArrowheads="1"/>
                  </p:cNvPicPr>
                  <p:nvPr/>
                </p:nvPicPr>
                <p:blipFill>
                  <a:blip r:embed="rId4"/>
                  <a:srcRect/>
                  <a:stretch>
                    <a:fillRect/>
                  </a:stretch>
                </p:blipFill>
                <p:spPr bwMode="auto">
                  <a:xfrm>
                    <a:off x="1536" y="1440"/>
                    <a:ext cx="463" cy="198"/>
                  </a:xfrm>
                  <a:prstGeom prst="rect">
                    <a:avLst/>
                  </a:prstGeom>
                  <a:noFill/>
                  <a:ln w="9525">
                    <a:noFill/>
                    <a:miter lim="800000"/>
                    <a:headEnd/>
                    <a:tailEnd/>
                  </a:ln>
                </p:spPr>
              </p:pic>
            </p:grpSp>
            <p:grpSp>
              <p:nvGrpSpPr>
                <p:cNvPr id="24" name="Group 215"/>
                <p:cNvGrpSpPr>
                  <a:grpSpLocks/>
                </p:cNvGrpSpPr>
                <p:nvPr/>
              </p:nvGrpSpPr>
              <p:grpSpPr bwMode="auto">
                <a:xfrm>
                  <a:off x="816" y="3600"/>
                  <a:ext cx="1327" cy="576"/>
                  <a:chOff x="576" y="1920"/>
                  <a:chExt cx="1327" cy="576"/>
                </a:xfrm>
              </p:grpSpPr>
              <p:grpSp>
                <p:nvGrpSpPr>
                  <p:cNvPr id="25" name="Group 216"/>
                  <p:cNvGrpSpPr>
                    <a:grpSpLocks/>
                  </p:cNvGrpSpPr>
                  <p:nvPr/>
                </p:nvGrpSpPr>
                <p:grpSpPr bwMode="auto">
                  <a:xfrm>
                    <a:off x="576" y="1920"/>
                    <a:ext cx="1104" cy="576"/>
                    <a:chOff x="528" y="1248"/>
                    <a:chExt cx="1104" cy="576"/>
                  </a:xfrm>
                </p:grpSpPr>
                <p:sp>
                  <p:nvSpPr>
                    <p:cNvPr id="30745" name="Line 217"/>
                    <p:cNvSpPr>
                      <a:spLocks noChangeShapeType="1"/>
                    </p:cNvSpPr>
                    <p:nvPr/>
                  </p:nvSpPr>
                  <p:spPr bwMode="auto">
                    <a:xfrm>
                      <a:off x="528" y="1536"/>
                      <a:ext cx="1104" cy="0"/>
                    </a:xfrm>
                    <a:prstGeom prst="line">
                      <a:avLst/>
                    </a:prstGeom>
                    <a:noFill/>
                    <a:ln w="19050">
                      <a:solidFill>
                        <a:schemeClr val="folHlink"/>
                      </a:solidFill>
                      <a:round/>
                      <a:headEnd/>
                      <a:tailEnd/>
                    </a:ln>
                  </p:spPr>
                  <p:txBody>
                    <a:bodyPr/>
                    <a:lstStyle/>
                    <a:p>
                      <a:endParaRPr lang="en-US" sz="1658"/>
                    </a:p>
                  </p:txBody>
                </p:sp>
                <p:sp>
                  <p:nvSpPr>
                    <p:cNvPr id="30746" name="Line 218"/>
                    <p:cNvSpPr>
                      <a:spLocks noChangeShapeType="1"/>
                    </p:cNvSpPr>
                    <p:nvPr/>
                  </p:nvSpPr>
                  <p:spPr bwMode="auto">
                    <a:xfrm flipV="1">
                      <a:off x="954" y="1440"/>
                      <a:ext cx="0" cy="96"/>
                    </a:xfrm>
                    <a:prstGeom prst="line">
                      <a:avLst/>
                    </a:prstGeom>
                    <a:noFill/>
                    <a:ln w="19050">
                      <a:solidFill>
                        <a:schemeClr val="folHlink"/>
                      </a:solidFill>
                      <a:round/>
                      <a:headEnd/>
                      <a:tailEnd/>
                    </a:ln>
                  </p:spPr>
                  <p:txBody>
                    <a:bodyPr/>
                    <a:lstStyle/>
                    <a:p>
                      <a:endParaRPr lang="en-US" sz="1658"/>
                    </a:p>
                  </p:txBody>
                </p:sp>
                <p:sp>
                  <p:nvSpPr>
                    <p:cNvPr id="30747" name="Line 219"/>
                    <p:cNvSpPr>
                      <a:spLocks noChangeShapeType="1"/>
                    </p:cNvSpPr>
                    <p:nvPr/>
                  </p:nvSpPr>
                  <p:spPr bwMode="auto">
                    <a:xfrm flipV="1">
                      <a:off x="1248" y="1440"/>
                      <a:ext cx="0" cy="96"/>
                    </a:xfrm>
                    <a:prstGeom prst="line">
                      <a:avLst/>
                    </a:prstGeom>
                    <a:noFill/>
                    <a:ln w="19050">
                      <a:solidFill>
                        <a:schemeClr val="folHlink"/>
                      </a:solidFill>
                      <a:round/>
                      <a:headEnd/>
                      <a:tailEnd/>
                    </a:ln>
                  </p:spPr>
                  <p:txBody>
                    <a:bodyPr/>
                    <a:lstStyle/>
                    <a:p>
                      <a:endParaRPr lang="en-US" sz="1658"/>
                    </a:p>
                  </p:txBody>
                </p:sp>
                <p:sp>
                  <p:nvSpPr>
                    <p:cNvPr id="30748" name="Line 220"/>
                    <p:cNvSpPr>
                      <a:spLocks noChangeShapeType="1"/>
                    </p:cNvSpPr>
                    <p:nvPr/>
                  </p:nvSpPr>
                  <p:spPr bwMode="auto">
                    <a:xfrm flipV="1">
                      <a:off x="912" y="1536"/>
                      <a:ext cx="0" cy="96"/>
                    </a:xfrm>
                    <a:prstGeom prst="line">
                      <a:avLst/>
                    </a:prstGeom>
                    <a:noFill/>
                    <a:ln w="19050">
                      <a:solidFill>
                        <a:schemeClr val="folHlink"/>
                      </a:solidFill>
                      <a:round/>
                      <a:headEnd/>
                      <a:tailEnd/>
                    </a:ln>
                  </p:spPr>
                  <p:txBody>
                    <a:bodyPr/>
                    <a:lstStyle/>
                    <a:p>
                      <a:endParaRPr lang="en-US" sz="1658"/>
                    </a:p>
                  </p:txBody>
                </p:sp>
                <p:sp>
                  <p:nvSpPr>
                    <p:cNvPr id="30749" name="Line 221"/>
                    <p:cNvSpPr>
                      <a:spLocks noChangeShapeType="1"/>
                    </p:cNvSpPr>
                    <p:nvPr/>
                  </p:nvSpPr>
                  <p:spPr bwMode="auto">
                    <a:xfrm flipV="1">
                      <a:off x="1296" y="1536"/>
                      <a:ext cx="0" cy="96"/>
                    </a:xfrm>
                    <a:prstGeom prst="line">
                      <a:avLst/>
                    </a:prstGeom>
                    <a:noFill/>
                    <a:ln w="19050">
                      <a:solidFill>
                        <a:schemeClr val="folHlink"/>
                      </a:solidFill>
                      <a:round/>
                      <a:headEnd/>
                      <a:tailEnd/>
                    </a:ln>
                  </p:spPr>
                  <p:txBody>
                    <a:bodyPr/>
                    <a:lstStyle/>
                    <a:p>
                      <a:endParaRPr lang="en-US" sz="1658"/>
                    </a:p>
                  </p:txBody>
                </p:sp>
                <p:pic>
                  <p:nvPicPr>
                    <p:cNvPr id="30750" name="Picture 222"/>
                    <p:cNvPicPr>
                      <a:picLocks noChangeArrowheads="1"/>
                    </p:cNvPicPr>
                    <p:nvPr/>
                  </p:nvPicPr>
                  <p:blipFill>
                    <a:blip r:embed="rId3"/>
                    <a:srcRect/>
                    <a:stretch>
                      <a:fillRect/>
                    </a:stretch>
                  </p:blipFill>
                  <p:spPr bwMode="auto">
                    <a:xfrm>
                      <a:off x="864" y="1248"/>
                      <a:ext cx="240" cy="209"/>
                    </a:xfrm>
                    <a:prstGeom prst="rect">
                      <a:avLst/>
                    </a:prstGeom>
                    <a:noFill/>
                    <a:ln w="12700">
                      <a:noFill/>
                      <a:miter lim="800000"/>
                      <a:headEnd/>
                      <a:tailEnd/>
                    </a:ln>
                  </p:spPr>
                </p:pic>
                <p:pic>
                  <p:nvPicPr>
                    <p:cNvPr id="30751" name="Picture 223"/>
                    <p:cNvPicPr>
                      <a:picLocks noChangeArrowheads="1"/>
                    </p:cNvPicPr>
                    <p:nvPr/>
                  </p:nvPicPr>
                  <p:blipFill>
                    <a:blip r:embed="rId3"/>
                    <a:srcRect/>
                    <a:stretch>
                      <a:fillRect/>
                    </a:stretch>
                  </p:blipFill>
                  <p:spPr bwMode="auto">
                    <a:xfrm>
                      <a:off x="816" y="1615"/>
                      <a:ext cx="240" cy="209"/>
                    </a:xfrm>
                    <a:prstGeom prst="rect">
                      <a:avLst/>
                    </a:prstGeom>
                    <a:noFill/>
                    <a:ln w="12700">
                      <a:noFill/>
                      <a:miter lim="800000"/>
                      <a:headEnd/>
                      <a:tailEnd/>
                    </a:ln>
                  </p:spPr>
                </p:pic>
                <p:pic>
                  <p:nvPicPr>
                    <p:cNvPr id="30752" name="Picture 224"/>
                    <p:cNvPicPr>
                      <a:picLocks noChangeArrowheads="1"/>
                    </p:cNvPicPr>
                    <p:nvPr/>
                  </p:nvPicPr>
                  <p:blipFill>
                    <a:blip r:embed="rId3"/>
                    <a:srcRect/>
                    <a:stretch>
                      <a:fillRect/>
                    </a:stretch>
                  </p:blipFill>
                  <p:spPr bwMode="auto">
                    <a:xfrm>
                      <a:off x="1152" y="1615"/>
                      <a:ext cx="240" cy="209"/>
                    </a:xfrm>
                    <a:prstGeom prst="rect">
                      <a:avLst/>
                    </a:prstGeom>
                    <a:noFill/>
                    <a:ln w="12700">
                      <a:noFill/>
                      <a:miter lim="800000"/>
                      <a:headEnd/>
                      <a:tailEnd/>
                    </a:ln>
                  </p:spPr>
                </p:pic>
                <p:pic>
                  <p:nvPicPr>
                    <p:cNvPr id="30753" name="Picture 225"/>
                    <p:cNvPicPr>
                      <a:picLocks noChangeArrowheads="1"/>
                    </p:cNvPicPr>
                    <p:nvPr/>
                  </p:nvPicPr>
                  <p:blipFill>
                    <a:blip r:embed="rId3"/>
                    <a:srcRect/>
                    <a:stretch>
                      <a:fillRect/>
                    </a:stretch>
                  </p:blipFill>
                  <p:spPr bwMode="auto">
                    <a:xfrm>
                      <a:off x="1152" y="1251"/>
                      <a:ext cx="240" cy="209"/>
                    </a:xfrm>
                    <a:prstGeom prst="rect">
                      <a:avLst/>
                    </a:prstGeom>
                    <a:noFill/>
                    <a:ln w="12700">
                      <a:noFill/>
                      <a:miter lim="800000"/>
                      <a:headEnd/>
                      <a:tailEnd/>
                    </a:ln>
                  </p:spPr>
                </p:pic>
              </p:grpSp>
              <p:pic>
                <p:nvPicPr>
                  <p:cNvPr id="30744" name="Picture 226"/>
                  <p:cNvPicPr>
                    <a:picLocks noChangeAspect="1" noChangeArrowheads="1"/>
                  </p:cNvPicPr>
                  <p:nvPr/>
                </p:nvPicPr>
                <p:blipFill>
                  <a:blip r:embed="rId4"/>
                  <a:srcRect/>
                  <a:stretch>
                    <a:fillRect/>
                  </a:stretch>
                </p:blipFill>
                <p:spPr bwMode="auto">
                  <a:xfrm>
                    <a:off x="1440" y="2112"/>
                    <a:ext cx="463" cy="198"/>
                  </a:xfrm>
                  <a:prstGeom prst="rect">
                    <a:avLst/>
                  </a:prstGeom>
                  <a:noFill/>
                  <a:ln w="9525">
                    <a:noFill/>
                    <a:miter lim="800000"/>
                    <a:headEnd/>
                    <a:tailEnd/>
                  </a:ln>
                </p:spPr>
              </p:pic>
            </p:grpSp>
          </p:grpSp>
          <p:pic>
            <p:nvPicPr>
              <p:cNvPr id="30735" name="Picture 227"/>
              <p:cNvPicPr>
                <a:picLocks noChangeArrowheads="1"/>
              </p:cNvPicPr>
              <p:nvPr/>
            </p:nvPicPr>
            <p:blipFill>
              <a:blip r:embed="rId5"/>
              <a:srcRect/>
              <a:stretch>
                <a:fillRect/>
              </a:stretch>
            </p:blipFill>
            <p:spPr bwMode="auto">
              <a:xfrm>
                <a:off x="3114" y="2544"/>
                <a:ext cx="480" cy="384"/>
              </a:xfrm>
              <a:prstGeom prst="rect">
                <a:avLst/>
              </a:prstGeom>
              <a:noFill/>
              <a:ln w="12700">
                <a:noFill/>
                <a:miter lim="800000"/>
                <a:headEnd/>
                <a:tailEnd/>
              </a:ln>
            </p:spPr>
          </p:pic>
          <p:pic>
            <p:nvPicPr>
              <p:cNvPr id="30736" name="Picture 228"/>
              <p:cNvPicPr>
                <a:picLocks noChangeAspect="1" noChangeArrowheads="1"/>
              </p:cNvPicPr>
              <p:nvPr/>
            </p:nvPicPr>
            <p:blipFill>
              <a:blip r:embed="rId6"/>
              <a:srcRect/>
              <a:stretch>
                <a:fillRect/>
              </a:stretch>
            </p:blipFill>
            <p:spPr bwMode="auto">
              <a:xfrm>
                <a:off x="1920" y="2644"/>
                <a:ext cx="528" cy="291"/>
              </a:xfrm>
              <a:prstGeom prst="rect">
                <a:avLst/>
              </a:prstGeom>
              <a:noFill/>
              <a:ln w="9525">
                <a:noFill/>
                <a:miter lim="800000"/>
                <a:headEnd/>
                <a:tailEnd/>
              </a:ln>
            </p:spPr>
          </p:pic>
          <p:pic>
            <p:nvPicPr>
              <p:cNvPr id="30737" name="Picture 229"/>
              <p:cNvPicPr>
                <a:picLocks noChangeAspect="1" noChangeArrowheads="1"/>
              </p:cNvPicPr>
              <p:nvPr/>
            </p:nvPicPr>
            <p:blipFill>
              <a:blip r:embed="rId6"/>
              <a:srcRect/>
              <a:stretch>
                <a:fillRect/>
              </a:stretch>
            </p:blipFill>
            <p:spPr bwMode="auto">
              <a:xfrm>
                <a:off x="1872" y="3309"/>
                <a:ext cx="528" cy="291"/>
              </a:xfrm>
              <a:prstGeom prst="rect">
                <a:avLst/>
              </a:prstGeom>
              <a:noFill/>
              <a:ln w="9525">
                <a:noFill/>
                <a:miter lim="800000"/>
                <a:headEnd/>
                <a:tailEnd/>
              </a:ln>
            </p:spPr>
          </p:pic>
          <p:pic>
            <p:nvPicPr>
              <p:cNvPr id="30738" name="Picture 230"/>
              <p:cNvPicPr>
                <a:picLocks noChangeArrowheads="1"/>
              </p:cNvPicPr>
              <p:nvPr/>
            </p:nvPicPr>
            <p:blipFill>
              <a:blip r:embed="rId5"/>
              <a:srcRect/>
              <a:stretch>
                <a:fillRect/>
              </a:stretch>
            </p:blipFill>
            <p:spPr bwMode="auto">
              <a:xfrm>
                <a:off x="3114" y="3168"/>
                <a:ext cx="480" cy="384"/>
              </a:xfrm>
              <a:prstGeom prst="rect">
                <a:avLst/>
              </a:prstGeom>
              <a:noFill/>
              <a:ln w="12700">
                <a:noFill/>
                <a:miter lim="800000"/>
                <a:headEnd/>
                <a:tailEnd/>
              </a:ln>
            </p:spPr>
          </p:pic>
        </p:grpSp>
        <p:sp>
          <p:nvSpPr>
            <p:cNvPr id="30732" name="Oval 231"/>
            <p:cNvSpPr>
              <a:spLocks noChangeArrowheads="1"/>
            </p:cNvSpPr>
            <p:nvPr/>
          </p:nvSpPr>
          <p:spPr bwMode="auto">
            <a:xfrm>
              <a:off x="2544" y="1152"/>
              <a:ext cx="1632" cy="1536"/>
            </a:xfrm>
            <a:prstGeom prst="ellipse">
              <a:avLst/>
            </a:prstGeom>
            <a:noFill/>
            <a:ln w="12700">
              <a:solidFill>
                <a:srgbClr val="00FF00"/>
              </a:solidFill>
              <a:round/>
              <a:headEnd/>
              <a:tailEnd/>
            </a:ln>
          </p:spPr>
          <p:txBody>
            <a:bodyPr wrap="none" anchor="ctr"/>
            <a:lstStyle/>
            <a:p>
              <a:endParaRPr lang="en-US" sz="1658"/>
            </a:p>
          </p:txBody>
        </p:sp>
        <p:sp>
          <p:nvSpPr>
            <p:cNvPr id="30733" name="Rectangle 232"/>
            <p:cNvSpPr>
              <a:spLocks noChangeArrowheads="1"/>
            </p:cNvSpPr>
            <p:nvPr/>
          </p:nvSpPr>
          <p:spPr bwMode="auto">
            <a:xfrm>
              <a:off x="3072" y="1200"/>
              <a:ext cx="624" cy="288"/>
            </a:xfrm>
            <a:prstGeom prst="rect">
              <a:avLst/>
            </a:prstGeom>
            <a:noFill/>
            <a:ln w="9525">
              <a:noFill/>
              <a:miter lim="800000"/>
              <a:headEnd/>
              <a:tailEnd/>
            </a:ln>
          </p:spPr>
          <p:txBody>
            <a:bodyPr wrap="none" anchor="ctr"/>
            <a:lstStyle/>
            <a:p>
              <a:pPr algn="ctr"/>
              <a:r>
                <a:rPr lang="en-US" sz="1658">
                  <a:solidFill>
                    <a:srgbClr val="FF0000"/>
                  </a:solidFill>
                </a:rPr>
                <a:t>Thailand</a:t>
              </a:r>
            </a:p>
          </p:txBody>
        </p:sp>
      </p:grpSp>
      <p:grpSp>
        <p:nvGrpSpPr>
          <p:cNvPr id="26" name="Group 237"/>
          <p:cNvGrpSpPr>
            <a:grpSpLocks/>
          </p:cNvGrpSpPr>
          <p:nvPr/>
        </p:nvGrpSpPr>
        <p:grpSpPr bwMode="auto">
          <a:xfrm>
            <a:off x="2852479" y="4114800"/>
            <a:ext cx="3439043" cy="609600"/>
            <a:chOff x="1152" y="1200"/>
            <a:chExt cx="2208" cy="384"/>
          </a:xfrm>
        </p:grpSpPr>
        <p:sp>
          <p:nvSpPr>
            <p:cNvPr id="110830" name="Freeform 238"/>
            <p:cNvSpPr>
              <a:spLocks/>
            </p:cNvSpPr>
            <p:nvPr/>
          </p:nvSpPr>
          <p:spPr bwMode="auto">
            <a:xfrm>
              <a:off x="1584" y="1392"/>
              <a:ext cx="1344" cy="75"/>
            </a:xfrm>
            <a:custGeom>
              <a:avLst/>
              <a:gdLst/>
              <a:ahLst/>
              <a:cxnLst>
                <a:cxn ang="0">
                  <a:pos x="0" y="0"/>
                </a:cxn>
                <a:cxn ang="0">
                  <a:pos x="1008" y="0"/>
                </a:cxn>
                <a:cxn ang="0">
                  <a:pos x="912" y="96"/>
                </a:cxn>
                <a:cxn ang="0">
                  <a:pos x="2016" y="96"/>
                </a:cxn>
              </a:cxnLst>
              <a:rect l="0" t="0" r="r" b="b"/>
              <a:pathLst>
                <a:path w="2017" h="97">
                  <a:moveTo>
                    <a:pt x="0" y="0"/>
                  </a:moveTo>
                  <a:lnTo>
                    <a:pt x="1008" y="0"/>
                  </a:lnTo>
                  <a:lnTo>
                    <a:pt x="912" y="96"/>
                  </a:lnTo>
                  <a:lnTo>
                    <a:pt x="2016" y="96"/>
                  </a:lnTo>
                </a:path>
              </a:pathLst>
            </a:custGeom>
            <a:noFill/>
            <a:ln w="50800" cap="rnd" cmpd="sng">
              <a:solidFill>
                <a:srgbClr val="CF0E30"/>
              </a:solidFill>
              <a:prstDash val="solid"/>
              <a:round/>
              <a:headEnd type="none" w="sm" len="sm"/>
              <a:tailEnd type="none" w="sm" len="sm"/>
            </a:ln>
            <a:effectLst>
              <a:outerShdw dist="17961" dir="2700000" algn="ctr" rotWithShape="0">
                <a:schemeClr val="tx1"/>
              </a:outerShdw>
            </a:effectLst>
          </p:spPr>
          <p:txBody>
            <a:bodyPr/>
            <a:lstStyle/>
            <a:p>
              <a:pPr>
                <a:defRPr/>
              </a:pPr>
              <a:endParaRPr lang="en-US" sz="1658"/>
            </a:p>
          </p:txBody>
        </p:sp>
        <p:pic>
          <p:nvPicPr>
            <p:cNvPr id="30729" name="Picture 239"/>
            <p:cNvPicPr>
              <a:picLocks noChangeArrowheads="1"/>
            </p:cNvPicPr>
            <p:nvPr/>
          </p:nvPicPr>
          <p:blipFill>
            <a:blip r:embed="rId7"/>
            <a:srcRect/>
            <a:stretch>
              <a:fillRect/>
            </a:stretch>
          </p:blipFill>
          <p:spPr bwMode="auto">
            <a:xfrm>
              <a:off x="1152" y="1200"/>
              <a:ext cx="571" cy="384"/>
            </a:xfrm>
            <a:prstGeom prst="rect">
              <a:avLst/>
            </a:prstGeom>
            <a:noFill/>
            <a:ln w="9525">
              <a:noFill/>
              <a:miter lim="800000"/>
              <a:headEnd/>
              <a:tailEnd/>
            </a:ln>
          </p:spPr>
        </p:pic>
        <p:pic>
          <p:nvPicPr>
            <p:cNvPr id="30730" name="Picture 240"/>
            <p:cNvPicPr>
              <a:picLocks noChangeArrowheads="1"/>
            </p:cNvPicPr>
            <p:nvPr/>
          </p:nvPicPr>
          <p:blipFill>
            <a:blip r:embed="rId7"/>
            <a:srcRect/>
            <a:stretch>
              <a:fillRect/>
            </a:stretch>
          </p:blipFill>
          <p:spPr bwMode="auto">
            <a:xfrm>
              <a:off x="2789" y="1200"/>
              <a:ext cx="571" cy="384"/>
            </a:xfrm>
            <a:prstGeom prst="rect">
              <a:avLst/>
            </a:prstGeom>
            <a:noFill/>
            <a:ln w="9525">
              <a:noFill/>
              <a:miter lim="800000"/>
              <a:headEnd/>
              <a:tailEnd/>
            </a:ln>
          </p:spPr>
        </p:pic>
      </p:grpSp>
      <p:sp>
        <p:nvSpPr>
          <p:cNvPr id="110833" name="Rectangle 241"/>
          <p:cNvSpPr>
            <a:spLocks noChangeArrowheads="1"/>
          </p:cNvSpPr>
          <p:nvPr/>
        </p:nvSpPr>
        <p:spPr bwMode="auto">
          <a:xfrm>
            <a:off x="460101" y="1752600"/>
            <a:ext cx="8074275" cy="990600"/>
          </a:xfrm>
          <a:prstGeom prst="rect">
            <a:avLst/>
          </a:prstGeom>
          <a:noFill/>
          <a:ln w="9525">
            <a:noFill/>
            <a:miter lim="800000"/>
            <a:headEnd/>
            <a:tailEnd/>
          </a:ln>
        </p:spPr>
        <p:txBody>
          <a:bodyPr lIns="90453" tIns="45227" rIns="90453" bIns="45227"/>
          <a:lstStyle/>
          <a:p>
            <a:pPr marL="339197" indent="-339197">
              <a:spcBef>
                <a:spcPct val="20000"/>
              </a:spcBef>
              <a:buClr>
                <a:schemeClr val="hlink"/>
              </a:buClr>
              <a:buSzPct val="75000"/>
              <a:buFont typeface="Wingdings" pitchFamily="2" charset="2"/>
              <a:buChar char="l"/>
            </a:pPr>
            <a:r>
              <a:rPr lang="en-US" sz="2119"/>
              <a:t>Such distances require the use of a </a:t>
            </a:r>
            <a:r>
              <a:rPr lang="en-US" sz="2119" b="1" i="1">
                <a:solidFill>
                  <a:srgbClr val="FF0000"/>
                </a:solidFill>
              </a:rPr>
              <a:t>Wide Area Network (</a:t>
            </a:r>
            <a:r>
              <a:rPr lang="en-US" sz="2119" b="1">
                <a:solidFill>
                  <a:srgbClr val="FF0000"/>
                </a:solidFill>
              </a:rPr>
              <a:t>WAN)</a:t>
            </a:r>
            <a:r>
              <a:rPr lang="en-US" sz="2119">
                <a:solidFill>
                  <a:srgbClr val="FF0000"/>
                </a:solidFill>
              </a:rPr>
              <a:t>.</a:t>
            </a:r>
            <a:endParaRPr lang="en-US" sz="2119" b="1">
              <a:solidFill>
                <a:srgbClr val="FF0000"/>
              </a:solidFill>
            </a:endParaRPr>
          </a:p>
          <a:p>
            <a:pPr marL="339197" indent="-339197">
              <a:spcBef>
                <a:spcPct val="20000"/>
              </a:spcBef>
              <a:buClr>
                <a:schemeClr val="hlink"/>
              </a:buClr>
              <a:buSzPct val="75000"/>
            </a:pPr>
            <a:endParaRPr lang="en-US" sz="2119" b="1"/>
          </a:p>
          <a:p>
            <a:pPr marL="339197" indent="-339197">
              <a:spcBef>
                <a:spcPct val="20000"/>
              </a:spcBef>
              <a:buClr>
                <a:schemeClr val="hlink"/>
              </a:buClr>
              <a:buSzPct val="75000"/>
            </a:pPr>
            <a:endParaRPr lang="en-US" sz="2119" b="1"/>
          </a:p>
        </p:txBody>
      </p:sp>
      <p:sp>
        <p:nvSpPr>
          <p:cNvPr id="29" name="Slide Number Placeholder 28"/>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29</a:t>
            </a:fld>
            <a:endParaRPr lang="en-US" dirty="0"/>
          </a:p>
        </p:txBody>
      </p:sp>
    </p:spTree>
    <p:extLst>
      <p:ext uri="{BB962C8B-B14F-4D97-AF65-F5344CB8AC3E}">
        <p14:creationId xmlns:p14="http://schemas.microsoft.com/office/powerpoint/2010/main" val="421092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8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83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p:txBody>
          <a:bodyPr/>
          <a:lstStyle/>
          <a:p>
            <a:r>
              <a:rPr lang="en-US" dirty="0" smtClean="0">
                <a:solidFill>
                  <a:schemeClr val="tx1"/>
                </a:solidFill>
              </a:rPr>
              <a:t>Collision domain</a:t>
            </a:r>
            <a:endParaRPr lang="en-US" dirty="0">
              <a:solidFill>
                <a:schemeClr val="tx1"/>
              </a:solidFill>
            </a:endParaRPr>
          </a:p>
        </p:txBody>
      </p:sp>
      <p:sp>
        <p:nvSpPr>
          <p:cNvPr id="2" name="Content Placeholder 1"/>
          <p:cNvSpPr>
            <a:spLocks noGrp="1"/>
          </p:cNvSpPr>
          <p:nvPr>
            <p:ph sz="quarter" idx="1"/>
          </p:nvPr>
        </p:nvSpPr>
        <p:spPr>
          <a:xfrm>
            <a:off x="612648" y="1772816"/>
            <a:ext cx="8153400" cy="4323184"/>
          </a:xfrm>
        </p:spPr>
        <p:txBody>
          <a:bodyPr>
            <a:normAutofit fontScale="92500" lnSpcReduction="20000"/>
          </a:bodyPr>
          <a:lstStyle/>
          <a:p>
            <a:pPr algn="just"/>
            <a:r>
              <a:rPr lang="en-US" dirty="0" smtClean="0"/>
              <a:t>Collision </a:t>
            </a:r>
            <a:r>
              <a:rPr lang="en-US" dirty="0"/>
              <a:t>occur when two or more machines simultaneously transmit data in a shared network. When collisions occur, the frame being transmitted are destroyed, the machine is transmitting the data transmission will stop and wait a random amount of time under the laws of CSMA / CD. If </a:t>
            </a:r>
            <a:r>
              <a:rPr lang="en-US" dirty="0" smtClean="0"/>
              <a:t>collisions </a:t>
            </a:r>
            <a:r>
              <a:rPr lang="en-US" dirty="0"/>
              <a:t>occur too many networks may not work correctly.</a:t>
            </a:r>
          </a:p>
          <a:p>
            <a:pPr algn="just"/>
            <a:endParaRPr lang="en-US" dirty="0"/>
          </a:p>
          <a:p>
            <a:pPr algn="just"/>
            <a:r>
              <a:rPr lang="en-US" dirty="0"/>
              <a:t>Collision domain is the area where the frame is emitted may be clashes. All shared network environment is the collision domain</a:t>
            </a:r>
            <a:r>
              <a:rPr lang="en-US" dirty="0" smtClean="0"/>
              <a:t>.</a:t>
            </a:r>
            <a:endParaRPr lang="en-US" dirty="0"/>
          </a:p>
        </p:txBody>
      </p:sp>
    </p:spTree>
    <p:extLst>
      <p:ext uri="{BB962C8B-B14F-4D97-AF65-F5344CB8AC3E}">
        <p14:creationId xmlns:p14="http://schemas.microsoft.com/office/powerpoint/2010/main" val="384666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AutoShape 2"/>
          <p:cNvSpPr>
            <a:spLocks noGrp="1" noChangeArrowheads="1"/>
          </p:cNvSpPr>
          <p:nvPr>
            <p:ph type="title"/>
          </p:nvPr>
        </p:nvSpPr>
        <p:spPr>
          <a:xfrm>
            <a:off x="429996" y="269845"/>
            <a:ext cx="7775033" cy="441697"/>
          </a:xfrm>
        </p:spPr>
        <p:txBody>
          <a:bodyPr>
            <a:normAutofit fontScale="90000"/>
          </a:bodyPr>
          <a:lstStyle/>
          <a:p>
            <a:r>
              <a:rPr lang="en-US" dirty="0" smtClean="0"/>
              <a:t>Router</a:t>
            </a:r>
            <a:endParaRPr lang="en-US" dirty="0"/>
          </a:p>
        </p:txBody>
      </p:sp>
      <p:sp>
        <p:nvSpPr>
          <p:cNvPr id="166915" name="Rectangle 3"/>
          <p:cNvSpPr>
            <a:spLocks noGrp="1" noChangeArrowheads="1"/>
          </p:cNvSpPr>
          <p:nvPr>
            <p:ph sz="quarter" idx="1"/>
          </p:nvPr>
        </p:nvSpPr>
        <p:spPr>
          <a:xfrm>
            <a:off x="710810" y="1516697"/>
            <a:ext cx="8073397" cy="2979979"/>
          </a:xfrm>
        </p:spPr>
        <p:txBody>
          <a:bodyPr/>
          <a:lstStyle/>
          <a:p>
            <a:pPr algn="just"/>
            <a:r>
              <a:rPr lang="en-US" sz="1843" dirty="0"/>
              <a:t>Smarter Switch, is a device used to connect devices together logic, control and packet filtering should restrict traffic on the network logic.</a:t>
            </a:r>
          </a:p>
          <a:p>
            <a:pPr algn="just"/>
            <a:r>
              <a:rPr lang="en-US" sz="1843" dirty="0"/>
              <a:t>Routers use routing </a:t>
            </a:r>
            <a:r>
              <a:rPr lang="en-US" sz="1843" dirty="0" smtClean="0"/>
              <a:t>tables for </a:t>
            </a:r>
            <a:r>
              <a:rPr lang="en-US" sz="1843" dirty="0"/>
              <a:t>storing information about the network used in the case to find the optimal path for packets.</a:t>
            </a:r>
          </a:p>
          <a:p>
            <a:pPr algn="just"/>
            <a:r>
              <a:rPr lang="en-US" sz="1843" dirty="0"/>
              <a:t>The routing table contains information about the way, information on the estimated time, distance ... This table can configure static or automatic.</a:t>
            </a:r>
          </a:p>
          <a:p>
            <a:pPr algn="just"/>
            <a:r>
              <a:rPr lang="en-US" sz="1843" dirty="0"/>
              <a:t>Nature internetworking</a:t>
            </a:r>
          </a:p>
          <a:p>
            <a:pPr algn="just"/>
            <a:r>
              <a:rPr lang="en-US" sz="1843" dirty="0"/>
              <a:t>Activity Network layer of the OSI model</a:t>
            </a:r>
            <a:endParaRPr lang="en-US" sz="2211" dirty="0"/>
          </a:p>
        </p:txBody>
      </p:sp>
      <p:pic>
        <p:nvPicPr>
          <p:cNvPr id="166916" name="Picture 4" descr="13688_router(2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017" y="4496678"/>
            <a:ext cx="3088952" cy="1325090"/>
          </a:xfrm>
          <a:prstGeom prst="rect">
            <a:avLst/>
          </a:prstGeom>
          <a:noFill/>
          <a:extLst>
            <a:ext uri="{909E8E84-426E-40DD-AFC4-6F175D3DCCD1}">
              <a14:hiddenFill xmlns:a14="http://schemas.microsoft.com/office/drawing/2010/main">
                <a:solidFill>
                  <a:srgbClr val="FFFFFF"/>
                </a:solidFill>
              </a14:hiddenFill>
            </a:ext>
          </a:extLst>
        </p:spPr>
      </p:pic>
      <p:pic>
        <p:nvPicPr>
          <p:cNvPr id="166917" name="Picture 5" descr="cisco_4000(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45" y="4179299"/>
            <a:ext cx="3466296" cy="1864780"/>
          </a:xfrm>
          <a:prstGeom prst="rect">
            <a:avLst/>
          </a:prstGeom>
          <a:noFill/>
          <a:extLst>
            <a:ext uri="{909E8E84-426E-40DD-AFC4-6F175D3DCCD1}">
              <a14:hiddenFill xmlns:a14="http://schemas.microsoft.com/office/drawing/2010/main">
                <a:solidFill>
                  <a:srgbClr val="FFFFFF"/>
                </a:solidFill>
              </a14:hiddenFill>
            </a:ext>
          </a:extLst>
        </p:spPr>
      </p:pic>
      <p:sp>
        <p:nvSpPr>
          <p:cNvPr id="166918" name="Text Box 6"/>
          <p:cNvSpPr txBox="1">
            <a:spLocks noChangeArrowheads="1"/>
          </p:cNvSpPr>
          <p:nvPr/>
        </p:nvSpPr>
        <p:spPr bwMode="auto">
          <a:xfrm>
            <a:off x="2676507" y="6108432"/>
            <a:ext cx="4007447" cy="339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sz="1658" b="1"/>
              <a:t>Cisco router Series 4000, 2500</a:t>
            </a:r>
          </a:p>
        </p:txBody>
      </p:sp>
      <p:sp>
        <p:nvSpPr>
          <p:cNvPr id="2" name="Date Placeholder 1"/>
          <p:cNvSpPr>
            <a:spLocks noGrp="1"/>
          </p:cNvSpPr>
          <p:nvPr>
            <p:ph type="dt" sz="half" idx="4294967295"/>
          </p:nvPr>
        </p:nvSpPr>
        <p:spPr>
          <a:xfrm>
            <a:off x="6515808" y="6521450"/>
            <a:ext cx="2429759" cy="260350"/>
          </a:xfrm>
          <a:prstGeom prst="rect">
            <a:avLst/>
          </a:prstGeom>
        </p:spPr>
        <p:txBody>
          <a:bodyPr/>
          <a:lstStyle/>
          <a:p>
            <a:pPr>
              <a:defRPr/>
            </a:pPr>
            <a:fld id="{C08C89ED-40E7-4718-A7CA-6F36EC0B41C0}" type="datetime1">
              <a:rPr lang="en-US" smtClean="0"/>
              <a:t>9/29/15</a:t>
            </a:fld>
            <a:endParaRPr lang="en-US"/>
          </a:p>
        </p:txBody>
      </p:sp>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30</a:t>
            </a:fld>
            <a:endParaRPr lang="en-US" dirty="0"/>
          </a:p>
        </p:txBody>
      </p:sp>
    </p:spTree>
    <p:extLst>
      <p:ext uri="{BB962C8B-B14F-4D97-AF65-F5344CB8AC3E}">
        <p14:creationId xmlns:p14="http://schemas.microsoft.com/office/powerpoint/2010/main" val="2705590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6914"/>
                                        </p:tgtEl>
                                        <p:attrNameLst>
                                          <p:attrName>style.visibility</p:attrName>
                                        </p:attrNameLst>
                                      </p:cBhvr>
                                      <p:to>
                                        <p:strVal val="visible"/>
                                      </p:to>
                                    </p:set>
                                    <p:anim calcmode="lin" valueType="num">
                                      <p:cBhvr additive="base">
                                        <p:cTn id="7" dur="500" fill="hold"/>
                                        <p:tgtEl>
                                          <p:spTgt spid="166914"/>
                                        </p:tgtEl>
                                        <p:attrNameLst>
                                          <p:attrName>ppt_x</p:attrName>
                                        </p:attrNameLst>
                                      </p:cBhvr>
                                      <p:tavLst>
                                        <p:tav tm="0">
                                          <p:val>
                                            <p:strVal val="#ppt_x"/>
                                          </p:val>
                                        </p:tav>
                                        <p:tav tm="100000">
                                          <p:val>
                                            <p:strVal val="#ppt_x"/>
                                          </p:val>
                                        </p:tav>
                                      </p:tavLst>
                                    </p:anim>
                                    <p:anim calcmode="lin" valueType="num">
                                      <p:cBhvr additive="base">
                                        <p:cTn id="8" dur="500" fill="hold"/>
                                        <p:tgtEl>
                                          <p:spTgt spid="166914"/>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6915">
                                            <p:txEl>
                                              <p:pRg st="0" end="0"/>
                                            </p:txEl>
                                          </p:spTgt>
                                        </p:tgtEl>
                                        <p:attrNameLst>
                                          <p:attrName>style.visibility</p:attrName>
                                        </p:attrNameLst>
                                      </p:cBhvr>
                                      <p:to>
                                        <p:strVal val="visible"/>
                                      </p:to>
                                    </p:set>
                                    <p:anim calcmode="lin" valueType="num">
                                      <p:cBhvr additive="base">
                                        <p:cTn id="11" dur="500" fill="hold"/>
                                        <p:tgtEl>
                                          <p:spTgt spid="16691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691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6915">
                                            <p:txEl>
                                              <p:pRg st="1" end="1"/>
                                            </p:txEl>
                                          </p:spTgt>
                                        </p:tgtEl>
                                        <p:attrNameLst>
                                          <p:attrName>style.visibility</p:attrName>
                                        </p:attrNameLst>
                                      </p:cBhvr>
                                      <p:to>
                                        <p:strVal val="visible"/>
                                      </p:to>
                                    </p:set>
                                    <p:anim calcmode="lin" valueType="num">
                                      <p:cBhvr additive="base">
                                        <p:cTn id="15" dur="500" fill="hold"/>
                                        <p:tgtEl>
                                          <p:spTgt spid="166915">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6915">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6915">
                                            <p:txEl>
                                              <p:pRg st="2" end="2"/>
                                            </p:txEl>
                                          </p:spTgt>
                                        </p:tgtEl>
                                        <p:attrNameLst>
                                          <p:attrName>style.visibility</p:attrName>
                                        </p:attrNameLst>
                                      </p:cBhvr>
                                      <p:to>
                                        <p:strVal val="visible"/>
                                      </p:to>
                                    </p:set>
                                    <p:anim calcmode="lin" valueType="num">
                                      <p:cBhvr additive="base">
                                        <p:cTn id="19" dur="500" fill="hold"/>
                                        <p:tgtEl>
                                          <p:spTgt spid="1669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6915">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6915">
                                            <p:txEl>
                                              <p:pRg st="3" end="3"/>
                                            </p:txEl>
                                          </p:spTgt>
                                        </p:tgtEl>
                                        <p:attrNameLst>
                                          <p:attrName>style.visibility</p:attrName>
                                        </p:attrNameLst>
                                      </p:cBhvr>
                                      <p:to>
                                        <p:strVal val="visible"/>
                                      </p:to>
                                    </p:set>
                                    <p:anim calcmode="lin" valueType="num">
                                      <p:cBhvr additive="base">
                                        <p:cTn id="23" dur="500" fill="hold"/>
                                        <p:tgtEl>
                                          <p:spTgt spid="16691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6691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66915">
                                            <p:txEl>
                                              <p:pRg st="4" end="4"/>
                                            </p:txEl>
                                          </p:spTgt>
                                        </p:tgtEl>
                                        <p:attrNameLst>
                                          <p:attrName>style.visibility</p:attrName>
                                        </p:attrNameLst>
                                      </p:cBhvr>
                                      <p:to>
                                        <p:strVal val="visible"/>
                                      </p:to>
                                    </p:set>
                                    <p:anim calcmode="lin" valueType="num">
                                      <p:cBhvr additive="base">
                                        <p:cTn id="27" dur="500" fill="hold"/>
                                        <p:tgtEl>
                                          <p:spTgt spid="16691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6691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autoUpdateAnimBg="0"/>
      <p:bldP spid="16691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AutoShape 2"/>
          <p:cNvSpPr>
            <a:spLocks noGrp="1" noChangeArrowheads="1"/>
          </p:cNvSpPr>
          <p:nvPr>
            <p:ph type="title"/>
          </p:nvPr>
        </p:nvSpPr>
        <p:spPr>
          <a:xfrm>
            <a:off x="429996" y="340048"/>
            <a:ext cx="7775033" cy="481187"/>
          </a:xfrm>
        </p:spPr>
        <p:txBody>
          <a:bodyPr>
            <a:normAutofit fontScale="90000"/>
          </a:bodyPr>
          <a:lstStyle/>
          <a:p>
            <a:pPr>
              <a:lnSpc>
                <a:spcPct val="100000"/>
              </a:lnSpc>
              <a:spcBef>
                <a:spcPct val="20000"/>
              </a:spcBef>
              <a:buClr>
                <a:schemeClr val="tx1"/>
              </a:buClr>
              <a:buSzPct val="75000"/>
              <a:buFont typeface="Wingdings" pitchFamily="2" charset="2"/>
              <a:buNone/>
            </a:pPr>
            <a:r>
              <a:rPr lang="en-US" dirty="0" smtClean="0"/>
              <a:t>Router</a:t>
            </a:r>
            <a:endParaRPr lang="en-US" dirty="0"/>
          </a:p>
        </p:txBody>
      </p:sp>
      <p:pic>
        <p:nvPicPr>
          <p:cNvPr id="167939" name="Picture 3" descr="s128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40607" y="1516698"/>
            <a:ext cx="8284007" cy="4936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31</a:t>
            </a:fld>
            <a:endParaRPr lang="en-US" dirty="0"/>
          </a:p>
        </p:txBody>
      </p:sp>
    </p:spTree>
    <p:extLst>
      <p:ext uri="{BB962C8B-B14F-4D97-AF65-F5344CB8AC3E}">
        <p14:creationId xmlns:p14="http://schemas.microsoft.com/office/powerpoint/2010/main" val="3322097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7938"/>
                                        </p:tgtEl>
                                        <p:attrNameLst>
                                          <p:attrName>style.visibility</p:attrName>
                                        </p:attrNameLst>
                                      </p:cBhvr>
                                      <p:to>
                                        <p:strVal val="visible"/>
                                      </p:to>
                                    </p:set>
                                    <p:anim calcmode="lin" valueType="num">
                                      <p:cBhvr additive="base">
                                        <p:cTn id="7" dur="500" fill="hold"/>
                                        <p:tgtEl>
                                          <p:spTgt spid="167938"/>
                                        </p:tgtEl>
                                        <p:attrNameLst>
                                          <p:attrName>ppt_x</p:attrName>
                                        </p:attrNameLst>
                                      </p:cBhvr>
                                      <p:tavLst>
                                        <p:tav tm="0">
                                          <p:val>
                                            <p:strVal val="#ppt_x"/>
                                          </p:val>
                                        </p:tav>
                                        <p:tav tm="100000">
                                          <p:val>
                                            <p:strVal val="#ppt_x"/>
                                          </p:val>
                                        </p:tav>
                                      </p:tavLst>
                                    </p:anim>
                                    <p:anim calcmode="lin" valueType="num">
                                      <p:cBhvr additive="base">
                                        <p:cTn id="8" dur="500" fill="hold"/>
                                        <p:tgtEl>
                                          <p:spTgt spid="16793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7939"/>
                                        </p:tgtEl>
                                        <p:attrNameLst>
                                          <p:attrName>style.visibility</p:attrName>
                                        </p:attrNameLst>
                                      </p:cBhvr>
                                      <p:to>
                                        <p:strVal val="visible"/>
                                      </p:to>
                                    </p:set>
                                    <p:anim calcmode="lin" valueType="num">
                                      <p:cBhvr additive="base">
                                        <p:cTn id="11" dur="500" fill="hold"/>
                                        <p:tgtEl>
                                          <p:spTgt spid="167939"/>
                                        </p:tgtEl>
                                        <p:attrNameLst>
                                          <p:attrName>ppt_x</p:attrName>
                                        </p:attrNameLst>
                                      </p:cBhvr>
                                      <p:tavLst>
                                        <p:tav tm="0">
                                          <p:val>
                                            <p:strVal val="0-#ppt_w/2"/>
                                          </p:val>
                                        </p:tav>
                                        <p:tav tm="100000">
                                          <p:val>
                                            <p:strVal val="#ppt_x"/>
                                          </p:val>
                                        </p:tav>
                                      </p:tavLst>
                                    </p:anim>
                                    <p:anim calcmode="lin" valueType="num">
                                      <p:cBhvr additive="base">
                                        <p:cTn id="12" dur="500" fill="hold"/>
                                        <p:tgtEl>
                                          <p:spTgt spid="167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962" name="Group 2"/>
          <p:cNvGrpSpPr>
            <a:grpSpLocks/>
          </p:cNvGrpSpPr>
          <p:nvPr/>
        </p:nvGrpSpPr>
        <p:grpSpPr bwMode="auto">
          <a:xfrm>
            <a:off x="4944956" y="2321102"/>
            <a:ext cx="1684883" cy="2955858"/>
            <a:chOff x="3519" y="1395"/>
            <a:chExt cx="1152" cy="2021"/>
          </a:xfrm>
        </p:grpSpPr>
        <p:sp>
          <p:nvSpPr>
            <p:cNvPr id="168963" name="Line 3"/>
            <p:cNvSpPr>
              <a:spLocks noChangeShapeType="1"/>
            </p:cNvSpPr>
            <p:nvPr/>
          </p:nvSpPr>
          <p:spPr bwMode="auto">
            <a:xfrm rot="16200000" flipV="1">
              <a:off x="3631" y="1398"/>
              <a:ext cx="1043" cy="1037"/>
            </a:xfrm>
            <a:prstGeom prst="line">
              <a:avLst/>
            </a:prstGeom>
            <a:noFill/>
            <a:ln w="38100">
              <a:solidFill>
                <a:schemeClr val="folHlink"/>
              </a:solidFill>
              <a:round/>
              <a:headEnd/>
              <a:tailEnd/>
            </a:ln>
            <a:effectLst>
              <a:outerShdw dist="38100" dir="54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68964" name="Line 4"/>
            <p:cNvSpPr>
              <a:spLocks noChangeShapeType="1"/>
            </p:cNvSpPr>
            <p:nvPr/>
          </p:nvSpPr>
          <p:spPr bwMode="auto">
            <a:xfrm flipV="1">
              <a:off x="3519" y="2379"/>
              <a:ext cx="1043" cy="1037"/>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grpSp>
      <p:sp>
        <p:nvSpPr>
          <p:cNvPr id="168965" name="Line 5"/>
          <p:cNvSpPr>
            <a:spLocks noChangeShapeType="1"/>
          </p:cNvSpPr>
          <p:nvPr/>
        </p:nvSpPr>
        <p:spPr bwMode="auto">
          <a:xfrm>
            <a:off x="6327087" y="3790986"/>
            <a:ext cx="2176307" cy="0"/>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68966" name="Line 6"/>
          <p:cNvSpPr>
            <a:spLocks noChangeShapeType="1"/>
          </p:cNvSpPr>
          <p:nvPr/>
        </p:nvSpPr>
        <p:spPr bwMode="auto">
          <a:xfrm>
            <a:off x="1132032" y="3790986"/>
            <a:ext cx="2176307" cy="0"/>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grpSp>
        <p:nvGrpSpPr>
          <p:cNvPr id="168967" name="Group 7"/>
          <p:cNvGrpSpPr>
            <a:grpSpLocks/>
          </p:cNvGrpSpPr>
          <p:nvPr/>
        </p:nvGrpSpPr>
        <p:grpSpPr bwMode="auto">
          <a:xfrm>
            <a:off x="3103579" y="2329878"/>
            <a:ext cx="1532775" cy="2909055"/>
            <a:chOff x="2260" y="1401"/>
            <a:chExt cx="1048" cy="1989"/>
          </a:xfrm>
        </p:grpSpPr>
        <p:sp>
          <p:nvSpPr>
            <p:cNvPr id="168968" name="Line 8"/>
            <p:cNvSpPr>
              <a:spLocks noChangeShapeType="1"/>
            </p:cNvSpPr>
            <p:nvPr/>
          </p:nvSpPr>
          <p:spPr bwMode="auto">
            <a:xfrm rot="16200000" flipV="1">
              <a:off x="2268" y="2350"/>
              <a:ext cx="1043" cy="1037"/>
            </a:xfrm>
            <a:prstGeom prst="line">
              <a:avLst/>
            </a:prstGeom>
            <a:noFill/>
            <a:ln w="38100">
              <a:solidFill>
                <a:schemeClr val="folHlink"/>
              </a:solidFill>
              <a:round/>
              <a:headEnd/>
              <a:tailEnd/>
            </a:ln>
            <a:effectLst>
              <a:outerShdw dist="38100" dir="54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68969" name="Line 9"/>
            <p:cNvSpPr>
              <a:spLocks noChangeShapeType="1"/>
            </p:cNvSpPr>
            <p:nvPr/>
          </p:nvSpPr>
          <p:spPr bwMode="auto">
            <a:xfrm flipV="1">
              <a:off x="2260" y="1401"/>
              <a:ext cx="1043" cy="1037"/>
            </a:xfrm>
            <a:prstGeom prst="line">
              <a:avLst/>
            </a:prstGeom>
            <a:noFill/>
            <a:ln w="38100">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68970" name="Line 10"/>
            <p:cNvSpPr>
              <a:spLocks noChangeShapeType="1"/>
            </p:cNvSpPr>
            <p:nvPr/>
          </p:nvSpPr>
          <p:spPr bwMode="auto">
            <a:xfrm>
              <a:off x="2643" y="2553"/>
              <a:ext cx="624" cy="624"/>
            </a:xfrm>
            <a:prstGeom prst="line">
              <a:avLst/>
            </a:prstGeom>
            <a:noFill/>
            <a:ln w="38100">
              <a:solidFill>
                <a:schemeClr val="accent2"/>
              </a:solidFill>
              <a:round/>
              <a:headEnd/>
              <a:tailEnd type="triangle" w="med" len="med"/>
            </a:ln>
            <a:effectLst>
              <a:outerShdw dist="28398" dir="69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68971" name="Line 11"/>
            <p:cNvSpPr>
              <a:spLocks noChangeShapeType="1"/>
            </p:cNvSpPr>
            <p:nvPr/>
          </p:nvSpPr>
          <p:spPr bwMode="auto">
            <a:xfrm flipV="1">
              <a:off x="2670" y="1593"/>
              <a:ext cx="624" cy="624"/>
            </a:xfrm>
            <a:prstGeom prst="line">
              <a:avLst/>
            </a:prstGeom>
            <a:noFill/>
            <a:ln w="38100">
              <a:solidFill>
                <a:schemeClr val="accent2"/>
              </a:solidFill>
              <a:round/>
              <a:headEnd/>
              <a:tailEnd type="triangle" w="med" len="med"/>
            </a:ln>
            <a:effectLst>
              <a:outerShdw dist="25400" dir="54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grpSp>
      <p:grpSp>
        <p:nvGrpSpPr>
          <p:cNvPr id="168973" name="Group 13"/>
          <p:cNvGrpSpPr>
            <a:grpSpLocks/>
          </p:cNvGrpSpPr>
          <p:nvPr/>
        </p:nvGrpSpPr>
        <p:grpSpPr bwMode="auto">
          <a:xfrm>
            <a:off x="4291187" y="1684883"/>
            <a:ext cx="1263662" cy="972611"/>
            <a:chOff x="3024" y="960"/>
            <a:chExt cx="864" cy="665"/>
          </a:xfrm>
        </p:grpSpPr>
        <p:sp>
          <p:nvSpPr>
            <p:cNvPr id="168974" name="AutoShape 14"/>
            <p:cNvSpPr>
              <a:spLocks noChangeArrowheads="1"/>
            </p:cNvSpPr>
            <p:nvPr/>
          </p:nvSpPr>
          <p:spPr bwMode="auto">
            <a:xfrm>
              <a:off x="3090" y="960"/>
              <a:ext cx="664" cy="665"/>
            </a:xfrm>
            <a:prstGeom prst="diamond">
              <a:avLst/>
            </a:prstGeom>
            <a:solidFill>
              <a:srgbClr val="008080"/>
            </a:solidFill>
            <a:ln w="12700">
              <a:solidFill>
                <a:schemeClr val="tx1"/>
              </a:solidFill>
              <a:miter lim="800000"/>
              <a:headEnd/>
              <a:tailEnd/>
            </a:ln>
            <a:effectLst>
              <a:outerShdw dist="35921" dir="2700000" algn="ctr" rotWithShape="0">
                <a:schemeClr val="bg2"/>
              </a:outerShdw>
            </a:effectLst>
          </p:spPr>
          <p:txBody>
            <a:bodyPr wrap="none" anchor="ctr"/>
            <a:lstStyle/>
            <a:p>
              <a:endParaRPr lang="en-US" sz="1658"/>
            </a:p>
          </p:txBody>
        </p:sp>
        <p:pic>
          <p:nvPicPr>
            <p:cNvPr id="168975" name="Picture 15" descr="600router"/>
            <p:cNvPicPr>
              <a:picLocks noChangeAspect="1" noChangeArrowheads="1"/>
            </p:cNvPicPr>
            <p:nvPr/>
          </p:nvPicPr>
          <p:blipFill>
            <a:blip r:embed="rId3" cstate="print">
              <a:extLst>
                <a:ext uri="{28A0092B-C50C-407E-A947-70E740481C1C}">
                  <a14:useLocalDpi xmlns:a14="http://schemas.microsoft.com/office/drawing/2010/main" val="0"/>
                </a:ext>
              </a:extLst>
            </a:blip>
            <a:srcRect r="45546" b="18182"/>
            <a:stretch>
              <a:fillRect/>
            </a:stretch>
          </p:blipFill>
          <p:spPr bwMode="auto">
            <a:xfrm>
              <a:off x="3024" y="1214"/>
              <a:ext cx="864" cy="308"/>
            </a:xfrm>
            <a:prstGeom prst="rect">
              <a:avLst/>
            </a:prstGeom>
            <a:noFill/>
            <a:effectLst>
              <a:outerShdw dist="17961" dir="2700000" algn="ctr" rotWithShape="0">
                <a:srgbClr val="5D5D5D"/>
              </a:outerShdw>
            </a:effectLst>
            <a:extLst>
              <a:ext uri="{909E8E84-426E-40DD-AFC4-6F175D3DCCD1}">
                <a14:hiddenFill xmlns:a14="http://schemas.microsoft.com/office/drawing/2010/main">
                  <a:solidFill>
                    <a:srgbClr val="FFFFFF"/>
                  </a:solidFill>
                </a14:hiddenFill>
              </a:ext>
            </a:extLst>
          </p:spPr>
        </p:pic>
      </p:grpSp>
      <p:grpSp>
        <p:nvGrpSpPr>
          <p:cNvPr id="168976" name="Group 16"/>
          <p:cNvGrpSpPr>
            <a:grpSpLocks/>
          </p:cNvGrpSpPr>
          <p:nvPr/>
        </p:nvGrpSpPr>
        <p:grpSpPr bwMode="auto">
          <a:xfrm>
            <a:off x="2606304" y="3299562"/>
            <a:ext cx="1263662" cy="972611"/>
            <a:chOff x="3024" y="960"/>
            <a:chExt cx="864" cy="665"/>
          </a:xfrm>
        </p:grpSpPr>
        <p:sp>
          <p:nvSpPr>
            <p:cNvPr id="168977" name="AutoShape 17"/>
            <p:cNvSpPr>
              <a:spLocks noChangeArrowheads="1"/>
            </p:cNvSpPr>
            <p:nvPr/>
          </p:nvSpPr>
          <p:spPr bwMode="auto">
            <a:xfrm>
              <a:off x="3090" y="960"/>
              <a:ext cx="664" cy="665"/>
            </a:xfrm>
            <a:prstGeom prst="diamond">
              <a:avLst/>
            </a:prstGeom>
            <a:solidFill>
              <a:srgbClr val="008080"/>
            </a:solidFill>
            <a:ln w="12700">
              <a:solidFill>
                <a:schemeClr val="tx1"/>
              </a:solidFill>
              <a:miter lim="800000"/>
              <a:headEnd/>
              <a:tailEnd/>
            </a:ln>
            <a:effectLst>
              <a:outerShdw dist="35921" dir="2700000" algn="ctr" rotWithShape="0">
                <a:schemeClr val="bg2"/>
              </a:outerShdw>
            </a:effectLst>
          </p:spPr>
          <p:txBody>
            <a:bodyPr wrap="none" anchor="ctr"/>
            <a:lstStyle/>
            <a:p>
              <a:endParaRPr lang="en-US" sz="1658"/>
            </a:p>
          </p:txBody>
        </p:sp>
        <p:pic>
          <p:nvPicPr>
            <p:cNvPr id="168978" name="Picture 18" descr="600router"/>
            <p:cNvPicPr>
              <a:picLocks noChangeAspect="1" noChangeArrowheads="1"/>
            </p:cNvPicPr>
            <p:nvPr/>
          </p:nvPicPr>
          <p:blipFill>
            <a:blip r:embed="rId3" cstate="print">
              <a:extLst>
                <a:ext uri="{28A0092B-C50C-407E-A947-70E740481C1C}">
                  <a14:useLocalDpi xmlns:a14="http://schemas.microsoft.com/office/drawing/2010/main" val="0"/>
                </a:ext>
              </a:extLst>
            </a:blip>
            <a:srcRect r="45546" b="18182"/>
            <a:stretch>
              <a:fillRect/>
            </a:stretch>
          </p:blipFill>
          <p:spPr bwMode="auto">
            <a:xfrm>
              <a:off x="3024" y="1214"/>
              <a:ext cx="864" cy="308"/>
            </a:xfrm>
            <a:prstGeom prst="rect">
              <a:avLst/>
            </a:prstGeom>
            <a:noFill/>
            <a:effectLst>
              <a:outerShdw dist="17961" dir="2700000" algn="ctr" rotWithShape="0">
                <a:srgbClr val="5D5D5D"/>
              </a:outerShdw>
            </a:effectLst>
            <a:extLst>
              <a:ext uri="{909E8E84-426E-40DD-AFC4-6F175D3DCCD1}">
                <a14:hiddenFill xmlns:a14="http://schemas.microsoft.com/office/drawing/2010/main">
                  <a:solidFill>
                    <a:srgbClr val="FFFFFF"/>
                  </a:solidFill>
                </a14:hiddenFill>
              </a:ext>
            </a:extLst>
          </p:spPr>
        </p:pic>
      </p:grpSp>
      <p:grpSp>
        <p:nvGrpSpPr>
          <p:cNvPr id="168979" name="Group 19"/>
          <p:cNvGrpSpPr>
            <a:grpSpLocks/>
          </p:cNvGrpSpPr>
          <p:nvPr/>
        </p:nvGrpSpPr>
        <p:grpSpPr bwMode="auto">
          <a:xfrm>
            <a:off x="5976070" y="3299562"/>
            <a:ext cx="1263662" cy="972611"/>
            <a:chOff x="3024" y="960"/>
            <a:chExt cx="864" cy="665"/>
          </a:xfrm>
        </p:grpSpPr>
        <p:sp>
          <p:nvSpPr>
            <p:cNvPr id="168980" name="AutoShape 20"/>
            <p:cNvSpPr>
              <a:spLocks noChangeArrowheads="1"/>
            </p:cNvSpPr>
            <p:nvPr/>
          </p:nvSpPr>
          <p:spPr bwMode="auto">
            <a:xfrm>
              <a:off x="3090" y="960"/>
              <a:ext cx="664" cy="665"/>
            </a:xfrm>
            <a:prstGeom prst="diamond">
              <a:avLst/>
            </a:prstGeom>
            <a:solidFill>
              <a:srgbClr val="008080"/>
            </a:solidFill>
            <a:ln w="12700">
              <a:solidFill>
                <a:schemeClr val="tx1"/>
              </a:solidFill>
              <a:miter lim="800000"/>
              <a:headEnd/>
              <a:tailEnd/>
            </a:ln>
            <a:effectLst>
              <a:outerShdw dist="35921" dir="2700000" algn="ctr" rotWithShape="0">
                <a:schemeClr val="bg2"/>
              </a:outerShdw>
            </a:effectLst>
          </p:spPr>
          <p:txBody>
            <a:bodyPr wrap="none" anchor="ctr"/>
            <a:lstStyle/>
            <a:p>
              <a:endParaRPr lang="en-US" sz="1658"/>
            </a:p>
          </p:txBody>
        </p:sp>
        <p:pic>
          <p:nvPicPr>
            <p:cNvPr id="168981" name="Picture 21" descr="600router"/>
            <p:cNvPicPr>
              <a:picLocks noChangeAspect="1" noChangeArrowheads="1"/>
            </p:cNvPicPr>
            <p:nvPr/>
          </p:nvPicPr>
          <p:blipFill>
            <a:blip r:embed="rId3" cstate="print">
              <a:extLst>
                <a:ext uri="{28A0092B-C50C-407E-A947-70E740481C1C}">
                  <a14:useLocalDpi xmlns:a14="http://schemas.microsoft.com/office/drawing/2010/main" val="0"/>
                </a:ext>
              </a:extLst>
            </a:blip>
            <a:srcRect r="45546" b="18182"/>
            <a:stretch>
              <a:fillRect/>
            </a:stretch>
          </p:blipFill>
          <p:spPr bwMode="auto">
            <a:xfrm>
              <a:off x="3024" y="1214"/>
              <a:ext cx="864" cy="308"/>
            </a:xfrm>
            <a:prstGeom prst="rect">
              <a:avLst/>
            </a:prstGeom>
            <a:noFill/>
            <a:effectLst>
              <a:outerShdw dist="17961" dir="2700000" algn="ctr" rotWithShape="0">
                <a:srgbClr val="5D5D5D"/>
              </a:outerShdw>
            </a:effectLst>
            <a:extLst>
              <a:ext uri="{909E8E84-426E-40DD-AFC4-6F175D3DCCD1}">
                <a14:hiddenFill xmlns:a14="http://schemas.microsoft.com/office/drawing/2010/main">
                  <a:solidFill>
                    <a:srgbClr val="FFFFFF"/>
                  </a:solidFill>
                </a14:hiddenFill>
              </a:ext>
            </a:extLst>
          </p:spPr>
        </p:pic>
      </p:grpSp>
      <p:grpSp>
        <p:nvGrpSpPr>
          <p:cNvPr id="168982" name="Group 22"/>
          <p:cNvGrpSpPr>
            <a:grpSpLocks/>
          </p:cNvGrpSpPr>
          <p:nvPr/>
        </p:nvGrpSpPr>
        <p:grpSpPr bwMode="auto">
          <a:xfrm>
            <a:off x="4291187" y="4842576"/>
            <a:ext cx="1263662" cy="974073"/>
            <a:chOff x="3024" y="960"/>
            <a:chExt cx="864" cy="665"/>
          </a:xfrm>
        </p:grpSpPr>
        <p:sp>
          <p:nvSpPr>
            <p:cNvPr id="168983" name="AutoShape 23"/>
            <p:cNvSpPr>
              <a:spLocks noChangeArrowheads="1"/>
            </p:cNvSpPr>
            <p:nvPr/>
          </p:nvSpPr>
          <p:spPr bwMode="auto">
            <a:xfrm>
              <a:off x="3090" y="960"/>
              <a:ext cx="664" cy="665"/>
            </a:xfrm>
            <a:prstGeom prst="diamond">
              <a:avLst/>
            </a:prstGeom>
            <a:solidFill>
              <a:srgbClr val="008080"/>
            </a:solidFill>
            <a:ln w="12700">
              <a:solidFill>
                <a:schemeClr val="tx1"/>
              </a:solidFill>
              <a:miter lim="800000"/>
              <a:headEnd/>
              <a:tailEnd/>
            </a:ln>
            <a:effectLst>
              <a:outerShdw dist="35921" dir="2700000" algn="ctr" rotWithShape="0">
                <a:schemeClr val="bg2"/>
              </a:outerShdw>
            </a:effectLst>
          </p:spPr>
          <p:txBody>
            <a:bodyPr wrap="none" anchor="ctr"/>
            <a:lstStyle/>
            <a:p>
              <a:endParaRPr lang="en-US" sz="1658"/>
            </a:p>
          </p:txBody>
        </p:sp>
        <p:pic>
          <p:nvPicPr>
            <p:cNvPr id="168984" name="Picture 24" descr="600router"/>
            <p:cNvPicPr>
              <a:picLocks noChangeAspect="1" noChangeArrowheads="1"/>
            </p:cNvPicPr>
            <p:nvPr/>
          </p:nvPicPr>
          <p:blipFill>
            <a:blip r:embed="rId3" cstate="print">
              <a:extLst>
                <a:ext uri="{28A0092B-C50C-407E-A947-70E740481C1C}">
                  <a14:useLocalDpi xmlns:a14="http://schemas.microsoft.com/office/drawing/2010/main" val="0"/>
                </a:ext>
              </a:extLst>
            </a:blip>
            <a:srcRect r="45546" b="18182"/>
            <a:stretch>
              <a:fillRect/>
            </a:stretch>
          </p:blipFill>
          <p:spPr bwMode="auto">
            <a:xfrm>
              <a:off x="3024" y="1214"/>
              <a:ext cx="864" cy="308"/>
            </a:xfrm>
            <a:prstGeom prst="rect">
              <a:avLst/>
            </a:prstGeom>
            <a:noFill/>
            <a:effectLst>
              <a:outerShdw dist="17961" dir="2700000" algn="ctr" rotWithShape="0">
                <a:srgbClr val="5D5D5D"/>
              </a:outerShdw>
            </a:effectLst>
            <a:extLst>
              <a:ext uri="{909E8E84-426E-40DD-AFC4-6F175D3DCCD1}">
                <a14:hiddenFill xmlns:a14="http://schemas.microsoft.com/office/drawing/2010/main">
                  <a:solidFill>
                    <a:srgbClr val="FFFFFF"/>
                  </a:solidFill>
                </a14:hiddenFill>
              </a:ext>
            </a:extLst>
          </p:spPr>
        </p:pic>
      </p:grpSp>
      <p:sp>
        <p:nvSpPr>
          <p:cNvPr id="168985" name="Text Box 25"/>
          <p:cNvSpPr txBox="1">
            <a:spLocks noChangeArrowheads="1"/>
          </p:cNvSpPr>
          <p:nvPr/>
        </p:nvSpPr>
        <p:spPr bwMode="auto">
          <a:xfrm>
            <a:off x="1219786" y="3378542"/>
            <a:ext cx="200664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1</a:t>
            </a:r>
          </a:p>
        </p:txBody>
      </p:sp>
      <p:sp>
        <p:nvSpPr>
          <p:cNvPr id="168986" name="Text Box 26"/>
          <p:cNvSpPr txBox="1">
            <a:spLocks noChangeArrowheads="1"/>
          </p:cNvSpPr>
          <p:nvPr/>
        </p:nvSpPr>
        <p:spPr bwMode="auto">
          <a:xfrm>
            <a:off x="2849092" y="2667732"/>
            <a:ext cx="130168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2</a:t>
            </a:r>
          </a:p>
        </p:txBody>
      </p:sp>
      <p:sp>
        <p:nvSpPr>
          <p:cNvPr id="168987" name="Text Box 27"/>
          <p:cNvSpPr txBox="1">
            <a:spLocks noChangeArrowheads="1"/>
          </p:cNvSpPr>
          <p:nvPr/>
        </p:nvSpPr>
        <p:spPr bwMode="auto">
          <a:xfrm>
            <a:off x="2849092" y="4563225"/>
            <a:ext cx="130168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3</a:t>
            </a:r>
          </a:p>
        </p:txBody>
      </p:sp>
      <p:sp>
        <p:nvSpPr>
          <p:cNvPr id="168988" name="Text Box 28"/>
          <p:cNvSpPr txBox="1">
            <a:spLocks noChangeArrowheads="1"/>
          </p:cNvSpPr>
          <p:nvPr/>
        </p:nvSpPr>
        <p:spPr bwMode="auto">
          <a:xfrm>
            <a:off x="5727433" y="2667732"/>
            <a:ext cx="130168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4</a:t>
            </a:r>
          </a:p>
        </p:txBody>
      </p:sp>
      <p:sp>
        <p:nvSpPr>
          <p:cNvPr id="168989" name="Text Box 29"/>
          <p:cNvSpPr txBox="1">
            <a:spLocks noChangeArrowheads="1"/>
          </p:cNvSpPr>
          <p:nvPr/>
        </p:nvSpPr>
        <p:spPr bwMode="auto">
          <a:xfrm>
            <a:off x="5727433" y="4563225"/>
            <a:ext cx="130168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5</a:t>
            </a:r>
          </a:p>
        </p:txBody>
      </p:sp>
      <p:sp>
        <p:nvSpPr>
          <p:cNvPr id="168990" name="Text Box 30"/>
          <p:cNvSpPr txBox="1">
            <a:spLocks noChangeArrowheads="1"/>
          </p:cNvSpPr>
          <p:nvPr/>
        </p:nvSpPr>
        <p:spPr bwMode="auto">
          <a:xfrm>
            <a:off x="7169529" y="3378542"/>
            <a:ext cx="1301689" cy="34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233" tIns="42117" rIns="84233" bIns="42117">
            <a:spAutoFit/>
          </a:bodyPr>
          <a:lstStyle/>
          <a:p>
            <a:pPr>
              <a:spcBef>
                <a:spcPct val="50000"/>
              </a:spcBef>
            </a:pPr>
            <a:r>
              <a:rPr lang="en-US" sz="1658"/>
              <a:t>Network 6</a:t>
            </a:r>
          </a:p>
        </p:txBody>
      </p:sp>
      <p:sp>
        <p:nvSpPr>
          <p:cNvPr id="3" name="Title 2"/>
          <p:cNvSpPr>
            <a:spLocks noGrp="1"/>
          </p:cNvSpPr>
          <p:nvPr>
            <p:ph type="title"/>
          </p:nvPr>
        </p:nvSpPr>
        <p:spPr>
          <a:xfrm>
            <a:off x="612648" y="169806"/>
            <a:ext cx="8153400" cy="1049394"/>
          </a:xfrm>
        </p:spPr>
        <p:txBody>
          <a:bodyPr>
            <a:normAutofit/>
          </a:bodyPr>
          <a:lstStyle/>
          <a:p>
            <a:r>
              <a:rPr lang="en-US" dirty="0"/>
              <a:t>Multiple lines of communication</a:t>
            </a:r>
          </a:p>
        </p:txBody>
      </p:sp>
      <p:sp>
        <p:nvSpPr>
          <p:cNvPr id="2" name="Footer Placeholder 1"/>
          <p:cNvSpPr>
            <a:spLocks noGrp="1"/>
          </p:cNvSpPr>
          <p:nvPr>
            <p:ph type="ftr" sz="quarter" idx="3"/>
          </p:nvPr>
        </p:nvSpPr>
        <p:spPr>
          <a:prstGeom prst="rect">
            <a:avLst/>
          </a:prstGeom>
        </p:spPr>
        <p:txBody>
          <a:bodyPr/>
          <a:lstStyle/>
          <a:p>
            <a:r>
              <a:rPr lang="vi-VN" smtClean="0"/>
              <a:t>Bài giảng: Mạng máy tính căn bản - Chương 2: EThernet</a:t>
            </a:r>
            <a:endParaRPr lang="en-US"/>
          </a:p>
        </p:txBody>
      </p:sp>
    </p:spTree>
    <p:extLst>
      <p:ext uri="{BB962C8B-B14F-4D97-AF65-F5344CB8AC3E}">
        <p14:creationId xmlns:p14="http://schemas.microsoft.com/office/powerpoint/2010/main" val="1630638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68966"/>
                                        </p:tgtEl>
                                        <p:attrNameLst>
                                          <p:attrName>style.visibility</p:attrName>
                                        </p:attrNameLst>
                                      </p:cBhvr>
                                      <p:to>
                                        <p:strVal val="visible"/>
                                      </p:to>
                                    </p:set>
                                    <p:animEffect transition="in" filter="wipe(left)">
                                      <p:cBhvr>
                                        <p:cTn id="7" dur="500"/>
                                        <p:tgtEl>
                                          <p:spTgt spid="168966"/>
                                        </p:tgtEl>
                                      </p:cBhvr>
                                    </p:animEffect>
                                  </p:childTnLst>
                                </p:cTn>
                              </p:par>
                            </p:childTnLst>
                          </p:cTn>
                        </p:par>
                        <p:par>
                          <p:cTn id="8" fill="hold" nodeType="afterGroup">
                            <p:stCondLst>
                              <p:cond delay="1500"/>
                            </p:stCondLst>
                            <p:childTnLst>
                              <p:par>
                                <p:cTn id="9" presetID="22" presetClass="entr" presetSubtype="8" fill="hold" nodeType="afterEffect">
                                  <p:stCondLst>
                                    <p:cond delay="0"/>
                                  </p:stCondLst>
                                  <p:childTnLst>
                                    <p:set>
                                      <p:cBhvr>
                                        <p:cTn id="10" dur="1" fill="hold">
                                          <p:stCondLst>
                                            <p:cond delay="0"/>
                                          </p:stCondLst>
                                        </p:cTn>
                                        <p:tgtEl>
                                          <p:spTgt spid="168967"/>
                                        </p:tgtEl>
                                        <p:attrNameLst>
                                          <p:attrName>style.visibility</p:attrName>
                                        </p:attrNameLst>
                                      </p:cBhvr>
                                      <p:to>
                                        <p:strVal val="visible"/>
                                      </p:to>
                                    </p:set>
                                    <p:animEffect transition="in" filter="wipe(left)">
                                      <p:cBhvr>
                                        <p:cTn id="11" dur="500"/>
                                        <p:tgtEl>
                                          <p:spTgt spid="168967"/>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168962"/>
                                        </p:tgtEl>
                                        <p:attrNameLst>
                                          <p:attrName>style.visibility</p:attrName>
                                        </p:attrNameLst>
                                      </p:cBhvr>
                                      <p:to>
                                        <p:strVal val="visible"/>
                                      </p:to>
                                    </p:set>
                                    <p:animEffect transition="in" filter="wipe(left)">
                                      <p:cBhvr>
                                        <p:cTn id="15" dur="500"/>
                                        <p:tgtEl>
                                          <p:spTgt spid="168962"/>
                                        </p:tgtEl>
                                      </p:cBhvr>
                                    </p:animEffect>
                                  </p:childTnLst>
                                </p:cTn>
                              </p:par>
                            </p:childTnLst>
                          </p:cTn>
                        </p:par>
                        <p:par>
                          <p:cTn id="16" fill="hold" nodeType="afterGroup">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168965"/>
                                        </p:tgtEl>
                                        <p:attrNameLst>
                                          <p:attrName>style.visibility</p:attrName>
                                        </p:attrNameLst>
                                      </p:cBhvr>
                                      <p:to>
                                        <p:strVal val="visible"/>
                                      </p:to>
                                    </p:set>
                                    <p:animEffect transition="in" filter="wipe(left)">
                                      <p:cBhvr>
                                        <p:cTn id="19" dur="500"/>
                                        <p:tgtEl>
                                          <p:spTgt spid="168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5" grpId="0" animBg="1"/>
      <p:bldP spid="1689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528271" y="188640"/>
            <a:ext cx="7625704" cy="924171"/>
          </a:xfrm>
        </p:spPr>
        <p:txBody>
          <a:bodyPr>
            <a:normAutofit/>
          </a:bodyPr>
          <a:lstStyle/>
          <a:p>
            <a:r>
              <a:rPr lang="en-US" sz="3593" dirty="0"/>
              <a:t>Switches &amp; Routers</a:t>
            </a:r>
            <a:endParaRPr lang="en-US" dirty="0" smtClean="0"/>
          </a:p>
        </p:txBody>
      </p:sp>
      <p:sp>
        <p:nvSpPr>
          <p:cNvPr id="83973" name="Rectangle 3"/>
          <p:cNvSpPr>
            <a:spLocks noGrp="1" noChangeArrowheads="1"/>
          </p:cNvSpPr>
          <p:nvPr>
            <p:ph type="body" idx="1"/>
          </p:nvPr>
        </p:nvSpPr>
        <p:spPr>
          <a:xfrm>
            <a:off x="640606" y="1516697"/>
            <a:ext cx="8284008" cy="2435273"/>
          </a:xfrm>
        </p:spPr>
        <p:txBody>
          <a:bodyPr>
            <a:normAutofit lnSpcReduction="10000"/>
          </a:bodyPr>
          <a:lstStyle/>
          <a:p>
            <a:pPr>
              <a:lnSpc>
                <a:spcPct val="90000"/>
              </a:lnSpc>
            </a:pPr>
            <a:r>
              <a:rPr lang="en-US" sz="2395" dirty="0" smtClean="0"/>
              <a:t>Devices </a:t>
            </a:r>
            <a:r>
              <a:rPr lang="en-US" sz="2395" dirty="0"/>
              <a:t>are store-and-forward </a:t>
            </a:r>
            <a:endParaRPr lang="en-US" sz="2395" dirty="0" smtClean="0"/>
          </a:p>
          <a:p>
            <a:pPr lvl="1">
              <a:lnSpc>
                <a:spcPct val="90000"/>
              </a:lnSpc>
            </a:pPr>
            <a:r>
              <a:rPr lang="en-US" sz="2095" dirty="0"/>
              <a:t>R</a:t>
            </a:r>
            <a:r>
              <a:rPr lang="en-US" sz="2095" dirty="0" smtClean="0"/>
              <a:t>outers</a:t>
            </a:r>
            <a:r>
              <a:rPr lang="en-US" sz="2095" dirty="0"/>
              <a:t>: network layer devices (examine network layer headers)</a:t>
            </a:r>
          </a:p>
          <a:p>
            <a:pPr lvl="1">
              <a:lnSpc>
                <a:spcPct val="90000"/>
              </a:lnSpc>
            </a:pPr>
            <a:r>
              <a:rPr lang="en-US" sz="2095" dirty="0" smtClean="0"/>
              <a:t>The </a:t>
            </a:r>
            <a:r>
              <a:rPr lang="en-US" sz="2095" dirty="0"/>
              <a:t>switch is a link layer devices</a:t>
            </a:r>
          </a:p>
          <a:p>
            <a:pPr>
              <a:lnSpc>
                <a:spcPct val="90000"/>
              </a:lnSpc>
            </a:pPr>
            <a:r>
              <a:rPr lang="en-US" sz="2395" dirty="0" smtClean="0"/>
              <a:t>Routers </a:t>
            </a:r>
            <a:r>
              <a:rPr lang="en-US" sz="2395" dirty="0"/>
              <a:t>maintain routing table, routing algorithms reality</a:t>
            </a:r>
          </a:p>
          <a:p>
            <a:pPr>
              <a:lnSpc>
                <a:spcPct val="90000"/>
              </a:lnSpc>
            </a:pPr>
            <a:r>
              <a:rPr lang="en-US" sz="2395" dirty="0" smtClean="0"/>
              <a:t>Switches </a:t>
            </a:r>
            <a:r>
              <a:rPr lang="en-US" sz="2395" dirty="0"/>
              <a:t>maintain switch tables, filtering algorithms realization, self-study</a:t>
            </a:r>
          </a:p>
        </p:txBody>
      </p:sp>
      <p:pic>
        <p:nvPicPr>
          <p:cNvPr id="83974" name="Picture 4" descr="566 Bridge and router stacks"/>
          <p:cNvPicPr>
            <a:picLocks noChangeAspect="1" noChangeArrowheads="1"/>
          </p:cNvPicPr>
          <p:nvPr/>
        </p:nvPicPr>
        <p:blipFill>
          <a:blip r:embed="rId3" cstate="print"/>
          <a:srcRect/>
          <a:stretch>
            <a:fillRect/>
          </a:stretch>
        </p:blipFill>
        <p:spPr bwMode="auto">
          <a:xfrm>
            <a:off x="827584" y="3920424"/>
            <a:ext cx="7776864" cy="2489753"/>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33</a:t>
            </a:fld>
            <a:endParaRPr lang="en-US" dirty="0"/>
          </a:p>
        </p:txBody>
      </p:sp>
    </p:spTree>
    <p:extLst>
      <p:ext uri="{BB962C8B-B14F-4D97-AF65-F5344CB8AC3E}">
        <p14:creationId xmlns:p14="http://schemas.microsoft.com/office/powerpoint/2010/main" val="3727812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833910" y="228600"/>
            <a:ext cx="7625704" cy="457200"/>
          </a:xfrm>
        </p:spPr>
        <p:txBody>
          <a:bodyPr>
            <a:normAutofit fontScale="90000"/>
          </a:bodyPr>
          <a:lstStyle/>
          <a:p>
            <a:pPr eaLnBrk="1" hangingPunct="1"/>
            <a:r>
              <a:rPr lang="en-US" b="1" smtClean="0">
                <a:latin typeface="Tahoma" pitchFamily="34" charset="0"/>
                <a:cs typeface="Tahoma" pitchFamily="34" charset="0"/>
              </a:rPr>
              <a:t>Gateway (Proxy)</a:t>
            </a:r>
          </a:p>
        </p:txBody>
      </p:sp>
      <p:sp>
        <p:nvSpPr>
          <p:cNvPr id="68611" name="Rectangle 3"/>
          <p:cNvSpPr>
            <a:spLocks noGrp="1" noChangeArrowheads="1"/>
          </p:cNvSpPr>
          <p:nvPr>
            <p:ph sz="quarter" idx="1"/>
          </p:nvPr>
        </p:nvSpPr>
        <p:spPr>
          <a:xfrm>
            <a:off x="781013" y="1844824"/>
            <a:ext cx="7977648" cy="2592288"/>
          </a:xfrm>
          <a:ln>
            <a:solidFill>
              <a:srgbClr val="FF3300"/>
            </a:solidFill>
          </a:ln>
        </p:spPr>
        <p:txBody>
          <a:bodyPr>
            <a:normAutofit fontScale="92500"/>
          </a:bodyPr>
          <a:lstStyle/>
          <a:p>
            <a:pPr marL="603017" indent="-603017" algn="just"/>
            <a:r>
              <a:rPr lang="en-US" sz="2764" dirty="0">
                <a:latin typeface="Tahoma" pitchFamily="34" charset="0"/>
                <a:cs typeface="Tahoma" pitchFamily="34" charset="0"/>
              </a:rPr>
              <a:t>As middleware used to connect internal networks inside and outside the network. It serves to control all of the data stream to the network exit and to prevent hacker attacks. At the same time this device also supports us to share some services (such as internet sharing).</a:t>
            </a:r>
          </a:p>
        </p:txBody>
      </p:sp>
      <p:sp>
        <p:nvSpPr>
          <p:cNvPr id="68613" name="Slide Number Placeholder 4"/>
          <p:cNvSpPr>
            <a:spLocks noGrp="1"/>
          </p:cNvSpPr>
          <p:nvPr>
            <p:ph type="sldNum" sz="quarter" idx="12"/>
          </p:nvPr>
        </p:nvSpPr>
        <p:spPr bwMode="auto">
          <a:ln>
            <a:round/>
            <a:headEnd/>
            <a:tailEnd/>
          </a:ln>
        </p:spPr>
        <p:txBody>
          <a:bodyPr>
            <a:normAutofit fontScale="85000" lnSpcReduction="20000"/>
          </a:bodyPr>
          <a:lstStyle/>
          <a:p>
            <a:fld id="{391BB7D3-AFEA-4EF1-A4AB-42AA3CEC7E49}" type="slidenum">
              <a:rPr lang="ar-SA" smtClean="0"/>
              <a:pPr/>
              <a:t>34</a:t>
            </a:fld>
            <a:endParaRPr lang="en-US" smtClean="0"/>
          </a:p>
        </p:txBody>
      </p:sp>
    </p:spTree>
    <p:extLst>
      <p:ext uri="{BB962C8B-B14F-4D97-AF65-F5344CB8AC3E}">
        <p14:creationId xmlns:p14="http://schemas.microsoft.com/office/powerpoint/2010/main" val="1350822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2"/>
          <p:cNvSpPr>
            <a:spLocks noGrp="1" noChangeArrowheads="1"/>
          </p:cNvSpPr>
          <p:nvPr>
            <p:ph type="title"/>
          </p:nvPr>
        </p:nvSpPr>
        <p:spPr/>
        <p:txBody>
          <a:bodyPr/>
          <a:lstStyle/>
          <a:p>
            <a:r>
              <a:rPr lang="en-US" dirty="0"/>
              <a:t>Transceiver</a:t>
            </a:r>
          </a:p>
        </p:txBody>
      </p:sp>
      <p:sp>
        <p:nvSpPr>
          <p:cNvPr id="169987" name="Rectangle 3"/>
          <p:cNvSpPr>
            <a:spLocks noGrp="1" noChangeArrowheads="1"/>
          </p:cNvSpPr>
          <p:nvPr>
            <p:ph sz="quarter" idx="1"/>
          </p:nvPr>
        </p:nvSpPr>
        <p:spPr/>
        <p:txBody>
          <a:bodyPr/>
          <a:lstStyle/>
          <a:p>
            <a:pPr lvl="1">
              <a:buFontTx/>
              <a:buBlip>
                <a:blip r:embed="rId3"/>
              </a:buBlip>
            </a:pPr>
            <a:r>
              <a:rPr lang="en-US" dirty="0"/>
              <a:t>AUI port connector of the Hub / Switch to the network</a:t>
            </a:r>
          </a:p>
          <a:p>
            <a:pPr lvl="1">
              <a:buFontTx/>
              <a:buBlip>
                <a:blip r:embed="rId3"/>
              </a:buBlip>
            </a:pPr>
            <a:r>
              <a:rPr lang="en-US" dirty="0"/>
              <a:t>Network adapters have this function</a:t>
            </a:r>
          </a:p>
        </p:txBody>
      </p:sp>
      <p:pic>
        <p:nvPicPr>
          <p:cNvPr id="169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968" y="3124589"/>
            <a:ext cx="5538760" cy="2954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35</a:t>
            </a:fld>
            <a:endParaRPr lang="en-US" dirty="0"/>
          </a:p>
        </p:txBody>
      </p:sp>
    </p:spTree>
    <p:extLst>
      <p:ext uri="{BB962C8B-B14F-4D97-AF65-F5344CB8AC3E}">
        <p14:creationId xmlns:p14="http://schemas.microsoft.com/office/powerpoint/2010/main" val="26370438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2"/>
          <p:cNvSpPr>
            <a:spLocks noGrp="1" noChangeArrowheads="1"/>
          </p:cNvSpPr>
          <p:nvPr>
            <p:ph type="title"/>
          </p:nvPr>
        </p:nvSpPr>
        <p:spPr/>
        <p:txBody>
          <a:bodyPr/>
          <a:lstStyle/>
          <a:p>
            <a:r>
              <a:rPr lang="en-US" dirty="0" smtClean="0"/>
              <a:t>Converter</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36</a:t>
            </a:fld>
            <a:endParaRPr lang="en-US" dirty="0"/>
          </a:p>
        </p:txBody>
      </p:sp>
      <p:pic>
        <p:nvPicPr>
          <p:cNvPr id="171011" name="Picture 3"/>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tretch>
            <a:fillRect/>
          </a:stretch>
        </p:blipFill>
        <p:spPr>
          <a:xfrm>
            <a:off x="4056595" y="1516699"/>
            <a:ext cx="5087405" cy="4648606"/>
          </a:xfrm>
        </p:spPr>
      </p:pic>
      <p:sp>
        <p:nvSpPr>
          <p:cNvPr id="4" name="Rectangle 3"/>
          <p:cNvSpPr/>
          <p:nvPr/>
        </p:nvSpPr>
        <p:spPr>
          <a:xfrm>
            <a:off x="612648" y="1700808"/>
            <a:ext cx="4572000" cy="1384995"/>
          </a:xfrm>
          <a:prstGeom prst="rect">
            <a:avLst/>
          </a:prstGeom>
        </p:spPr>
        <p:txBody>
          <a:bodyPr>
            <a:spAutoFit/>
          </a:bodyPr>
          <a:lstStyle/>
          <a:p>
            <a:r>
              <a:rPr lang="en-US" sz="2800" dirty="0">
                <a:latin typeface="Arial" panose="020B0604020202020204" pitchFamily="34" charset="0"/>
                <a:cs typeface="Arial" panose="020B0604020202020204" pitchFamily="34" charset="0"/>
              </a:rPr>
              <a:t>Convert signals between cable: Twisted pair / Coaxial / Optical</a:t>
            </a:r>
          </a:p>
        </p:txBody>
      </p:sp>
    </p:spTree>
    <p:extLst>
      <p:ext uri="{BB962C8B-B14F-4D97-AF65-F5344CB8AC3E}">
        <p14:creationId xmlns:p14="http://schemas.microsoft.com/office/powerpoint/2010/main" val="2142478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64548" y="404664"/>
            <a:ext cx="8074275" cy="639762"/>
          </a:xfrm>
        </p:spPr>
        <p:txBody>
          <a:bodyPr/>
          <a:lstStyle/>
          <a:p>
            <a:pPr eaLnBrk="1" hangingPunct="1">
              <a:defRPr/>
            </a:pPr>
            <a:r>
              <a:rPr lang="en-US" sz="3501" dirty="0">
                <a:solidFill>
                  <a:schemeClr val="tx1"/>
                </a:solidFill>
              </a:rPr>
              <a:t>Firewall</a:t>
            </a:r>
          </a:p>
        </p:txBody>
      </p:sp>
      <p:pic>
        <p:nvPicPr>
          <p:cNvPr id="72706" name="Picture 2"/>
          <p:cNvPicPr>
            <a:picLocks noChangeAspect="1" noChangeArrowheads="1"/>
          </p:cNvPicPr>
          <p:nvPr/>
        </p:nvPicPr>
        <p:blipFill>
          <a:blip r:embed="rId3"/>
          <a:srcRect t="19251" b="18717"/>
          <a:stretch>
            <a:fillRect/>
          </a:stretch>
        </p:blipFill>
        <p:spPr bwMode="auto">
          <a:xfrm>
            <a:off x="1268964" y="1516698"/>
            <a:ext cx="6757221" cy="2209800"/>
          </a:xfrm>
          <a:prstGeom prst="rect">
            <a:avLst/>
          </a:prstGeom>
          <a:noFill/>
          <a:ln w="9525">
            <a:noFill/>
            <a:miter lim="800000"/>
            <a:headEnd/>
            <a:tailEnd/>
          </a:ln>
          <a:effectLst/>
        </p:spPr>
      </p:pic>
      <p:pic>
        <p:nvPicPr>
          <p:cNvPr id="2" name="Picture 2"/>
          <p:cNvPicPr>
            <a:picLocks noChangeAspect="1" noChangeArrowheads="1"/>
          </p:cNvPicPr>
          <p:nvPr/>
        </p:nvPicPr>
        <p:blipFill>
          <a:blip r:embed="rId4"/>
          <a:srcRect/>
          <a:stretch>
            <a:fillRect/>
          </a:stretch>
        </p:blipFill>
        <p:spPr bwMode="auto">
          <a:xfrm>
            <a:off x="1450695" y="3710143"/>
            <a:ext cx="3046543" cy="2695575"/>
          </a:xfrm>
          <a:prstGeom prst="rect">
            <a:avLst/>
          </a:prstGeom>
          <a:noFill/>
          <a:ln w="9525">
            <a:noFill/>
            <a:miter lim="800000"/>
            <a:headEnd/>
            <a:tailEnd/>
          </a:ln>
          <a:effectLst/>
        </p:spPr>
      </p:pic>
      <p:pic>
        <p:nvPicPr>
          <p:cNvPr id="72707" name="Picture 3"/>
          <p:cNvPicPr>
            <a:picLocks noChangeAspect="1" noChangeArrowheads="1"/>
          </p:cNvPicPr>
          <p:nvPr/>
        </p:nvPicPr>
        <p:blipFill>
          <a:blip r:embed="rId5"/>
          <a:srcRect/>
          <a:stretch>
            <a:fillRect/>
          </a:stretch>
        </p:blipFill>
        <p:spPr bwMode="auto">
          <a:xfrm>
            <a:off x="5089491" y="3562210"/>
            <a:ext cx="2569937" cy="27146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normAutofit fontScale="40000" lnSpcReduction="20000"/>
          </a:bodyPr>
          <a:lstStyle/>
          <a:p>
            <a:pPr>
              <a:defRPr/>
            </a:pPr>
            <a:fld id="{F9E92A4F-77D4-4DE9-9AA2-EC9D2C47B068}" type="slidenum">
              <a:rPr lang="ar-SA" smtClean="0"/>
              <a:pPr>
                <a:defRPr/>
              </a:pPr>
              <a:t>37</a:t>
            </a:fld>
            <a:r>
              <a:rPr lang="en-US" smtClean="0"/>
              <a:t>/</a:t>
            </a:r>
          </a:p>
          <a:p>
            <a:pPr>
              <a:defRPr/>
            </a:pPr>
            <a:r>
              <a:rPr lang="en-US" smtClean="0"/>
              <a:t>151</a:t>
            </a:r>
            <a:endParaRPr lang="en-US"/>
          </a:p>
        </p:txBody>
      </p:sp>
    </p:spTree>
    <p:extLst>
      <p:ext uri="{BB962C8B-B14F-4D97-AF65-F5344CB8AC3E}">
        <p14:creationId xmlns:p14="http://schemas.microsoft.com/office/powerpoint/2010/main" val="1688587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kern="0" dirty="0">
                <a:solidFill>
                  <a:schemeClr val="tx1"/>
                </a:solidFill>
              </a:rPr>
              <a:t>H</a:t>
            </a:r>
            <a:r>
              <a:rPr lang="en-AU" dirty="0">
                <a:solidFill>
                  <a:schemeClr val="tx1"/>
                </a:solidFill>
              </a:rPr>
              <a:t>ệ </a:t>
            </a:r>
            <a:r>
              <a:rPr lang="en-AU" dirty="0" err="1">
                <a:solidFill>
                  <a:schemeClr val="tx1"/>
                </a:solidFill>
              </a:rPr>
              <a:t>thống</a:t>
            </a:r>
            <a:r>
              <a:rPr lang="en-AU" dirty="0">
                <a:solidFill>
                  <a:schemeClr val="tx1"/>
                </a:solidFill>
              </a:rPr>
              <a:t> </a:t>
            </a:r>
            <a:r>
              <a:rPr lang="en-AU" dirty="0" smtClean="0">
                <a:solidFill>
                  <a:schemeClr val="tx1"/>
                </a:solidFill>
              </a:rPr>
              <a:t>IDS/IPS</a:t>
            </a:r>
            <a:endParaRPr lang="en-US" dirty="0">
              <a:solidFill>
                <a:schemeClr val="tx1"/>
              </a:solidFill>
            </a:endParaRPr>
          </a:p>
        </p:txBody>
      </p:sp>
      <p:sp>
        <p:nvSpPr>
          <p:cNvPr id="5" name="Content Placeholder 4"/>
          <p:cNvSpPr>
            <a:spLocks noGrp="1"/>
          </p:cNvSpPr>
          <p:nvPr>
            <p:ph sz="quarter" idx="1"/>
          </p:nvPr>
        </p:nvSpPr>
        <p:spPr>
          <a:xfrm>
            <a:off x="640606" y="1772816"/>
            <a:ext cx="8192817" cy="4551784"/>
          </a:xfrm>
        </p:spPr>
        <p:txBody>
          <a:bodyPr>
            <a:normAutofit fontScale="92500" lnSpcReduction="20000"/>
          </a:bodyPr>
          <a:lstStyle/>
          <a:p>
            <a:pPr algn="just">
              <a:spcBef>
                <a:spcPts val="593"/>
              </a:spcBef>
              <a:spcAft>
                <a:spcPts val="593"/>
              </a:spcAft>
              <a:buFont typeface="Wingdings" pitchFamily="2" charset="2"/>
              <a:buChar char="v"/>
            </a:pPr>
            <a:r>
              <a:rPr lang="en-US" dirty="0"/>
              <a:t> </a:t>
            </a:r>
            <a:r>
              <a:rPr lang="en-US" dirty="0">
                <a:solidFill>
                  <a:srgbClr val="002060"/>
                </a:solidFill>
              </a:rPr>
              <a:t>Intrusion detection is a set of techniques and methods used to detect suspicious activity on the network</a:t>
            </a:r>
          </a:p>
          <a:p>
            <a:pPr algn="just">
              <a:spcBef>
                <a:spcPts val="593"/>
              </a:spcBef>
              <a:spcAft>
                <a:spcPts val="593"/>
              </a:spcAft>
              <a:buFont typeface="Wingdings" pitchFamily="2" charset="2"/>
              <a:buChar char="v"/>
            </a:pPr>
            <a:r>
              <a:rPr lang="en-US" dirty="0">
                <a:solidFill>
                  <a:srgbClr val="002060"/>
                </a:solidFill>
              </a:rPr>
              <a:t>  An intrusion detection system is a set of tools, methods, and resources to help administrators identify, assess, and report unauthorized activity on the network.</a:t>
            </a:r>
          </a:p>
          <a:p>
            <a:pPr algn="just">
              <a:spcBef>
                <a:spcPts val="593"/>
              </a:spcBef>
              <a:spcAft>
                <a:spcPts val="593"/>
              </a:spcAft>
              <a:buFont typeface="Wingdings" pitchFamily="2" charset="2"/>
              <a:buChar char="v"/>
            </a:pPr>
            <a:r>
              <a:rPr lang="en-US" dirty="0">
                <a:solidFill>
                  <a:srgbClr val="002060"/>
                </a:solidFill>
              </a:rPr>
              <a:t>IPS is a software or specialized equipment capable of detecting intrusion and can prevent the risk of network attack.</a:t>
            </a:r>
          </a:p>
          <a:p>
            <a:pPr algn="just">
              <a:spcBef>
                <a:spcPts val="593"/>
              </a:spcBef>
              <a:spcAft>
                <a:spcPts val="593"/>
              </a:spcAft>
              <a:buFont typeface="Wingdings" pitchFamily="2" charset="2"/>
              <a:buChar char="v"/>
            </a:pPr>
            <a:r>
              <a:rPr lang="en-US" dirty="0">
                <a:solidFill>
                  <a:srgbClr val="002060"/>
                </a:solidFill>
              </a:rPr>
              <a:t>  IPS combines the technical advantages of the firewall with intrusion detection system</a:t>
            </a:r>
          </a:p>
        </p:txBody>
      </p:sp>
    </p:spTree>
    <p:extLst>
      <p:ext uri="{BB962C8B-B14F-4D97-AF65-F5344CB8AC3E}">
        <p14:creationId xmlns:p14="http://schemas.microsoft.com/office/powerpoint/2010/main" val="337485038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7"/>
          <p:cNvSpPr>
            <a:spLocks noChangeArrowheads="1"/>
          </p:cNvSpPr>
          <p:nvPr/>
        </p:nvSpPr>
        <p:spPr bwMode="auto">
          <a:xfrm>
            <a:off x="5785323" y="217488"/>
            <a:ext cx="182737" cy="346472"/>
          </a:xfrm>
          <a:prstGeom prst="rect">
            <a:avLst/>
          </a:prstGeom>
          <a:noFill/>
          <a:ln w="9525">
            <a:noFill/>
            <a:miter lim="800000"/>
            <a:headEnd/>
            <a:tailEnd/>
          </a:ln>
        </p:spPr>
        <p:txBody>
          <a:bodyPr wrap="none" lIns="90453" tIns="45227" rIns="90453" bIns="45227">
            <a:spAutoFit/>
          </a:bodyPr>
          <a:lstStyle/>
          <a:p>
            <a:endParaRPr lang="en-US" sz="1658"/>
          </a:p>
        </p:txBody>
      </p:sp>
      <p:sp>
        <p:nvSpPr>
          <p:cNvPr id="4" name="Rectangle 3"/>
          <p:cNvSpPr txBox="1">
            <a:spLocks noChangeArrowheads="1"/>
          </p:cNvSpPr>
          <p:nvPr/>
        </p:nvSpPr>
        <p:spPr bwMode="auto">
          <a:xfrm>
            <a:off x="385340" y="152400"/>
            <a:ext cx="7988611"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904524">
              <a:defRPr/>
            </a:pPr>
            <a:endParaRPr lang="en-US" sz="3593" b="1" kern="0" dirty="0">
              <a:solidFill>
                <a:schemeClr val="bg1"/>
              </a:solidFill>
              <a:latin typeface="+mj-lt"/>
              <a:ea typeface="+mj-ea"/>
              <a:cs typeface="+mj-cs"/>
            </a:endParaRPr>
          </a:p>
        </p:txBody>
      </p:sp>
      <p:pic>
        <p:nvPicPr>
          <p:cNvPr id="72706" name="Picture 2" descr="E:\My Documents\Courses\CISCO\CCIE lab\DSL\soDo_logic.JPG"/>
          <p:cNvPicPr>
            <a:picLocks noChangeAspect="1" noChangeArrowheads="1"/>
          </p:cNvPicPr>
          <p:nvPr/>
        </p:nvPicPr>
        <p:blipFill>
          <a:blip r:embed="rId3"/>
          <a:srcRect/>
          <a:stretch>
            <a:fillRect/>
          </a:stretch>
        </p:blipFill>
        <p:spPr bwMode="auto">
          <a:xfrm>
            <a:off x="86292" y="0"/>
            <a:ext cx="8971417" cy="6626884"/>
          </a:xfrm>
          <a:prstGeom prst="rect">
            <a:avLst/>
          </a:prstGeom>
          <a:noFill/>
        </p:spPr>
      </p:pic>
    </p:spTree>
    <p:extLst>
      <p:ext uri="{BB962C8B-B14F-4D97-AF65-F5344CB8AC3E}">
        <p14:creationId xmlns:p14="http://schemas.microsoft.com/office/powerpoint/2010/main" val="10964599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title"/>
          </p:nvPr>
        </p:nvSpPr>
        <p:spPr/>
        <p:txBody>
          <a:bodyPr/>
          <a:lstStyle/>
          <a:p>
            <a:r>
              <a:rPr lang="en-US" dirty="0" smtClean="0">
                <a:solidFill>
                  <a:schemeClr val="tx1"/>
                </a:solidFill>
              </a:rPr>
              <a:t>Broadcast domain</a:t>
            </a:r>
            <a:endParaRPr lang="en-US" dirty="0">
              <a:solidFill>
                <a:schemeClr val="tx1"/>
              </a:solidFill>
            </a:endParaRPr>
          </a:p>
        </p:txBody>
      </p:sp>
      <p:sp>
        <p:nvSpPr>
          <p:cNvPr id="2" name="Content Placeholder 1"/>
          <p:cNvSpPr>
            <a:spLocks noGrp="1"/>
          </p:cNvSpPr>
          <p:nvPr>
            <p:ph sz="quarter" idx="1"/>
          </p:nvPr>
        </p:nvSpPr>
        <p:spPr/>
        <p:txBody>
          <a:bodyPr>
            <a:normAutofit fontScale="77500" lnSpcReduction="20000"/>
          </a:bodyPr>
          <a:lstStyle/>
          <a:p>
            <a:pPr algn="just"/>
            <a:r>
              <a:rPr lang="en-US" dirty="0" smtClean="0"/>
              <a:t>The </a:t>
            </a:r>
            <a:r>
              <a:rPr lang="en-US" dirty="0"/>
              <a:t>communications network is done in three ways: unicast, multicast and broadcast.</a:t>
            </a:r>
          </a:p>
          <a:p>
            <a:pPr lvl="1" algn="just"/>
            <a:r>
              <a:rPr lang="en-US" dirty="0"/>
              <a:t>Unicast sent directly from one machine to another machine.</a:t>
            </a:r>
          </a:p>
          <a:p>
            <a:pPr lvl="1" algn="just"/>
            <a:r>
              <a:rPr lang="en-US" dirty="0"/>
              <a:t>Multicast is performed when the computer wants to send a packet to a machine in the group segment</a:t>
            </a:r>
          </a:p>
          <a:p>
            <a:pPr lvl="1" algn="just"/>
            <a:r>
              <a:rPr lang="en-US" dirty="0"/>
              <a:t>Broadcast: is done when a machine wants to send to all the other machines in the network.</a:t>
            </a:r>
          </a:p>
          <a:p>
            <a:pPr algn="just"/>
            <a:r>
              <a:rPr lang="en-US" dirty="0"/>
              <a:t>Broadcast domain (broadcast domain) domain that includes all LAN devices can receive broadcast frames from a host in that LAN.</a:t>
            </a:r>
          </a:p>
          <a:p>
            <a:pPr algn="just"/>
            <a:r>
              <a:rPr lang="en-US" dirty="0"/>
              <a:t>Switch is a layer 2 device, when the switch receives broadcast packet, it will send out all ports except port receives packets of it in. Each device receives broadcast packets must be handled in such information. </a:t>
            </a:r>
          </a:p>
        </p:txBody>
      </p:sp>
    </p:spTree>
    <p:extLst>
      <p:ext uri="{BB962C8B-B14F-4D97-AF65-F5344CB8AC3E}">
        <p14:creationId xmlns:p14="http://schemas.microsoft.com/office/powerpoint/2010/main" val="169945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utoShape 2"/>
          <p:cNvSpPr>
            <a:spLocks noGrp="1" noChangeArrowheads="1"/>
          </p:cNvSpPr>
          <p:nvPr>
            <p:ph type="title"/>
          </p:nvPr>
        </p:nvSpPr>
        <p:spPr/>
        <p:txBody>
          <a:bodyPr/>
          <a:lstStyle/>
          <a:p>
            <a:pPr defTabSz="842437"/>
            <a:r>
              <a:rPr lang="en-US" dirty="0"/>
              <a:t>Cables UTP and </a:t>
            </a:r>
            <a:r>
              <a:rPr lang="vi-VN" dirty="0"/>
              <a:t>T</a:t>
            </a:r>
            <a:r>
              <a:rPr lang="en-US" dirty="0"/>
              <a:t>echnical press</a:t>
            </a:r>
          </a:p>
        </p:txBody>
      </p:sp>
      <p:sp>
        <p:nvSpPr>
          <p:cNvPr id="6" name="Slide Number Placeholder 5"/>
          <p:cNvSpPr>
            <a:spLocks noGrp="1"/>
          </p:cNvSpPr>
          <p:nvPr>
            <p:ph type="sldNum" sz="quarter" idx="11"/>
          </p:nvPr>
        </p:nvSpPr>
        <p:spPr/>
        <p:txBody>
          <a:bodyPr>
            <a:normAutofit/>
          </a:bodyPr>
          <a:lstStyle/>
          <a:p>
            <a:pPr>
              <a:defRPr/>
            </a:pPr>
            <a:fld id="{F9E92A4F-77D4-4DE9-9AA2-EC9D2C47B068}" type="slidenum">
              <a:rPr lang="ar-SA" smtClean="0"/>
              <a:pPr>
                <a:defRPr/>
              </a:pPr>
              <a:t>40</a:t>
            </a:fld>
            <a:endParaRPr lang="en-US" dirty="0"/>
          </a:p>
        </p:txBody>
      </p:sp>
    </p:spTree>
    <p:extLst>
      <p:ext uri="{BB962C8B-B14F-4D97-AF65-F5344CB8AC3E}">
        <p14:creationId xmlns:p14="http://schemas.microsoft.com/office/powerpoint/2010/main" val="54725559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AutoShape 2"/>
          <p:cNvSpPr>
            <a:spLocks noGrp="1" noChangeArrowheads="1"/>
          </p:cNvSpPr>
          <p:nvPr>
            <p:ph type="title"/>
          </p:nvPr>
        </p:nvSpPr>
        <p:spPr/>
        <p:txBody>
          <a:bodyPr/>
          <a:lstStyle/>
          <a:p>
            <a:r>
              <a:rPr lang="en-US" dirty="0"/>
              <a:t>4-pair Cat5 UTP cable and color</a:t>
            </a:r>
          </a:p>
        </p:txBody>
      </p:sp>
      <p:sp>
        <p:nvSpPr>
          <p:cNvPr id="177155" name="Rectangle 3"/>
          <p:cNvSpPr>
            <a:spLocks noGrp="1" noChangeArrowheads="1"/>
          </p:cNvSpPr>
          <p:nvPr>
            <p:ph sz="quarter" idx="1"/>
          </p:nvPr>
        </p:nvSpPr>
        <p:spPr/>
        <p:txBody>
          <a:bodyPr/>
          <a:lstStyle/>
          <a:p>
            <a:r>
              <a:rPr lang="en-US" dirty="0"/>
              <a:t>Pair 1</a:t>
            </a:r>
            <a:r>
              <a:rPr lang="en-US" dirty="0" smtClean="0"/>
              <a:t>: </a:t>
            </a:r>
            <a:r>
              <a:rPr lang="en-US" dirty="0"/>
              <a:t>White Blue / Blue</a:t>
            </a:r>
          </a:p>
          <a:p>
            <a:r>
              <a:rPr lang="en-US" dirty="0"/>
              <a:t>Pair </a:t>
            </a:r>
            <a:r>
              <a:rPr lang="en-US" dirty="0" smtClean="0"/>
              <a:t>2</a:t>
            </a:r>
            <a:r>
              <a:rPr lang="en-US" dirty="0"/>
              <a:t>: White Orange / Orange</a:t>
            </a:r>
          </a:p>
          <a:p>
            <a:r>
              <a:rPr lang="en-US" dirty="0"/>
              <a:t>Pair 3: White Green / </a:t>
            </a:r>
            <a:r>
              <a:rPr lang="en-US" dirty="0" smtClean="0"/>
              <a:t>Green</a:t>
            </a:r>
            <a:endParaRPr lang="en-US" dirty="0"/>
          </a:p>
          <a:p>
            <a:r>
              <a:rPr lang="en-US" dirty="0"/>
              <a:t>Pair 4: White Brown </a:t>
            </a:r>
            <a:r>
              <a:rPr lang="en-US"/>
              <a:t>/ </a:t>
            </a:r>
            <a:r>
              <a:rPr lang="en-US" smtClean="0"/>
              <a:t>Brown</a:t>
            </a:r>
            <a:endParaRPr lang="en-US" dirty="0" smtClean="0"/>
          </a:p>
          <a:p>
            <a:r>
              <a:rPr lang="en-US" dirty="0"/>
              <a:t>There are two standard press </a:t>
            </a:r>
            <a:r>
              <a:rPr lang="en-US" dirty="0" smtClean="0"/>
              <a:t>Cable</a:t>
            </a:r>
          </a:p>
          <a:p>
            <a:pPr lvl="1"/>
            <a:r>
              <a:rPr lang="en-US" dirty="0" smtClean="0"/>
              <a:t>T568-A </a:t>
            </a:r>
            <a:endParaRPr lang="en-US" dirty="0"/>
          </a:p>
          <a:p>
            <a:pPr lvl="1"/>
            <a:r>
              <a:rPr lang="en-US" dirty="0" smtClean="0"/>
              <a:t>T568-B</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41</a:t>
            </a:fld>
            <a:endParaRPr lang="en-US" dirty="0"/>
          </a:p>
        </p:txBody>
      </p:sp>
    </p:spTree>
    <p:extLst>
      <p:ext uri="{BB962C8B-B14F-4D97-AF65-F5344CB8AC3E}">
        <p14:creationId xmlns:p14="http://schemas.microsoft.com/office/powerpoint/2010/main" val="347307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AutoShape 2"/>
          <p:cNvSpPr>
            <a:spLocks noGrp="1" noChangeArrowheads="1"/>
          </p:cNvSpPr>
          <p:nvPr>
            <p:ph type="title"/>
          </p:nvPr>
        </p:nvSpPr>
        <p:spPr>
          <a:xfrm>
            <a:off x="500200" y="269844"/>
            <a:ext cx="7625850" cy="895826"/>
          </a:xfrm>
        </p:spPr>
        <p:txBody>
          <a:bodyPr>
            <a:normAutofit/>
          </a:bodyPr>
          <a:lstStyle/>
          <a:p>
            <a:r>
              <a:rPr lang="en-US" dirty="0"/>
              <a:t>The numbering of the RJ-45</a:t>
            </a:r>
          </a:p>
        </p:txBody>
      </p:sp>
      <p:sp>
        <p:nvSpPr>
          <p:cNvPr id="175107" name="Rectangle 3"/>
          <p:cNvSpPr>
            <a:spLocks noGrp="1" noChangeArrowheads="1"/>
          </p:cNvSpPr>
          <p:nvPr>
            <p:ph type="body" sz="half" idx="1"/>
          </p:nvPr>
        </p:nvSpPr>
        <p:spPr>
          <a:xfrm>
            <a:off x="1133494" y="5886853"/>
            <a:ext cx="7400614" cy="513362"/>
          </a:xfrm>
        </p:spPr>
        <p:txBody>
          <a:bodyPr/>
          <a:lstStyle/>
          <a:p>
            <a:pPr algn="ctr">
              <a:buFont typeface="Wingdings" pitchFamily="2" charset="2"/>
              <a:buNone/>
            </a:pPr>
            <a:r>
              <a:rPr lang="en-US" sz="1658" dirty="0"/>
              <a:t>Numbered from left to right as seen from the front (belly)</a:t>
            </a:r>
          </a:p>
        </p:txBody>
      </p:sp>
      <p:graphicFrame>
        <p:nvGraphicFramePr>
          <p:cNvPr id="175109" name="Object 5"/>
          <p:cNvGraphicFramePr>
            <a:graphicFrameLocks noChangeAspect="1"/>
          </p:cNvGraphicFramePr>
          <p:nvPr>
            <p:extLst>
              <p:ext uri="{D42A27DB-BD31-4B8C-83A1-F6EECF244321}">
                <p14:modId xmlns:p14="http://schemas.microsoft.com/office/powerpoint/2010/main" val="1906082593"/>
              </p:ext>
            </p:extLst>
          </p:nvPr>
        </p:nvGraphicFramePr>
        <p:xfrm>
          <a:off x="1202235" y="1850154"/>
          <a:ext cx="7692976" cy="4036699"/>
        </p:xfrm>
        <a:graphic>
          <a:graphicData uri="http://schemas.openxmlformats.org/presentationml/2006/ole">
            <mc:AlternateContent xmlns:mc="http://schemas.openxmlformats.org/markup-compatibility/2006">
              <mc:Choice xmlns:v="urn:schemas-microsoft-com:vml" Requires="v">
                <p:oleObj spid="_x0000_s12329" name="Bitmap Image" r:id="rId4" imgW="2104920" imgH="1476360" progId="Paint.Picture">
                  <p:embed/>
                </p:oleObj>
              </mc:Choice>
              <mc:Fallback>
                <p:oleObj name="Bitmap Image" r:id="rId4" imgW="2104920" imgH="1476360" progId="Paint.Picture">
                  <p:embed/>
                  <p:pic>
                    <p:nvPicPr>
                      <p:cNvPr id="0" name=""/>
                      <p:cNvPicPr>
                        <a:picLocks noChangeAspect="1" noChangeArrowheads="1"/>
                      </p:cNvPicPr>
                      <p:nvPr/>
                    </p:nvPicPr>
                    <p:blipFill>
                      <a:blip r:embed="rId5"/>
                      <a:srcRect/>
                      <a:stretch>
                        <a:fillRect/>
                      </a:stretch>
                    </p:blipFill>
                    <p:spPr bwMode="auto">
                      <a:xfrm>
                        <a:off x="1202235" y="1850154"/>
                        <a:ext cx="7692976" cy="403669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321936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AutoShape 2"/>
          <p:cNvSpPr>
            <a:spLocks noGrp="1" noChangeArrowheads="1"/>
          </p:cNvSpPr>
          <p:nvPr>
            <p:ph type="title"/>
          </p:nvPr>
        </p:nvSpPr>
        <p:spPr/>
        <p:txBody>
          <a:bodyPr/>
          <a:lstStyle/>
          <a:p>
            <a:r>
              <a:rPr lang="en-US" sz="2580" dirty="0"/>
              <a:t>Functions of the wire (pin) T568-B standard</a:t>
            </a:r>
          </a:p>
        </p:txBody>
      </p:sp>
      <p:pic>
        <p:nvPicPr>
          <p:cNvPr id="178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94" y="1556792"/>
            <a:ext cx="7985408" cy="4746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43</a:t>
            </a:fld>
            <a:endParaRPr lang="en-US" dirty="0"/>
          </a:p>
        </p:txBody>
      </p:sp>
    </p:spTree>
    <p:extLst>
      <p:ext uri="{BB962C8B-B14F-4D97-AF65-F5344CB8AC3E}">
        <p14:creationId xmlns:p14="http://schemas.microsoft.com/office/powerpoint/2010/main" val="2517314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2"/>
          <p:cNvSpPr>
            <a:spLocks noGrp="1" noChangeArrowheads="1"/>
          </p:cNvSpPr>
          <p:nvPr>
            <p:ph type="title"/>
          </p:nvPr>
        </p:nvSpPr>
        <p:spPr/>
        <p:txBody>
          <a:bodyPr/>
          <a:lstStyle/>
          <a:p>
            <a:r>
              <a:rPr lang="en-US" sz="2580" dirty="0"/>
              <a:t>Functions of the wire (pin) </a:t>
            </a:r>
            <a:r>
              <a:rPr lang="en-US" sz="2580" dirty="0" smtClean="0"/>
              <a:t>T568-A </a:t>
            </a:r>
            <a:r>
              <a:rPr lang="en-US" sz="2580" dirty="0"/>
              <a:t>standard</a:t>
            </a:r>
          </a:p>
        </p:txBody>
      </p:sp>
      <p:pic>
        <p:nvPicPr>
          <p:cNvPr id="179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24" y="1533506"/>
            <a:ext cx="8057081" cy="4991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44</a:t>
            </a:fld>
            <a:endParaRPr lang="en-US" dirty="0"/>
          </a:p>
        </p:txBody>
      </p:sp>
    </p:spTree>
    <p:extLst>
      <p:ext uri="{BB962C8B-B14F-4D97-AF65-F5344CB8AC3E}">
        <p14:creationId xmlns:p14="http://schemas.microsoft.com/office/powerpoint/2010/main" val="20472304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AutoShape 2"/>
          <p:cNvSpPr>
            <a:spLocks noGrp="1" noChangeArrowheads="1"/>
          </p:cNvSpPr>
          <p:nvPr>
            <p:ph type="title"/>
          </p:nvPr>
        </p:nvSpPr>
        <p:spPr/>
        <p:txBody>
          <a:bodyPr/>
          <a:lstStyle/>
          <a:p>
            <a:r>
              <a:rPr lang="en-US" dirty="0"/>
              <a:t>Standard press UTP cable, RJ-45</a:t>
            </a:r>
          </a:p>
        </p:txBody>
      </p:sp>
      <p:pic>
        <p:nvPicPr>
          <p:cNvPr id="1761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 y="1600200"/>
            <a:ext cx="8241765" cy="478112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45</a:t>
            </a:fld>
            <a:endParaRPr lang="en-US" dirty="0"/>
          </a:p>
        </p:txBody>
      </p:sp>
    </p:spTree>
    <p:extLst>
      <p:ext uri="{BB962C8B-B14F-4D97-AF65-F5344CB8AC3E}">
        <p14:creationId xmlns:p14="http://schemas.microsoft.com/office/powerpoint/2010/main" val="7588421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27" descr="3"/>
          <p:cNvPicPr>
            <a:picLocks noChangeAspect="1" noChangeArrowheads="1"/>
          </p:cNvPicPr>
          <p:nvPr/>
        </p:nvPicPr>
        <p:blipFill>
          <a:blip r:embed="rId3"/>
          <a:srcRect/>
          <a:stretch>
            <a:fillRect/>
          </a:stretch>
        </p:blipFill>
        <p:spPr bwMode="auto">
          <a:xfrm>
            <a:off x="5448798" y="1442811"/>
            <a:ext cx="3692250" cy="1888911"/>
          </a:xfrm>
          <a:prstGeom prst="rect">
            <a:avLst/>
          </a:prstGeom>
          <a:noFill/>
          <a:ln w="38100">
            <a:solidFill>
              <a:srgbClr val="4798AB"/>
            </a:solidFill>
            <a:miter lim="800000"/>
            <a:headEnd/>
            <a:tailEnd/>
          </a:ln>
          <a:effectLst/>
        </p:spPr>
      </p:pic>
      <p:sp>
        <p:nvSpPr>
          <p:cNvPr id="180226" name="AutoShape 2"/>
          <p:cNvSpPr>
            <a:spLocks noGrp="1" noChangeArrowheads="1"/>
          </p:cNvSpPr>
          <p:nvPr>
            <p:ph type="title"/>
          </p:nvPr>
        </p:nvSpPr>
        <p:spPr/>
        <p:txBody>
          <a:bodyPr/>
          <a:lstStyle/>
          <a:p>
            <a:r>
              <a:rPr lang="en-US" dirty="0"/>
              <a:t>Some accessories UTP cable, RJ-45</a:t>
            </a:r>
          </a:p>
        </p:txBody>
      </p:sp>
      <p:sp>
        <p:nvSpPr>
          <p:cNvPr id="180227" name="Rectangle 3"/>
          <p:cNvSpPr>
            <a:spLocks noGrp="1" noChangeArrowheads="1"/>
          </p:cNvSpPr>
          <p:nvPr>
            <p:ph sz="quarter" idx="1"/>
          </p:nvPr>
        </p:nvSpPr>
        <p:spPr/>
        <p:txBody>
          <a:bodyPr/>
          <a:lstStyle/>
          <a:p>
            <a:r>
              <a:rPr lang="en-US"/>
              <a:t>RJ-45 Module Jack</a:t>
            </a:r>
          </a:p>
        </p:txBody>
      </p:sp>
      <p:pic>
        <p:nvPicPr>
          <p:cNvPr id="180229" name="Picture 5" descr="photo-partgroup-104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607" y="2235542"/>
            <a:ext cx="5475869" cy="404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46</a:t>
            </a:fld>
            <a:endParaRPr lang="en-US" dirty="0"/>
          </a:p>
        </p:txBody>
      </p:sp>
    </p:spTree>
    <p:extLst>
      <p:ext uri="{BB962C8B-B14F-4D97-AF65-F5344CB8AC3E}">
        <p14:creationId xmlns:p14="http://schemas.microsoft.com/office/powerpoint/2010/main" val="3159355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AutoShape 2"/>
          <p:cNvSpPr>
            <a:spLocks noGrp="1" noChangeArrowheads="1"/>
          </p:cNvSpPr>
          <p:nvPr>
            <p:ph type="title"/>
          </p:nvPr>
        </p:nvSpPr>
        <p:spPr/>
        <p:txBody>
          <a:bodyPr/>
          <a:lstStyle/>
          <a:p>
            <a:r>
              <a:rPr lang="en-US" dirty="0"/>
              <a:t>Some accessories UTP cable, RJ-45</a:t>
            </a:r>
          </a:p>
        </p:txBody>
      </p:sp>
      <p:pic>
        <p:nvPicPr>
          <p:cNvPr id="1812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8415" r="32898"/>
          <a:stretch/>
        </p:blipFill>
        <p:spPr bwMode="auto">
          <a:xfrm>
            <a:off x="1043608" y="1772816"/>
            <a:ext cx="7488832" cy="4529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47</a:t>
            </a:fld>
            <a:endParaRPr lang="en-US" dirty="0"/>
          </a:p>
        </p:txBody>
      </p:sp>
    </p:spTree>
    <p:extLst>
      <p:ext uri="{BB962C8B-B14F-4D97-AF65-F5344CB8AC3E}">
        <p14:creationId xmlns:p14="http://schemas.microsoft.com/office/powerpoint/2010/main" val="2441167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AutoShape 2"/>
          <p:cNvSpPr>
            <a:spLocks noGrp="1" noChangeArrowheads="1"/>
          </p:cNvSpPr>
          <p:nvPr>
            <p:ph type="title"/>
          </p:nvPr>
        </p:nvSpPr>
        <p:spPr/>
        <p:txBody>
          <a:bodyPr/>
          <a:lstStyle/>
          <a:p>
            <a:r>
              <a:rPr lang="en-US" dirty="0"/>
              <a:t>Some accessories UTP cable, RJ-45</a:t>
            </a:r>
          </a:p>
        </p:txBody>
      </p:sp>
      <p:pic>
        <p:nvPicPr>
          <p:cNvPr id="182276" name="Picture 4" descr="photo-partgroup-1029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35" y="2224572"/>
            <a:ext cx="3580376" cy="259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7" name="Rectangle 5"/>
          <p:cNvSpPr>
            <a:spLocks noChangeArrowheads="1"/>
          </p:cNvSpPr>
          <p:nvPr/>
        </p:nvSpPr>
        <p:spPr bwMode="auto">
          <a:xfrm>
            <a:off x="1202236" y="5069275"/>
            <a:ext cx="925253" cy="37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buClr>
                <a:schemeClr val="tx1"/>
              </a:buClr>
              <a:buSzPct val="75000"/>
            </a:pPr>
            <a:r>
              <a:rPr lang="en-US" sz="1843">
                <a:latin typeface="Tahoma" pitchFamily="34" charset="0"/>
                <a:cs typeface="Arial" pitchFamily="34" charset="0"/>
              </a:rPr>
              <a:t>Outlets</a:t>
            </a:r>
          </a:p>
        </p:txBody>
      </p:sp>
      <p:pic>
        <p:nvPicPr>
          <p:cNvPr id="182278" name="Picture 6" descr="Patch Panel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2815" y="2306476"/>
            <a:ext cx="3890441" cy="20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Rectangle 7"/>
          <p:cNvSpPr>
            <a:spLocks noChangeArrowheads="1"/>
          </p:cNvSpPr>
          <p:nvPr/>
        </p:nvSpPr>
        <p:spPr bwMode="auto">
          <a:xfrm>
            <a:off x="5260872" y="5066349"/>
            <a:ext cx="1457771" cy="37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20000"/>
              </a:spcBef>
              <a:buClr>
                <a:schemeClr val="tx1"/>
              </a:buClr>
              <a:buSzPct val="75000"/>
            </a:pPr>
            <a:r>
              <a:rPr lang="en-US" sz="1843">
                <a:solidFill>
                  <a:schemeClr val="tx2"/>
                </a:solidFill>
                <a:latin typeface="Tahoma" pitchFamily="34" charset="0"/>
              </a:rPr>
              <a:t>Patch  Panel</a:t>
            </a:r>
          </a:p>
        </p:txBody>
      </p:sp>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48</a:t>
            </a:fld>
            <a:endParaRPr lang="en-US" dirty="0"/>
          </a:p>
        </p:txBody>
      </p:sp>
    </p:spTree>
    <p:extLst>
      <p:ext uri="{BB962C8B-B14F-4D97-AF65-F5344CB8AC3E}">
        <p14:creationId xmlns:p14="http://schemas.microsoft.com/office/powerpoint/2010/main" val="244871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AutoShape 2"/>
          <p:cNvSpPr>
            <a:spLocks noGrp="1" noChangeArrowheads="1"/>
          </p:cNvSpPr>
          <p:nvPr>
            <p:ph type="title"/>
          </p:nvPr>
        </p:nvSpPr>
        <p:spPr>
          <a:xfrm>
            <a:off x="429996" y="340048"/>
            <a:ext cx="7775033" cy="790304"/>
          </a:xfrm>
        </p:spPr>
        <p:txBody>
          <a:bodyPr>
            <a:normAutofit/>
          </a:bodyPr>
          <a:lstStyle/>
          <a:p>
            <a:r>
              <a:rPr lang="en-US" dirty="0"/>
              <a:t>Some accessories UTP cable, RJ-45</a:t>
            </a:r>
          </a:p>
        </p:txBody>
      </p:sp>
      <p:pic>
        <p:nvPicPr>
          <p:cNvPr id="183300" name="Picture 4" descr="rj-45-crimp-t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903" y="2133893"/>
            <a:ext cx="3587689" cy="3733946"/>
          </a:xfrm>
          <a:prstGeom prst="rect">
            <a:avLst/>
          </a:prstGeom>
          <a:noFill/>
          <a:extLst>
            <a:ext uri="{909E8E84-426E-40DD-AFC4-6F175D3DCCD1}">
              <a14:hiddenFill xmlns:a14="http://schemas.microsoft.com/office/drawing/2010/main">
                <a:solidFill>
                  <a:srgbClr val="FFFFFF"/>
                </a:solidFill>
              </a14:hiddenFill>
            </a:ext>
          </a:extLst>
        </p:spPr>
      </p:pic>
      <p:pic>
        <p:nvPicPr>
          <p:cNvPr id="183301" name="Picture 5" descr="rj-45-plastic-plu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366" y="2209947"/>
            <a:ext cx="3738334" cy="37339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49</a:t>
            </a:fld>
            <a:endParaRPr lang="en-US" dirty="0"/>
          </a:p>
        </p:txBody>
      </p:sp>
    </p:spTree>
    <p:extLst>
      <p:ext uri="{BB962C8B-B14F-4D97-AF65-F5344CB8AC3E}">
        <p14:creationId xmlns:p14="http://schemas.microsoft.com/office/powerpoint/2010/main" val="894902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83300"/>
                                        </p:tgtEl>
                                        <p:attrNameLst>
                                          <p:attrName>style.visibility</p:attrName>
                                        </p:attrNameLst>
                                      </p:cBhvr>
                                      <p:to>
                                        <p:strVal val="visible"/>
                                      </p:to>
                                    </p:set>
                                    <p:anim calcmode="lin" valueType="num">
                                      <p:cBhvr additive="base">
                                        <p:cTn id="7" dur="500" fill="hold"/>
                                        <p:tgtEl>
                                          <p:spTgt spid="183300"/>
                                        </p:tgtEl>
                                        <p:attrNameLst>
                                          <p:attrName>ppt_x</p:attrName>
                                        </p:attrNameLst>
                                      </p:cBhvr>
                                      <p:tavLst>
                                        <p:tav tm="0">
                                          <p:val>
                                            <p:strVal val="0-#ppt_w/2"/>
                                          </p:val>
                                        </p:tav>
                                        <p:tav tm="100000">
                                          <p:val>
                                            <p:strVal val="#ppt_x"/>
                                          </p:val>
                                        </p:tav>
                                      </p:tavLst>
                                    </p:anim>
                                    <p:anim calcmode="lin" valueType="num">
                                      <p:cBhvr additive="base">
                                        <p:cTn id="8" dur="500" fill="hold"/>
                                        <p:tgtEl>
                                          <p:spTgt spid="18330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3301"/>
                                        </p:tgtEl>
                                        <p:attrNameLst>
                                          <p:attrName>style.visibility</p:attrName>
                                        </p:attrNameLst>
                                      </p:cBhvr>
                                      <p:to>
                                        <p:strVal val="visible"/>
                                      </p:to>
                                    </p:set>
                                    <p:anim calcmode="lin" valueType="num">
                                      <p:cBhvr additive="base">
                                        <p:cTn id="11" dur="500" fill="hold"/>
                                        <p:tgtEl>
                                          <p:spTgt spid="183301"/>
                                        </p:tgtEl>
                                        <p:attrNameLst>
                                          <p:attrName>ppt_x</p:attrName>
                                        </p:attrNameLst>
                                      </p:cBhvr>
                                      <p:tavLst>
                                        <p:tav tm="0">
                                          <p:val>
                                            <p:strVal val="1+#ppt_w/2"/>
                                          </p:val>
                                        </p:tav>
                                        <p:tav tm="100000">
                                          <p:val>
                                            <p:strVal val="#ppt_x"/>
                                          </p:val>
                                        </p:tav>
                                      </p:tavLst>
                                    </p:anim>
                                    <p:anim calcmode="lin" valueType="num">
                                      <p:cBhvr additive="base">
                                        <p:cTn id="12" dur="500" fill="hold"/>
                                        <p:tgtEl>
                                          <p:spTgt spid="1833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The problem of physical distance</a:t>
            </a:r>
          </a:p>
        </p:txBody>
      </p:sp>
      <p:sp>
        <p:nvSpPr>
          <p:cNvPr id="7" name="Slide Number Placeholder 6"/>
          <p:cNvSpPr>
            <a:spLocks noGrp="1"/>
          </p:cNvSpPr>
          <p:nvPr>
            <p:ph type="sldNum" sz="quarter" idx="12"/>
          </p:nvPr>
        </p:nvSpPr>
        <p:spPr/>
        <p:txBody>
          <a:bodyPr>
            <a:normAutofit fontScale="40000" lnSpcReduction="20000"/>
          </a:bodyPr>
          <a:lstStyle/>
          <a:p>
            <a:pPr>
              <a:defRPr/>
            </a:pPr>
            <a:fld id="{F9E92A4F-77D4-4DE9-9AA2-EC9D2C47B068}" type="slidenum">
              <a:rPr lang="ar-SA" smtClean="0"/>
              <a:pPr>
                <a:defRPr/>
              </a:pPr>
              <a:t>5</a:t>
            </a:fld>
            <a:r>
              <a:rPr lang="en-US" smtClean="0"/>
              <a:t>/</a:t>
            </a:r>
          </a:p>
          <a:p>
            <a:pPr>
              <a:defRPr/>
            </a:pPr>
            <a:r>
              <a:rPr lang="en-US" smtClean="0"/>
              <a:t>151</a:t>
            </a:r>
            <a:endParaRPr lang="en-US"/>
          </a:p>
        </p:txBody>
      </p:sp>
      <p:sp>
        <p:nvSpPr>
          <p:cNvPr id="27651" name="Rectangle 3"/>
          <p:cNvSpPr>
            <a:spLocks noGrp="1" noChangeArrowheads="1"/>
          </p:cNvSpPr>
          <p:nvPr>
            <p:ph sz="quarter" idx="1"/>
          </p:nvPr>
        </p:nvSpPr>
        <p:spPr>
          <a:xfrm>
            <a:off x="612648" y="1600200"/>
            <a:ext cx="8153400" cy="1224807"/>
          </a:xfrm>
        </p:spPr>
        <p:txBody>
          <a:bodyPr>
            <a:normAutofit lnSpcReduction="10000"/>
          </a:bodyPr>
          <a:lstStyle/>
          <a:p>
            <a:pPr>
              <a:buFont typeface="Wingdings" pitchFamily="2" charset="2"/>
              <a:buChar char="v"/>
            </a:pPr>
            <a:r>
              <a:rPr lang="en-US" sz="2395" dirty="0"/>
              <a:t>There are 3 elements may reduce or limit any signal information is presented as follows:</a:t>
            </a:r>
          </a:p>
          <a:p>
            <a:pPr eaLnBrk="1" hangingPunct="1">
              <a:buFont typeface="Wingdings" pitchFamily="2" charset="2"/>
              <a:buChar char="v"/>
            </a:pPr>
            <a:r>
              <a:rPr lang="en-US" sz="2395" dirty="0" smtClean="0"/>
              <a:t>Attenuation</a:t>
            </a:r>
            <a:endParaRPr lang="en-US" sz="2488" dirty="0"/>
          </a:p>
          <a:p>
            <a:pPr eaLnBrk="1" hangingPunct="1">
              <a:buFont typeface="Wingdings" pitchFamily="2" charset="2"/>
              <a:buNone/>
            </a:pPr>
            <a:endParaRPr lang="en-US" sz="2488" dirty="0" smtClean="0"/>
          </a:p>
          <a:p>
            <a:pPr eaLnBrk="1" hangingPunct="1">
              <a:buFont typeface="Wingdings" pitchFamily="2" charset="2"/>
              <a:buNone/>
            </a:pPr>
            <a:endParaRPr lang="en-US" sz="2488" dirty="0"/>
          </a:p>
          <a:p>
            <a:pPr eaLnBrk="1" hangingPunct="1">
              <a:buFont typeface="Wingdings" pitchFamily="2" charset="2"/>
              <a:buNone/>
            </a:pPr>
            <a:endParaRPr lang="en-US" sz="2488" dirty="0"/>
          </a:p>
          <a:p>
            <a:pPr eaLnBrk="1" hangingPunct="1">
              <a:buFont typeface="Wingdings" pitchFamily="2" charset="2"/>
              <a:buNone/>
            </a:pPr>
            <a:endParaRPr lang="en-US" sz="2488" dirty="0"/>
          </a:p>
          <a:p>
            <a:pPr eaLnBrk="1" hangingPunct="1">
              <a:buFont typeface="Wingdings" pitchFamily="2" charset="2"/>
              <a:buNone/>
            </a:pPr>
            <a:endParaRPr lang="en-US" sz="2488" dirty="0"/>
          </a:p>
        </p:txBody>
      </p:sp>
      <p:grpSp>
        <p:nvGrpSpPr>
          <p:cNvPr id="2" name="Group 4"/>
          <p:cNvGrpSpPr>
            <a:grpSpLocks/>
          </p:cNvGrpSpPr>
          <p:nvPr/>
        </p:nvGrpSpPr>
        <p:grpSpPr bwMode="auto">
          <a:xfrm>
            <a:off x="749804" y="2753568"/>
            <a:ext cx="5990289" cy="852487"/>
            <a:chOff x="804" y="2736"/>
            <a:chExt cx="3846" cy="537"/>
          </a:xfrm>
        </p:grpSpPr>
        <p:sp>
          <p:nvSpPr>
            <p:cNvPr id="1065" name="Line 5"/>
            <p:cNvSpPr>
              <a:spLocks noChangeShapeType="1"/>
            </p:cNvSpPr>
            <p:nvPr/>
          </p:nvSpPr>
          <p:spPr bwMode="auto">
            <a:xfrm flipV="1">
              <a:off x="1200" y="2736"/>
              <a:ext cx="0" cy="255"/>
            </a:xfrm>
            <a:prstGeom prst="line">
              <a:avLst/>
            </a:prstGeom>
            <a:noFill/>
            <a:ln w="19050">
              <a:solidFill>
                <a:srgbClr val="00FF00"/>
              </a:solidFill>
              <a:round/>
              <a:headEnd/>
              <a:tailEnd/>
            </a:ln>
          </p:spPr>
          <p:txBody>
            <a:bodyPr/>
            <a:lstStyle/>
            <a:p>
              <a:endParaRPr lang="en-US" sz="1658"/>
            </a:p>
          </p:txBody>
        </p:sp>
        <p:sp>
          <p:nvSpPr>
            <p:cNvPr id="1066" name="Line 6"/>
            <p:cNvSpPr>
              <a:spLocks noChangeShapeType="1"/>
            </p:cNvSpPr>
            <p:nvPr/>
          </p:nvSpPr>
          <p:spPr bwMode="auto">
            <a:xfrm flipH="1" flipV="1">
              <a:off x="1200" y="2736"/>
              <a:ext cx="240" cy="0"/>
            </a:xfrm>
            <a:prstGeom prst="line">
              <a:avLst/>
            </a:prstGeom>
            <a:noFill/>
            <a:ln w="19050">
              <a:solidFill>
                <a:srgbClr val="00FF00"/>
              </a:solidFill>
              <a:round/>
              <a:headEnd/>
              <a:tailEnd/>
            </a:ln>
          </p:spPr>
          <p:txBody>
            <a:bodyPr/>
            <a:lstStyle/>
            <a:p>
              <a:endParaRPr lang="en-US" sz="1658"/>
            </a:p>
          </p:txBody>
        </p:sp>
        <p:sp>
          <p:nvSpPr>
            <p:cNvPr id="1067" name="Line 7"/>
            <p:cNvSpPr>
              <a:spLocks noChangeShapeType="1"/>
            </p:cNvSpPr>
            <p:nvPr/>
          </p:nvSpPr>
          <p:spPr bwMode="auto">
            <a:xfrm flipV="1">
              <a:off x="1440" y="2736"/>
              <a:ext cx="0" cy="255"/>
            </a:xfrm>
            <a:prstGeom prst="line">
              <a:avLst/>
            </a:prstGeom>
            <a:noFill/>
            <a:ln w="19050">
              <a:solidFill>
                <a:srgbClr val="00FF00"/>
              </a:solidFill>
              <a:round/>
              <a:headEnd/>
              <a:tailEnd/>
            </a:ln>
          </p:spPr>
          <p:txBody>
            <a:bodyPr/>
            <a:lstStyle/>
            <a:p>
              <a:endParaRPr lang="en-US" sz="1658"/>
            </a:p>
          </p:txBody>
        </p:sp>
        <p:sp>
          <p:nvSpPr>
            <p:cNvPr id="1068" name="Line 8"/>
            <p:cNvSpPr>
              <a:spLocks noChangeShapeType="1"/>
            </p:cNvSpPr>
            <p:nvPr/>
          </p:nvSpPr>
          <p:spPr bwMode="auto">
            <a:xfrm flipV="1">
              <a:off x="1440" y="3018"/>
              <a:ext cx="0" cy="255"/>
            </a:xfrm>
            <a:prstGeom prst="line">
              <a:avLst/>
            </a:prstGeom>
            <a:noFill/>
            <a:ln w="19050">
              <a:solidFill>
                <a:srgbClr val="00FF00"/>
              </a:solidFill>
              <a:round/>
              <a:headEnd/>
              <a:tailEnd/>
            </a:ln>
          </p:spPr>
          <p:txBody>
            <a:bodyPr/>
            <a:lstStyle/>
            <a:p>
              <a:endParaRPr lang="en-US" sz="1658"/>
            </a:p>
          </p:txBody>
        </p:sp>
        <p:sp>
          <p:nvSpPr>
            <p:cNvPr id="1069" name="Line 9"/>
            <p:cNvSpPr>
              <a:spLocks noChangeShapeType="1"/>
            </p:cNvSpPr>
            <p:nvPr/>
          </p:nvSpPr>
          <p:spPr bwMode="auto">
            <a:xfrm flipV="1">
              <a:off x="1684" y="3012"/>
              <a:ext cx="0" cy="255"/>
            </a:xfrm>
            <a:prstGeom prst="line">
              <a:avLst/>
            </a:prstGeom>
            <a:noFill/>
            <a:ln w="19050">
              <a:solidFill>
                <a:srgbClr val="00FF00"/>
              </a:solidFill>
              <a:round/>
              <a:headEnd/>
              <a:tailEnd/>
            </a:ln>
          </p:spPr>
          <p:txBody>
            <a:bodyPr/>
            <a:lstStyle/>
            <a:p>
              <a:endParaRPr lang="en-US" sz="1658"/>
            </a:p>
          </p:txBody>
        </p:sp>
        <p:sp>
          <p:nvSpPr>
            <p:cNvPr id="1070" name="Line 10"/>
            <p:cNvSpPr>
              <a:spLocks noChangeShapeType="1"/>
            </p:cNvSpPr>
            <p:nvPr/>
          </p:nvSpPr>
          <p:spPr bwMode="auto">
            <a:xfrm flipH="1">
              <a:off x="1446" y="3268"/>
              <a:ext cx="240" cy="0"/>
            </a:xfrm>
            <a:prstGeom prst="line">
              <a:avLst/>
            </a:prstGeom>
            <a:noFill/>
            <a:ln w="19050">
              <a:solidFill>
                <a:srgbClr val="00FF00"/>
              </a:solidFill>
              <a:round/>
              <a:headEnd/>
              <a:tailEnd/>
            </a:ln>
          </p:spPr>
          <p:txBody>
            <a:bodyPr/>
            <a:lstStyle/>
            <a:p>
              <a:endParaRPr lang="en-US" sz="1658"/>
            </a:p>
          </p:txBody>
        </p:sp>
        <p:sp>
          <p:nvSpPr>
            <p:cNvPr id="1071" name="Line 11"/>
            <p:cNvSpPr>
              <a:spLocks noChangeShapeType="1"/>
            </p:cNvSpPr>
            <p:nvPr/>
          </p:nvSpPr>
          <p:spPr bwMode="auto">
            <a:xfrm flipV="1">
              <a:off x="1686" y="2736"/>
              <a:ext cx="0" cy="255"/>
            </a:xfrm>
            <a:prstGeom prst="line">
              <a:avLst/>
            </a:prstGeom>
            <a:noFill/>
            <a:ln w="19050">
              <a:solidFill>
                <a:srgbClr val="00FF00"/>
              </a:solidFill>
              <a:round/>
              <a:headEnd/>
              <a:tailEnd/>
            </a:ln>
          </p:spPr>
          <p:txBody>
            <a:bodyPr/>
            <a:lstStyle/>
            <a:p>
              <a:endParaRPr lang="en-US" sz="1658"/>
            </a:p>
          </p:txBody>
        </p:sp>
        <p:sp>
          <p:nvSpPr>
            <p:cNvPr id="1072" name="Line 12"/>
            <p:cNvSpPr>
              <a:spLocks noChangeShapeType="1"/>
            </p:cNvSpPr>
            <p:nvPr/>
          </p:nvSpPr>
          <p:spPr bwMode="auto">
            <a:xfrm flipH="1">
              <a:off x="1680" y="2736"/>
              <a:ext cx="240" cy="0"/>
            </a:xfrm>
            <a:prstGeom prst="line">
              <a:avLst/>
            </a:prstGeom>
            <a:noFill/>
            <a:ln w="19050">
              <a:solidFill>
                <a:srgbClr val="00FF00"/>
              </a:solidFill>
              <a:round/>
              <a:headEnd/>
              <a:tailEnd/>
            </a:ln>
          </p:spPr>
          <p:txBody>
            <a:bodyPr/>
            <a:lstStyle/>
            <a:p>
              <a:endParaRPr lang="en-US" sz="1658"/>
            </a:p>
          </p:txBody>
        </p:sp>
        <p:sp>
          <p:nvSpPr>
            <p:cNvPr id="1073" name="Line 13"/>
            <p:cNvSpPr>
              <a:spLocks noChangeShapeType="1"/>
            </p:cNvSpPr>
            <p:nvPr/>
          </p:nvSpPr>
          <p:spPr bwMode="auto">
            <a:xfrm flipV="1">
              <a:off x="3312" y="2736"/>
              <a:ext cx="0" cy="255"/>
            </a:xfrm>
            <a:prstGeom prst="line">
              <a:avLst/>
            </a:prstGeom>
            <a:noFill/>
            <a:ln w="19050">
              <a:solidFill>
                <a:srgbClr val="00FF00"/>
              </a:solidFill>
              <a:round/>
              <a:headEnd/>
              <a:tailEnd/>
            </a:ln>
          </p:spPr>
          <p:txBody>
            <a:bodyPr/>
            <a:lstStyle/>
            <a:p>
              <a:endParaRPr lang="en-US" sz="1658"/>
            </a:p>
          </p:txBody>
        </p:sp>
        <p:sp>
          <p:nvSpPr>
            <p:cNvPr id="1074" name="Line 14"/>
            <p:cNvSpPr>
              <a:spLocks noChangeShapeType="1"/>
            </p:cNvSpPr>
            <p:nvPr/>
          </p:nvSpPr>
          <p:spPr bwMode="auto">
            <a:xfrm flipH="1" flipV="1">
              <a:off x="3312" y="2736"/>
              <a:ext cx="240" cy="0"/>
            </a:xfrm>
            <a:prstGeom prst="line">
              <a:avLst/>
            </a:prstGeom>
            <a:noFill/>
            <a:ln w="19050">
              <a:solidFill>
                <a:srgbClr val="00FF00"/>
              </a:solidFill>
              <a:round/>
              <a:headEnd/>
              <a:tailEnd/>
            </a:ln>
          </p:spPr>
          <p:txBody>
            <a:bodyPr/>
            <a:lstStyle/>
            <a:p>
              <a:endParaRPr lang="en-US" sz="1658"/>
            </a:p>
          </p:txBody>
        </p:sp>
        <p:sp>
          <p:nvSpPr>
            <p:cNvPr id="1075" name="Line 15"/>
            <p:cNvSpPr>
              <a:spLocks noChangeShapeType="1"/>
            </p:cNvSpPr>
            <p:nvPr/>
          </p:nvSpPr>
          <p:spPr bwMode="auto">
            <a:xfrm flipV="1">
              <a:off x="3552" y="2736"/>
              <a:ext cx="0" cy="255"/>
            </a:xfrm>
            <a:prstGeom prst="line">
              <a:avLst/>
            </a:prstGeom>
            <a:noFill/>
            <a:ln w="19050">
              <a:solidFill>
                <a:srgbClr val="00FF00"/>
              </a:solidFill>
              <a:round/>
              <a:headEnd/>
              <a:tailEnd/>
            </a:ln>
          </p:spPr>
          <p:txBody>
            <a:bodyPr/>
            <a:lstStyle/>
            <a:p>
              <a:endParaRPr lang="en-US" sz="1658"/>
            </a:p>
          </p:txBody>
        </p:sp>
        <p:sp>
          <p:nvSpPr>
            <p:cNvPr id="1076" name="Line 16"/>
            <p:cNvSpPr>
              <a:spLocks noChangeShapeType="1"/>
            </p:cNvSpPr>
            <p:nvPr/>
          </p:nvSpPr>
          <p:spPr bwMode="auto">
            <a:xfrm flipV="1">
              <a:off x="3552" y="3018"/>
              <a:ext cx="0" cy="102"/>
            </a:xfrm>
            <a:prstGeom prst="line">
              <a:avLst/>
            </a:prstGeom>
            <a:noFill/>
            <a:ln w="19050">
              <a:solidFill>
                <a:srgbClr val="00FF00"/>
              </a:solidFill>
              <a:round/>
              <a:headEnd/>
              <a:tailEnd/>
            </a:ln>
          </p:spPr>
          <p:txBody>
            <a:bodyPr/>
            <a:lstStyle/>
            <a:p>
              <a:endParaRPr lang="en-US" sz="1658"/>
            </a:p>
          </p:txBody>
        </p:sp>
        <p:sp>
          <p:nvSpPr>
            <p:cNvPr id="1077" name="Line 17"/>
            <p:cNvSpPr>
              <a:spLocks noChangeShapeType="1"/>
            </p:cNvSpPr>
            <p:nvPr/>
          </p:nvSpPr>
          <p:spPr bwMode="auto">
            <a:xfrm flipV="1">
              <a:off x="3792" y="3012"/>
              <a:ext cx="4" cy="108"/>
            </a:xfrm>
            <a:prstGeom prst="line">
              <a:avLst/>
            </a:prstGeom>
            <a:noFill/>
            <a:ln w="19050">
              <a:solidFill>
                <a:srgbClr val="00FF00"/>
              </a:solidFill>
              <a:round/>
              <a:headEnd/>
              <a:tailEnd/>
            </a:ln>
          </p:spPr>
          <p:txBody>
            <a:bodyPr/>
            <a:lstStyle/>
            <a:p>
              <a:endParaRPr lang="en-US" sz="1658"/>
            </a:p>
          </p:txBody>
        </p:sp>
        <p:sp>
          <p:nvSpPr>
            <p:cNvPr id="1078" name="Line 18"/>
            <p:cNvSpPr>
              <a:spLocks noChangeShapeType="1"/>
            </p:cNvSpPr>
            <p:nvPr/>
          </p:nvSpPr>
          <p:spPr bwMode="auto">
            <a:xfrm flipH="1">
              <a:off x="3558" y="3120"/>
              <a:ext cx="240" cy="0"/>
            </a:xfrm>
            <a:prstGeom prst="line">
              <a:avLst/>
            </a:prstGeom>
            <a:noFill/>
            <a:ln w="19050">
              <a:solidFill>
                <a:srgbClr val="00FF00"/>
              </a:solidFill>
              <a:round/>
              <a:headEnd/>
              <a:tailEnd/>
            </a:ln>
          </p:spPr>
          <p:txBody>
            <a:bodyPr/>
            <a:lstStyle/>
            <a:p>
              <a:endParaRPr lang="en-US" sz="1658"/>
            </a:p>
          </p:txBody>
        </p:sp>
        <p:sp>
          <p:nvSpPr>
            <p:cNvPr id="1079" name="Line 19"/>
            <p:cNvSpPr>
              <a:spLocks noChangeShapeType="1"/>
            </p:cNvSpPr>
            <p:nvPr/>
          </p:nvSpPr>
          <p:spPr bwMode="auto">
            <a:xfrm flipV="1">
              <a:off x="3798" y="2736"/>
              <a:ext cx="0" cy="255"/>
            </a:xfrm>
            <a:prstGeom prst="line">
              <a:avLst/>
            </a:prstGeom>
            <a:noFill/>
            <a:ln w="19050">
              <a:solidFill>
                <a:srgbClr val="00FF00"/>
              </a:solidFill>
              <a:round/>
              <a:headEnd/>
              <a:tailEnd/>
            </a:ln>
          </p:spPr>
          <p:txBody>
            <a:bodyPr/>
            <a:lstStyle/>
            <a:p>
              <a:endParaRPr lang="en-US" sz="1658"/>
            </a:p>
          </p:txBody>
        </p:sp>
        <p:sp>
          <p:nvSpPr>
            <p:cNvPr id="1080" name="Line 20"/>
            <p:cNvSpPr>
              <a:spLocks noChangeShapeType="1"/>
            </p:cNvSpPr>
            <p:nvPr/>
          </p:nvSpPr>
          <p:spPr bwMode="auto">
            <a:xfrm flipH="1">
              <a:off x="3792" y="2736"/>
              <a:ext cx="240" cy="0"/>
            </a:xfrm>
            <a:prstGeom prst="line">
              <a:avLst/>
            </a:prstGeom>
            <a:noFill/>
            <a:ln w="19050">
              <a:solidFill>
                <a:srgbClr val="00FF00"/>
              </a:solidFill>
              <a:round/>
              <a:headEnd/>
              <a:tailEnd/>
            </a:ln>
          </p:spPr>
          <p:txBody>
            <a:bodyPr/>
            <a:lstStyle/>
            <a:p>
              <a:endParaRPr lang="en-US" sz="1658"/>
            </a:p>
          </p:txBody>
        </p:sp>
        <p:sp>
          <p:nvSpPr>
            <p:cNvPr id="1081" name="Freeform 21"/>
            <p:cNvSpPr>
              <a:spLocks/>
            </p:cNvSpPr>
            <p:nvPr/>
          </p:nvSpPr>
          <p:spPr bwMode="auto">
            <a:xfrm>
              <a:off x="804" y="2826"/>
              <a:ext cx="3846" cy="342"/>
            </a:xfrm>
            <a:custGeom>
              <a:avLst/>
              <a:gdLst>
                <a:gd name="T0" fmla="*/ 0 w 3846"/>
                <a:gd name="T1" fmla="*/ 180 h 342"/>
                <a:gd name="T2" fmla="*/ 1398 w 3846"/>
                <a:gd name="T3" fmla="*/ 180 h 342"/>
                <a:gd name="T4" fmla="*/ 1458 w 3846"/>
                <a:gd name="T5" fmla="*/ 0 h 342"/>
                <a:gd name="T6" fmla="*/ 1548 w 3846"/>
                <a:gd name="T7" fmla="*/ 336 h 342"/>
                <a:gd name="T8" fmla="*/ 1686 w 3846"/>
                <a:gd name="T9" fmla="*/ 6 h 342"/>
                <a:gd name="T10" fmla="*/ 1776 w 3846"/>
                <a:gd name="T11" fmla="*/ 336 h 342"/>
                <a:gd name="T12" fmla="*/ 1902 w 3846"/>
                <a:gd name="T13" fmla="*/ 0 h 342"/>
                <a:gd name="T14" fmla="*/ 2004 w 3846"/>
                <a:gd name="T15" fmla="*/ 342 h 342"/>
                <a:gd name="T16" fmla="*/ 2118 w 3846"/>
                <a:gd name="T17" fmla="*/ 6 h 342"/>
                <a:gd name="T18" fmla="*/ 2238 w 3846"/>
                <a:gd name="T19" fmla="*/ 330 h 342"/>
                <a:gd name="T20" fmla="*/ 2304 w 3846"/>
                <a:gd name="T21" fmla="*/ 162 h 342"/>
                <a:gd name="T22" fmla="*/ 3846 w 3846"/>
                <a:gd name="T23" fmla="*/ 162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46"/>
                <a:gd name="T37" fmla="*/ 0 h 342"/>
                <a:gd name="T38" fmla="*/ 3846 w 384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46" h="342">
                  <a:moveTo>
                    <a:pt x="0" y="180"/>
                  </a:moveTo>
                  <a:lnTo>
                    <a:pt x="1398" y="180"/>
                  </a:lnTo>
                  <a:lnTo>
                    <a:pt x="1458" y="0"/>
                  </a:lnTo>
                  <a:lnTo>
                    <a:pt x="1548" y="336"/>
                  </a:lnTo>
                  <a:lnTo>
                    <a:pt x="1686" y="6"/>
                  </a:lnTo>
                  <a:lnTo>
                    <a:pt x="1776" y="336"/>
                  </a:lnTo>
                  <a:lnTo>
                    <a:pt x="1902" y="0"/>
                  </a:lnTo>
                  <a:lnTo>
                    <a:pt x="2004" y="342"/>
                  </a:lnTo>
                  <a:lnTo>
                    <a:pt x="2118" y="6"/>
                  </a:lnTo>
                  <a:lnTo>
                    <a:pt x="2238" y="330"/>
                  </a:lnTo>
                  <a:lnTo>
                    <a:pt x="2304" y="162"/>
                  </a:lnTo>
                  <a:lnTo>
                    <a:pt x="3846" y="162"/>
                  </a:lnTo>
                </a:path>
              </a:pathLst>
            </a:custGeom>
            <a:noFill/>
            <a:ln w="28575">
              <a:solidFill>
                <a:schemeClr val="folHlink"/>
              </a:solidFill>
              <a:round/>
              <a:headEnd/>
              <a:tailEnd/>
            </a:ln>
          </p:spPr>
          <p:txBody>
            <a:bodyPr/>
            <a:lstStyle/>
            <a:p>
              <a:endParaRPr lang="en-US" sz="1658"/>
            </a:p>
          </p:txBody>
        </p:sp>
      </p:grpSp>
      <p:grpSp>
        <p:nvGrpSpPr>
          <p:cNvPr id="3" name="Group 22"/>
          <p:cNvGrpSpPr>
            <a:grpSpLocks/>
          </p:cNvGrpSpPr>
          <p:nvPr/>
        </p:nvGrpSpPr>
        <p:grpSpPr bwMode="auto">
          <a:xfrm>
            <a:off x="684386" y="4139454"/>
            <a:ext cx="5756659" cy="990600"/>
            <a:chOff x="816" y="2688"/>
            <a:chExt cx="3696" cy="624"/>
          </a:xfrm>
        </p:grpSpPr>
        <p:sp>
          <p:nvSpPr>
            <p:cNvPr id="1036" name="Line 23"/>
            <p:cNvSpPr>
              <a:spLocks noChangeShapeType="1"/>
            </p:cNvSpPr>
            <p:nvPr/>
          </p:nvSpPr>
          <p:spPr bwMode="auto">
            <a:xfrm>
              <a:off x="816" y="2976"/>
              <a:ext cx="3696" cy="0"/>
            </a:xfrm>
            <a:prstGeom prst="line">
              <a:avLst/>
            </a:prstGeom>
            <a:noFill/>
            <a:ln w="38100">
              <a:solidFill>
                <a:schemeClr val="folHlink"/>
              </a:solidFill>
              <a:round/>
              <a:headEnd/>
              <a:tailEnd/>
            </a:ln>
          </p:spPr>
          <p:txBody>
            <a:bodyPr/>
            <a:lstStyle/>
            <a:p>
              <a:endParaRPr lang="en-US" sz="1658"/>
            </a:p>
          </p:txBody>
        </p:sp>
        <p:sp>
          <p:nvSpPr>
            <p:cNvPr id="1037" name="Line 24"/>
            <p:cNvSpPr>
              <a:spLocks noChangeShapeType="1"/>
            </p:cNvSpPr>
            <p:nvPr/>
          </p:nvSpPr>
          <p:spPr bwMode="auto">
            <a:xfrm flipV="1">
              <a:off x="1200" y="2727"/>
              <a:ext cx="0" cy="255"/>
            </a:xfrm>
            <a:prstGeom prst="line">
              <a:avLst/>
            </a:prstGeom>
            <a:noFill/>
            <a:ln w="19050">
              <a:solidFill>
                <a:srgbClr val="00FF00"/>
              </a:solidFill>
              <a:round/>
              <a:headEnd/>
              <a:tailEnd/>
            </a:ln>
          </p:spPr>
          <p:txBody>
            <a:bodyPr/>
            <a:lstStyle/>
            <a:p>
              <a:endParaRPr lang="en-US" sz="1658"/>
            </a:p>
          </p:txBody>
        </p:sp>
        <p:sp>
          <p:nvSpPr>
            <p:cNvPr id="1038" name="Line 25"/>
            <p:cNvSpPr>
              <a:spLocks noChangeShapeType="1"/>
            </p:cNvSpPr>
            <p:nvPr/>
          </p:nvSpPr>
          <p:spPr bwMode="auto">
            <a:xfrm flipH="1" flipV="1">
              <a:off x="1200" y="2727"/>
              <a:ext cx="240" cy="0"/>
            </a:xfrm>
            <a:prstGeom prst="line">
              <a:avLst/>
            </a:prstGeom>
            <a:noFill/>
            <a:ln w="19050">
              <a:solidFill>
                <a:srgbClr val="00FF00"/>
              </a:solidFill>
              <a:round/>
              <a:headEnd/>
              <a:tailEnd/>
            </a:ln>
          </p:spPr>
          <p:txBody>
            <a:bodyPr/>
            <a:lstStyle/>
            <a:p>
              <a:endParaRPr lang="en-US" sz="1658"/>
            </a:p>
          </p:txBody>
        </p:sp>
        <p:sp>
          <p:nvSpPr>
            <p:cNvPr id="1039" name="Line 26"/>
            <p:cNvSpPr>
              <a:spLocks noChangeShapeType="1"/>
            </p:cNvSpPr>
            <p:nvPr/>
          </p:nvSpPr>
          <p:spPr bwMode="auto">
            <a:xfrm flipV="1">
              <a:off x="1440" y="2727"/>
              <a:ext cx="0" cy="255"/>
            </a:xfrm>
            <a:prstGeom prst="line">
              <a:avLst/>
            </a:prstGeom>
            <a:noFill/>
            <a:ln w="19050">
              <a:solidFill>
                <a:srgbClr val="00FF00"/>
              </a:solidFill>
              <a:round/>
              <a:headEnd/>
              <a:tailEnd/>
            </a:ln>
          </p:spPr>
          <p:txBody>
            <a:bodyPr/>
            <a:lstStyle/>
            <a:p>
              <a:endParaRPr lang="en-US" sz="1658"/>
            </a:p>
          </p:txBody>
        </p:sp>
        <p:sp>
          <p:nvSpPr>
            <p:cNvPr id="1040" name="Line 27"/>
            <p:cNvSpPr>
              <a:spLocks noChangeShapeType="1"/>
            </p:cNvSpPr>
            <p:nvPr/>
          </p:nvSpPr>
          <p:spPr bwMode="auto">
            <a:xfrm flipV="1">
              <a:off x="1440" y="3009"/>
              <a:ext cx="0" cy="255"/>
            </a:xfrm>
            <a:prstGeom prst="line">
              <a:avLst/>
            </a:prstGeom>
            <a:noFill/>
            <a:ln w="19050">
              <a:solidFill>
                <a:srgbClr val="00FF00"/>
              </a:solidFill>
              <a:round/>
              <a:headEnd/>
              <a:tailEnd/>
            </a:ln>
          </p:spPr>
          <p:txBody>
            <a:bodyPr/>
            <a:lstStyle/>
            <a:p>
              <a:endParaRPr lang="en-US" sz="1658"/>
            </a:p>
          </p:txBody>
        </p:sp>
        <p:sp>
          <p:nvSpPr>
            <p:cNvPr id="1041" name="Line 28"/>
            <p:cNvSpPr>
              <a:spLocks noChangeShapeType="1"/>
            </p:cNvSpPr>
            <p:nvPr/>
          </p:nvSpPr>
          <p:spPr bwMode="auto">
            <a:xfrm flipV="1">
              <a:off x="1684" y="3003"/>
              <a:ext cx="0" cy="255"/>
            </a:xfrm>
            <a:prstGeom prst="line">
              <a:avLst/>
            </a:prstGeom>
            <a:noFill/>
            <a:ln w="19050">
              <a:solidFill>
                <a:srgbClr val="00FF00"/>
              </a:solidFill>
              <a:round/>
              <a:headEnd/>
              <a:tailEnd/>
            </a:ln>
          </p:spPr>
          <p:txBody>
            <a:bodyPr/>
            <a:lstStyle/>
            <a:p>
              <a:endParaRPr lang="en-US" sz="1658"/>
            </a:p>
          </p:txBody>
        </p:sp>
        <p:sp>
          <p:nvSpPr>
            <p:cNvPr id="1042" name="Line 29"/>
            <p:cNvSpPr>
              <a:spLocks noChangeShapeType="1"/>
            </p:cNvSpPr>
            <p:nvPr/>
          </p:nvSpPr>
          <p:spPr bwMode="auto">
            <a:xfrm flipH="1">
              <a:off x="1446" y="3259"/>
              <a:ext cx="240" cy="0"/>
            </a:xfrm>
            <a:prstGeom prst="line">
              <a:avLst/>
            </a:prstGeom>
            <a:noFill/>
            <a:ln w="19050">
              <a:solidFill>
                <a:srgbClr val="00FF00"/>
              </a:solidFill>
              <a:round/>
              <a:headEnd/>
              <a:tailEnd/>
            </a:ln>
          </p:spPr>
          <p:txBody>
            <a:bodyPr/>
            <a:lstStyle/>
            <a:p>
              <a:endParaRPr lang="en-US" sz="1658"/>
            </a:p>
          </p:txBody>
        </p:sp>
        <p:sp>
          <p:nvSpPr>
            <p:cNvPr id="1043" name="Line 30"/>
            <p:cNvSpPr>
              <a:spLocks noChangeShapeType="1"/>
            </p:cNvSpPr>
            <p:nvPr/>
          </p:nvSpPr>
          <p:spPr bwMode="auto">
            <a:xfrm flipV="1">
              <a:off x="1686" y="2727"/>
              <a:ext cx="0" cy="255"/>
            </a:xfrm>
            <a:prstGeom prst="line">
              <a:avLst/>
            </a:prstGeom>
            <a:noFill/>
            <a:ln w="19050">
              <a:solidFill>
                <a:srgbClr val="00FF00"/>
              </a:solidFill>
              <a:round/>
              <a:headEnd/>
              <a:tailEnd/>
            </a:ln>
          </p:spPr>
          <p:txBody>
            <a:bodyPr/>
            <a:lstStyle/>
            <a:p>
              <a:endParaRPr lang="en-US" sz="1658"/>
            </a:p>
          </p:txBody>
        </p:sp>
        <p:sp>
          <p:nvSpPr>
            <p:cNvPr id="1044" name="Line 31"/>
            <p:cNvSpPr>
              <a:spLocks noChangeShapeType="1"/>
            </p:cNvSpPr>
            <p:nvPr/>
          </p:nvSpPr>
          <p:spPr bwMode="auto">
            <a:xfrm flipH="1">
              <a:off x="1680" y="2727"/>
              <a:ext cx="240" cy="0"/>
            </a:xfrm>
            <a:prstGeom prst="line">
              <a:avLst/>
            </a:prstGeom>
            <a:noFill/>
            <a:ln w="19050">
              <a:solidFill>
                <a:srgbClr val="00FF00"/>
              </a:solidFill>
              <a:round/>
              <a:headEnd/>
              <a:tailEnd/>
            </a:ln>
          </p:spPr>
          <p:txBody>
            <a:bodyPr/>
            <a:lstStyle/>
            <a:p>
              <a:endParaRPr lang="en-US" sz="1658"/>
            </a:p>
          </p:txBody>
        </p:sp>
        <p:sp>
          <p:nvSpPr>
            <p:cNvPr id="1045" name="Line 32"/>
            <p:cNvSpPr>
              <a:spLocks noChangeShapeType="1"/>
            </p:cNvSpPr>
            <p:nvPr/>
          </p:nvSpPr>
          <p:spPr bwMode="auto">
            <a:xfrm flipV="1">
              <a:off x="3024" y="2727"/>
              <a:ext cx="0" cy="255"/>
            </a:xfrm>
            <a:prstGeom prst="line">
              <a:avLst/>
            </a:prstGeom>
            <a:noFill/>
            <a:ln w="19050">
              <a:solidFill>
                <a:srgbClr val="00FF00"/>
              </a:solidFill>
              <a:round/>
              <a:headEnd/>
              <a:tailEnd/>
            </a:ln>
          </p:spPr>
          <p:txBody>
            <a:bodyPr/>
            <a:lstStyle/>
            <a:p>
              <a:endParaRPr lang="en-US" sz="1658"/>
            </a:p>
          </p:txBody>
        </p:sp>
        <p:sp>
          <p:nvSpPr>
            <p:cNvPr id="1046" name="Line 33"/>
            <p:cNvSpPr>
              <a:spLocks noChangeShapeType="1"/>
            </p:cNvSpPr>
            <p:nvPr/>
          </p:nvSpPr>
          <p:spPr bwMode="auto">
            <a:xfrm flipH="1" flipV="1">
              <a:off x="3024" y="2727"/>
              <a:ext cx="480" cy="9"/>
            </a:xfrm>
            <a:prstGeom prst="line">
              <a:avLst/>
            </a:prstGeom>
            <a:noFill/>
            <a:ln w="19050">
              <a:solidFill>
                <a:srgbClr val="00FF00"/>
              </a:solidFill>
              <a:round/>
              <a:headEnd/>
              <a:tailEnd/>
            </a:ln>
          </p:spPr>
          <p:txBody>
            <a:bodyPr/>
            <a:lstStyle/>
            <a:p>
              <a:endParaRPr lang="en-US" sz="1658"/>
            </a:p>
          </p:txBody>
        </p:sp>
        <p:sp>
          <p:nvSpPr>
            <p:cNvPr id="1047" name="Line 34"/>
            <p:cNvSpPr>
              <a:spLocks noChangeShapeType="1"/>
            </p:cNvSpPr>
            <p:nvPr/>
          </p:nvSpPr>
          <p:spPr bwMode="auto">
            <a:xfrm flipV="1">
              <a:off x="3504" y="2727"/>
              <a:ext cx="0" cy="255"/>
            </a:xfrm>
            <a:prstGeom prst="line">
              <a:avLst/>
            </a:prstGeom>
            <a:noFill/>
            <a:ln w="19050">
              <a:solidFill>
                <a:srgbClr val="00FF00"/>
              </a:solidFill>
              <a:round/>
              <a:headEnd/>
              <a:tailEnd/>
            </a:ln>
          </p:spPr>
          <p:txBody>
            <a:bodyPr/>
            <a:lstStyle/>
            <a:p>
              <a:endParaRPr lang="en-US" sz="1658"/>
            </a:p>
          </p:txBody>
        </p:sp>
        <p:sp>
          <p:nvSpPr>
            <p:cNvPr id="1048" name="Line 35"/>
            <p:cNvSpPr>
              <a:spLocks noChangeShapeType="1"/>
            </p:cNvSpPr>
            <p:nvPr/>
          </p:nvSpPr>
          <p:spPr bwMode="auto">
            <a:xfrm flipV="1">
              <a:off x="3504" y="2976"/>
              <a:ext cx="0" cy="102"/>
            </a:xfrm>
            <a:prstGeom prst="line">
              <a:avLst/>
            </a:prstGeom>
            <a:noFill/>
            <a:ln w="19050">
              <a:solidFill>
                <a:srgbClr val="00FF00"/>
              </a:solidFill>
              <a:round/>
              <a:headEnd/>
              <a:tailEnd/>
            </a:ln>
          </p:spPr>
          <p:txBody>
            <a:bodyPr/>
            <a:lstStyle/>
            <a:p>
              <a:endParaRPr lang="en-US" sz="1658"/>
            </a:p>
          </p:txBody>
        </p:sp>
        <p:sp>
          <p:nvSpPr>
            <p:cNvPr id="1049" name="Line 36"/>
            <p:cNvSpPr>
              <a:spLocks noChangeShapeType="1"/>
            </p:cNvSpPr>
            <p:nvPr/>
          </p:nvSpPr>
          <p:spPr bwMode="auto">
            <a:xfrm flipV="1">
              <a:off x="3545" y="2970"/>
              <a:ext cx="4" cy="108"/>
            </a:xfrm>
            <a:prstGeom prst="line">
              <a:avLst/>
            </a:prstGeom>
            <a:noFill/>
            <a:ln w="19050">
              <a:solidFill>
                <a:srgbClr val="00FF00"/>
              </a:solidFill>
              <a:round/>
              <a:headEnd/>
              <a:tailEnd/>
            </a:ln>
          </p:spPr>
          <p:txBody>
            <a:bodyPr/>
            <a:lstStyle/>
            <a:p>
              <a:endParaRPr lang="en-US" sz="1658"/>
            </a:p>
          </p:txBody>
        </p:sp>
        <p:sp>
          <p:nvSpPr>
            <p:cNvPr id="1050" name="Line 37"/>
            <p:cNvSpPr>
              <a:spLocks noChangeShapeType="1"/>
            </p:cNvSpPr>
            <p:nvPr/>
          </p:nvSpPr>
          <p:spPr bwMode="auto">
            <a:xfrm flipV="1">
              <a:off x="3549" y="2727"/>
              <a:ext cx="0" cy="255"/>
            </a:xfrm>
            <a:prstGeom prst="line">
              <a:avLst/>
            </a:prstGeom>
            <a:noFill/>
            <a:ln w="19050">
              <a:solidFill>
                <a:srgbClr val="00FF00"/>
              </a:solidFill>
              <a:round/>
              <a:headEnd/>
              <a:tailEnd/>
            </a:ln>
          </p:spPr>
          <p:txBody>
            <a:bodyPr/>
            <a:lstStyle/>
            <a:p>
              <a:endParaRPr lang="en-US" sz="1658"/>
            </a:p>
          </p:txBody>
        </p:sp>
        <p:sp>
          <p:nvSpPr>
            <p:cNvPr id="1051" name="Line 38"/>
            <p:cNvSpPr>
              <a:spLocks noChangeShapeType="1"/>
            </p:cNvSpPr>
            <p:nvPr/>
          </p:nvSpPr>
          <p:spPr bwMode="auto">
            <a:xfrm flipH="1">
              <a:off x="3948" y="2832"/>
              <a:ext cx="240" cy="0"/>
            </a:xfrm>
            <a:prstGeom prst="line">
              <a:avLst/>
            </a:prstGeom>
            <a:noFill/>
            <a:ln w="19050">
              <a:solidFill>
                <a:srgbClr val="00FF00"/>
              </a:solidFill>
              <a:round/>
              <a:headEnd/>
              <a:tailEnd/>
            </a:ln>
          </p:spPr>
          <p:txBody>
            <a:bodyPr/>
            <a:lstStyle/>
            <a:p>
              <a:endParaRPr lang="en-US" sz="1658"/>
            </a:p>
          </p:txBody>
        </p:sp>
        <p:sp>
          <p:nvSpPr>
            <p:cNvPr id="1052" name="Line 39"/>
            <p:cNvSpPr>
              <a:spLocks noChangeShapeType="1"/>
            </p:cNvSpPr>
            <p:nvPr/>
          </p:nvSpPr>
          <p:spPr bwMode="auto">
            <a:xfrm flipV="1">
              <a:off x="1056" y="3072"/>
              <a:ext cx="288" cy="240"/>
            </a:xfrm>
            <a:prstGeom prst="line">
              <a:avLst/>
            </a:prstGeom>
            <a:noFill/>
            <a:ln w="76200">
              <a:solidFill>
                <a:srgbClr val="CC0000"/>
              </a:solidFill>
              <a:round/>
              <a:headEnd/>
              <a:tailEnd type="stealth" w="med" len="med"/>
            </a:ln>
          </p:spPr>
          <p:txBody>
            <a:bodyPr/>
            <a:lstStyle/>
            <a:p>
              <a:endParaRPr lang="en-US" sz="1658"/>
            </a:p>
          </p:txBody>
        </p:sp>
        <p:sp>
          <p:nvSpPr>
            <p:cNvPr id="1053" name="Line 40"/>
            <p:cNvSpPr>
              <a:spLocks noChangeShapeType="1"/>
            </p:cNvSpPr>
            <p:nvPr/>
          </p:nvSpPr>
          <p:spPr bwMode="auto">
            <a:xfrm flipH="1">
              <a:off x="1776" y="2688"/>
              <a:ext cx="336" cy="192"/>
            </a:xfrm>
            <a:prstGeom prst="line">
              <a:avLst/>
            </a:prstGeom>
            <a:noFill/>
            <a:ln w="76200">
              <a:solidFill>
                <a:srgbClr val="CC0000"/>
              </a:solidFill>
              <a:round/>
              <a:headEnd/>
              <a:tailEnd type="stealth" w="med" len="med"/>
            </a:ln>
          </p:spPr>
          <p:txBody>
            <a:bodyPr/>
            <a:lstStyle/>
            <a:p>
              <a:endParaRPr lang="en-US" sz="1658"/>
            </a:p>
          </p:txBody>
        </p:sp>
        <p:sp>
          <p:nvSpPr>
            <p:cNvPr id="1054" name="Line 41"/>
            <p:cNvSpPr>
              <a:spLocks noChangeShapeType="1"/>
            </p:cNvSpPr>
            <p:nvPr/>
          </p:nvSpPr>
          <p:spPr bwMode="auto">
            <a:xfrm flipH="1" flipV="1">
              <a:off x="1776" y="3024"/>
              <a:ext cx="288" cy="288"/>
            </a:xfrm>
            <a:prstGeom prst="line">
              <a:avLst/>
            </a:prstGeom>
            <a:noFill/>
            <a:ln w="76200">
              <a:solidFill>
                <a:srgbClr val="CC0000"/>
              </a:solidFill>
              <a:round/>
              <a:headEnd/>
              <a:tailEnd type="stealth" w="med" len="med"/>
            </a:ln>
          </p:spPr>
          <p:txBody>
            <a:bodyPr/>
            <a:lstStyle/>
            <a:p>
              <a:endParaRPr lang="en-US" sz="1658"/>
            </a:p>
          </p:txBody>
        </p:sp>
        <p:sp>
          <p:nvSpPr>
            <p:cNvPr id="1055" name="Line 42"/>
            <p:cNvSpPr>
              <a:spLocks noChangeShapeType="1"/>
            </p:cNvSpPr>
            <p:nvPr/>
          </p:nvSpPr>
          <p:spPr bwMode="auto">
            <a:xfrm>
              <a:off x="912" y="2688"/>
              <a:ext cx="240" cy="240"/>
            </a:xfrm>
            <a:prstGeom prst="line">
              <a:avLst/>
            </a:prstGeom>
            <a:noFill/>
            <a:ln w="76200">
              <a:solidFill>
                <a:srgbClr val="CC0000"/>
              </a:solidFill>
              <a:round/>
              <a:headEnd/>
              <a:tailEnd type="stealth" w="med" len="med"/>
            </a:ln>
          </p:spPr>
          <p:txBody>
            <a:bodyPr/>
            <a:lstStyle/>
            <a:p>
              <a:endParaRPr lang="en-US" sz="1658"/>
            </a:p>
          </p:txBody>
        </p:sp>
        <p:sp>
          <p:nvSpPr>
            <p:cNvPr id="1056" name="Line 43"/>
            <p:cNvSpPr>
              <a:spLocks noChangeShapeType="1"/>
            </p:cNvSpPr>
            <p:nvPr/>
          </p:nvSpPr>
          <p:spPr bwMode="auto">
            <a:xfrm>
              <a:off x="3501" y="3072"/>
              <a:ext cx="48" cy="0"/>
            </a:xfrm>
            <a:prstGeom prst="line">
              <a:avLst/>
            </a:prstGeom>
            <a:noFill/>
            <a:ln w="19050">
              <a:solidFill>
                <a:srgbClr val="00FF00"/>
              </a:solidFill>
              <a:round/>
              <a:headEnd/>
              <a:tailEnd/>
            </a:ln>
          </p:spPr>
          <p:txBody>
            <a:bodyPr/>
            <a:lstStyle/>
            <a:p>
              <a:endParaRPr lang="en-US" sz="1658"/>
            </a:p>
          </p:txBody>
        </p:sp>
        <p:sp>
          <p:nvSpPr>
            <p:cNvPr id="1057" name="Line 44"/>
            <p:cNvSpPr>
              <a:spLocks noChangeShapeType="1"/>
            </p:cNvSpPr>
            <p:nvPr/>
          </p:nvSpPr>
          <p:spPr bwMode="auto">
            <a:xfrm flipH="1" flipV="1">
              <a:off x="3597" y="2727"/>
              <a:ext cx="3" cy="393"/>
            </a:xfrm>
            <a:prstGeom prst="line">
              <a:avLst/>
            </a:prstGeom>
            <a:noFill/>
            <a:ln w="19050">
              <a:solidFill>
                <a:srgbClr val="00FF00"/>
              </a:solidFill>
              <a:round/>
              <a:headEnd/>
              <a:tailEnd/>
            </a:ln>
          </p:spPr>
          <p:txBody>
            <a:bodyPr/>
            <a:lstStyle/>
            <a:p>
              <a:endParaRPr lang="en-US" sz="1658"/>
            </a:p>
          </p:txBody>
        </p:sp>
        <p:sp>
          <p:nvSpPr>
            <p:cNvPr id="1058" name="Line 45"/>
            <p:cNvSpPr>
              <a:spLocks noChangeShapeType="1"/>
            </p:cNvSpPr>
            <p:nvPr/>
          </p:nvSpPr>
          <p:spPr bwMode="auto">
            <a:xfrm flipH="1">
              <a:off x="3720" y="3069"/>
              <a:ext cx="240" cy="0"/>
            </a:xfrm>
            <a:prstGeom prst="line">
              <a:avLst/>
            </a:prstGeom>
            <a:noFill/>
            <a:ln w="19050">
              <a:solidFill>
                <a:srgbClr val="00FF00"/>
              </a:solidFill>
              <a:round/>
              <a:headEnd/>
              <a:tailEnd/>
            </a:ln>
          </p:spPr>
          <p:txBody>
            <a:bodyPr/>
            <a:lstStyle/>
            <a:p>
              <a:endParaRPr lang="en-US" sz="1658"/>
            </a:p>
          </p:txBody>
        </p:sp>
        <p:sp>
          <p:nvSpPr>
            <p:cNvPr id="1059" name="Line 46"/>
            <p:cNvSpPr>
              <a:spLocks noChangeShapeType="1"/>
            </p:cNvSpPr>
            <p:nvPr/>
          </p:nvSpPr>
          <p:spPr bwMode="auto">
            <a:xfrm>
              <a:off x="3549" y="2733"/>
              <a:ext cx="48" cy="0"/>
            </a:xfrm>
            <a:prstGeom prst="line">
              <a:avLst/>
            </a:prstGeom>
            <a:noFill/>
            <a:ln w="19050">
              <a:solidFill>
                <a:srgbClr val="00FF00"/>
              </a:solidFill>
              <a:round/>
              <a:headEnd/>
              <a:tailEnd/>
            </a:ln>
          </p:spPr>
          <p:txBody>
            <a:bodyPr/>
            <a:lstStyle/>
            <a:p>
              <a:endParaRPr lang="en-US" sz="1658"/>
            </a:p>
          </p:txBody>
        </p:sp>
        <p:sp>
          <p:nvSpPr>
            <p:cNvPr id="1060" name="Line 47"/>
            <p:cNvSpPr>
              <a:spLocks noChangeShapeType="1"/>
            </p:cNvSpPr>
            <p:nvPr/>
          </p:nvSpPr>
          <p:spPr bwMode="auto">
            <a:xfrm>
              <a:off x="3597" y="3120"/>
              <a:ext cx="99" cy="0"/>
            </a:xfrm>
            <a:prstGeom prst="line">
              <a:avLst/>
            </a:prstGeom>
            <a:noFill/>
            <a:ln w="19050">
              <a:solidFill>
                <a:srgbClr val="00FF00"/>
              </a:solidFill>
              <a:round/>
              <a:headEnd/>
              <a:tailEnd/>
            </a:ln>
          </p:spPr>
          <p:txBody>
            <a:bodyPr/>
            <a:lstStyle/>
            <a:p>
              <a:endParaRPr lang="en-US" sz="1658"/>
            </a:p>
          </p:txBody>
        </p:sp>
        <p:sp>
          <p:nvSpPr>
            <p:cNvPr id="1061" name="Line 48"/>
            <p:cNvSpPr>
              <a:spLocks noChangeShapeType="1"/>
            </p:cNvSpPr>
            <p:nvPr/>
          </p:nvSpPr>
          <p:spPr bwMode="auto">
            <a:xfrm flipH="1" flipV="1">
              <a:off x="3687" y="2733"/>
              <a:ext cx="3" cy="393"/>
            </a:xfrm>
            <a:prstGeom prst="line">
              <a:avLst/>
            </a:prstGeom>
            <a:noFill/>
            <a:ln w="19050">
              <a:solidFill>
                <a:srgbClr val="00FF00"/>
              </a:solidFill>
              <a:round/>
              <a:headEnd/>
              <a:tailEnd/>
            </a:ln>
          </p:spPr>
          <p:txBody>
            <a:bodyPr/>
            <a:lstStyle/>
            <a:p>
              <a:endParaRPr lang="en-US" sz="1658"/>
            </a:p>
          </p:txBody>
        </p:sp>
        <p:sp>
          <p:nvSpPr>
            <p:cNvPr id="1062" name="Line 49"/>
            <p:cNvSpPr>
              <a:spLocks noChangeShapeType="1"/>
            </p:cNvSpPr>
            <p:nvPr/>
          </p:nvSpPr>
          <p:spPr bwMode="auto">
            <a:xfrm>
              <a:off x="3681" y="2736"/>
              <a:ext cx="48" cy="0"/>
            </a:xfrm>
            <a:prstGeom prst="line">
              <a:avLst/>
            </a:prstGeom>
            <a:noFill/>
            <a:ln w="19050">
              <a:solidFill>
                <a:srgbClr val="00FF00"/>
              </a:solidFill>
              <a:round/>
              <a:headEnd/>
              <a:tailEnd/>
            </a:ln>
          </p:spPr>
          <p:txBody>
            <a:bodyPr/>
            <a:lstStyle/>
            <a:p>
              <a:endParaRPr lang="en-US" sz="1658"/>
            </a:p>
          </p:txBody>
        </p:sp>
        <p:sp>
          <p:nvSpPr>
            <p:cNvPr id="1063" name="Line 50"/>
            <p:cNvSpPr>
              <a:spLocks noChangeShapeType="1"/>
            </p:cNvSpPr>
            <p:nvPr/>
          </p:nvSpPr>
          <p:spPr bwMode="auto">
            <a:xfrm flipH="1" flipV="1">
              <a:off x="3726" y="2733"/>
              <a:ext cx="0" cy="336"/>
            </a:xfrm>
            <a:prstGeom prst="line">
              <a:avLst/>
            </a:prstGeom>
            <a:noFill/>
            <a:ln w="19050">
              <a:solidFill>
                <a:srgbClr val="00FF00"/>
              </a:solidFill>
              <a:round/>
              <a:headEnd/>
              <a:tailEnd/>
            </a:ln>
          </p:spPr>
          <p:txBody>
            <a:bodyPr/>
            <a:lstStyle/>
            <a:p>
              <a:endParaRPr lang="en-US" sz="1658"/>
            </a:p>
          </p:txBody>
        </p:sp>
        <p:sp>
          <p:nvSpPr>
            <p:cNvPr id="1064" name="Line 51"/>
            <p:cNvSpPr>
              <a:spLocks noChangeShapeType="1"/>
            </p:cNvSpPr>
            <p:nvPr/>
          </p:nvSpPr>
          <p:spPr bwMode="auto">
            <a:xfrm flipH="1" flipV="1">
              <a:off x="3954" y="2832"/>
              <a:ext cx="0" cy="240"/>
            </a:xfrm>
            <a:prstGeom prst="line">
              <a:avLst/>
            </a:prstGeom>
            <a:noFill/>
            <a:ln w="19050">
              <a:solidFill>
                <a:srgbClr val="00FF00"/>
              </a:solidFill>
              <a:round/>
              <a:headEnd/>
              <a:tailEnd/>
            </a:ln>
          </p:spPr>
          <p:txBody>
            <a:bodyPr/>
            <a:lstStyle/>
            <a:p>
              <a:endParaRPr lang="en-US" sz="1658"/>
            </a:p>
          </p:txBody>
        </p:sp>
      </p:grpSp>
      <p:grpSp>
        <p:nvGrpSpPr>
          <p:cNvPr id="4" name="Group 52"/>
          <p:cNvGrpSpPr>
            <a:grpSpLocks/>
          </p:cNvGrpSpPr>
          <p:nvPr/>
        </p:nvGrpSpPr>
        <p:grpSpPr bwMode="auto">
          <a:xfrm>
            <a:off x="835468" y="5358655"/>
            <a:ext cx="6427957" cy="1382713"/>
            <a:chOff x="878" y="2658"/>
            <a:chExt cx="4127" cy="871"/>
          </a:xfrm>
        </p:grpSpPr>
        <p:graphicFrame>
          <p:nvGraphicFramePr>
            <p:cNvPr id="1026" name="Object 53"/>
            <p:cNvGraphicFramePr>
              <a:graphicFrameLocks noChangeAspect="1"/>
            </p:cNvGraphicFramePr>
            <p:nvPr/>
          </p:nvGraphicFramePr>
          <p:xfrm>
            <a:off x="878" y="2904"/>
            <a:ext cx="4004" cy="481"/>
          </p:xfrm>
          <a:graphic>
            <a:graphicData uri="http://schemas.openxmlformats.org/presentationml/2006/ole">
              <mc:AlternateContent xmlns:mc="http://schemas.openxmlformats.org/markup-compatibility/2006">
                <mc:Choice xmlns:v="urn:schemas-microsoft-com:vml" Requires="v">
                  <p:oleObj spid="_x0000_s1064" name="Visio" r:id="rId4" imgW="6356096" imgH="763829" progId="Visio.Drawing.11">
                    <p:embed/>
                  </p:oleObj>
                </mc:Choice>
                <mc:Fallback>
                  <p:oleObj name="Visio" r:id="rId4" imgW="6356096" imgH="76382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 y="2904"/>
                          <a:ext cx="4004"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5" name="Freeform 54"/>
            <p:cNvSpPr>
              <a:spLocks/>
            </p:cNvSpPr>
            <p:nvPr/>
          </p:nvSpPr>
          <p:spPr bwMode="auto">
            <a:xfrm>
              <a:off x="3686" y="2658"/>
              <a:ext cx="1319" cy="871"/>
            </a:xfrm>
            <a:custGeom>
              <a:avLst/>
              <a:gdLst>
                <a:gd name="T0" fmla="*/ 0 w 1319"/>
                <a:gd name="T1" fmla="*/ 484 h 871"/>
                <a:gd name="T2" fmla="*/ 116 w 1319"/>
                <a:gd name="T3" fmla="*/ 170 h 871"/>
                <a:gd name="T4" fmla="*/ 168 w 1319"/>
                <a:gd name="T5" fmla="*/ 180 h 871"/>
                <a:gd name="T6" fmla="*/ 231 w 1319"/>
                <a:gd name="T7" fmla="*/ 274 h 871"/>
                <a:gd name="T8" fmla="*/ 220 w 1319"/>
                <a:gd name="T9" fmla="*/ 526 h 871"/>
                <a:gd name="T10" fmla="*/ 199 w 1319"/>
                <a:gd name="T11" fmla="*/ 714 h 871"/>
                <a:gd name="T12" fmla="*/ 168 w 1319"/>
                <a:gd name="T13" fmla="*/ 808 h 871"/>
                <a:gd name="T14" fmla="*/ 367 w 1319"/>
                <a:gd name="T15" fmla="*/ 871 h 871"/>
                <a:gd name="T16" fmla="*/ 482 w 1319"/>
                <a:gd name="T17" fmla="*/ 746 h 871"/>
                <a:gd name="T18" fmla="*/ 545 w 1319"/>
                <a:gd name="T19" fmla="*/ 683 h 871"/>
                <a:gd name="T20" fmla="*/ 555 w 1319"/>
                <a:gd name="T21" fmla="*/ 515 h 871"/>
                <a:gd name="T22" fmla="*/ 702 w 1319"/>
                <a:gd name="T23" fmla="*/ 159 h 871"/>
                <a:gd name="T24" fmla="*/ 786 w 1319"/>
                <a:gd name="T25" fmla="*/ 222 h 871"/>
                <a:gd name="T26" fmla="*/ 796 w 1319"/>
                <a:gd name="T27" fmla="*/ 253 h 871"/>
                <a:gd name="T28" fmla="*/ 817 w 1319"/>
                <a:gd name="T29" fmla="*/ 274 h 871"/>
                <a:gd name="T30" fmla="*/ 880 w 1319"/>
                <a:gd name="T31" fmla="*/ 285 h 871"/>
                <a:gd name="T32" fmla="*/ 953 w 1319"/>
                <a:gd name="T33" fmla="*/ 316 h 871"/>
                <a:gd name="T34" fmla="*/ 1006 w 1319"/>
                <a:gd name="T35" fmla="*/ 274 h 871"/>
                <a:gd name="T36" fmla="*/ 1048 w 1319"/>
                <a:gd name="T37" fmla="*/ 253 h 871"/>
                <a:gd name="T38" fmla="*/ 1090 w 1319"/>
                <a:gd name="T39" fmla="*/ 191 h 871"/>
                <a:gd name="T40" fmla="*/ 1163 w 1319"/>
                <a:gd name="T41" fmla="*/ 107 h 871"/>
                <a:gd name="T42" fmla="*/ 1205 w 1319"/>
                <a:gd name="T43" fmla="*/ 264 h 871"/>
                <a:gd name="T44" fmla="*/ 1215 w 1319"/>
                <a:gd name="T45" fmla="*/ 295 h 871"/>
                <a:gd name="T46" fmla="*/ 1309 w 1319"/>
                <a:gd name="T47" fmla="*/ 358 h 8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9"/>
                <a:gd name="T73" fmla="*/ 0 h 871"/>
                <a:gd name="T74" fmla="*/ 1319 w 1319"/>
                <a:gd name="T75" fmla="*/ 871 h 8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9" h="871">
                  <a:moveTo>
                    <a:pt x="0" y="484"/>
                  </a:moveTo>
                  <a:cubicBezTo>
                    <a:pt x="7" y="396"/>
                    <a:pt x="3" y="205"/>
                    <a:pt x="116" y="170"/>
                  </a:cubicBezTo>
                  <a:cubicBezTo>
                    <a:pt x="133" y="173"/>
                    <a:pt x="152" y="172"/>
                    <a:pt x="168" y="180"/>
                  </a:cubicBezTo>
                  <a:cubicBezTo>
                    <a:pt x="201" y="197"/>
                    <a:pt x="212" y="246"/>
                    <a:pt x="231" y="274"/>
                  </a:cubicBezTo>
                  <a:cubicBezTo>
                    <a:pt x="251" y="358"/>
                    <a:pt x="237" y="442"/>
                    <a:pt x="220" y="526"/>
                  </a:cubicBezTo>
                  <a:cubicBezTo>
                    <a:pt x="216" y="572"/>
                    <a:pt x="208" y="665"/>
                    <a:pt x="199" y="714"/>
                  </a:cubicBezTo>
                  <a:cubicBezTo>
                    <a:pt x="193" y="746"/>
                    <a:pt x="168" y="808"/>
                    <a:pt x="168" y="808"/>
                  </a:cubicBezTo>
                  <a:cubicBezTo>
                    <a:pt x="234" y="841"/>
                    <a:pt x="298" y="849"/>
                    <a:pt x="367" y="871"/>
                  </a:cubicBezTo>
                  <a:cubicBezTo>
                    <a:pt x="426" y="852"/>
                    <a:pt x="449" y="795"/>
                    <a:pt x="482" y="746"/>
                  </a:cubicBezTo>
                  <a:cubicBezTo>
                    <a:pt x="499" y="721"/>
                    <a:pt x="545" y="683"/>
                    <a:pt x="545" y="683"/>
                  </a:cubicBezTo>
                  <a:cubicBezTo>
                    <a:pt x="568" y="610"/>
                    <a:pt x="565" y="611"/>
                    <a:pt x="555" y="515"/>
                  </a:cubicBezTo>
                  <a:cubicBezTo>
                    <a:pt x="566" y="157"/>
                    <a:pt x="462" y="136"/>
                    <a:pt x="702" y="159"/>
                  </a:cubicBezTo>
                  <a:cubicBezTo>
                    <a:pt x="743" y="173"/>
                    <a:pt x="762" y="186"/>
                    <a:pt x="786" y="222"/>
                  </a:cubicBezTo>
                  <a:cubicBezTo>
                    <a:pt x="789" y="232"/>
                    <a:pt x="796" y="242"/>
                    <a:pt x="796" y="253"/>
                  </a:cubicBezTo>
                  <a:cubicBezTo>
                    <a:pt x="796" y="298"/>
                    <a:pt x="763" y="311"/>
                    <a:pt x="817" y="274"/>
                  </a:cubicBezTo>
                  <a:cubicBezTo>
                    <a:pt x="838" y="278"/>
                    <a:pt x="863" y="273"/>
                    <a:pt x="880" y="285"/>
                  </a:cubicBezTo>
                  <a:cubicBezTo>
                    <a:pt x="953" y="337"/>
                    <a:pt x="795" y="344"/>
                    <a:pt x="953" y="316"/>
                  </a:cubicBezTo>
                  <a:cubicBezTo>
                    <a:pt x="971" y="302"/>
                    <a:pt x="987" y="286"/>
                    <a:pt x="1006" y="274"/>
                  </a:cubicBezTo>
                  <a:cubicBezTo>
                    <a:pt x="1019" y="265"/>
                    <a:pt x="1037" y="264"/>
                    <a:pt x="1048" y="253"/>
                  </a:cubicBezTo>
                  <a:cubicBezTo>
                    <a:pt x="1066" y="235"/>
                    <a:pt x="1090" y="191"/>
                    <a:pt x="1090" y="191"/>
                  </a:cubicBezTo>
                  <a:cubicBezTo>
                    <a:pt x="1105" y="99"/>
                    <a:pt x="1093" y="0"/>
                    <a:pt x="1163" y="107"/>
                  </a:cubicBezTo>
                  <a:cubicBezTo>
                    <a:pt x="1182" y="164"/>
                    <a:pt x="1192" y="206"/>
                    <a:pt x="1205" y="264"/>
                  </a:cubicBezTo>
                  <a:cubicBezTo>
                    <a:pt x="1207" y="275"/>
                    <a:pt x="1206" y="289"/>
                    <a:pt x="1215" y="295"/>
                  </a:cubicBezTo>
                  <a:cubicBezTo>
                    <a:pt x="1319" y="358"/>
                    <a:pt x="1309" y="285"/>
                    <a:pt x="1309" y="358"/>
                  </a:cubicBezTo>
                </a:path>
              </a:pathLst>
            </a:custGeom>
            <a:noFill/>
            <a:ln w="9525">
              <a:solidFill>
                <a:srgbClr val="00FF00"/>
              </a:solidFill>
              <a:round/>
              <a:headEnd/>
              <a:tailEnd/>
            </a:ln>
          </p:spPr>
          <p:txBody>
            <a:bodyPr/>
            <a:lstStyle/>
            <a:p>
              <a:endParaRPr lang="en-US" sz="1658"/>
            </a:p>
          </p:txBody>
        </p:sp>
      </p:grpSp>
      <p:sp>
        <p:nvSpPr>
          <p:cNvPr id="27703" name="Rectangle 55"/>
          <p:cNvSpPr>
            <a:spLocks noChangeArrowheads="1"/>
          </p:cNvSpPr>
          <p:nvPr/>
        </p:nvSpPr>
        <p:spPr bwMode="auto">
          <a:xfrm>
            <a:off x="609624" y="3581185"/>
            <a:ext cx="8074275" cy="533400"/>
          </a:xfrm>
          <a:prstGeom prst="rect">
            <a:avLst/>
          </a:prstGeom>
          <a:noFill/>
          <a:ln w="9525">
            <a:noFill/>
            <a:miter lim="800000"/>
            <a:headEnd/>
            <a:tailEnd/>
          </a:ln>
        </p:spPr>
        <p:txBody>
          <a:bodyPr lIns="90453" tIns="45227" rIns="90453" bIns="45227"/>
          <a:lstStyle/>
          <a:p>
            <a:pPr marL="339197" indent="-339197">
              <a:spcBef>
                <a:spcPct val="20000"/>
              </a:spcBef>
              <a:buClr>
                <a:schemeClr val="hlink"/>
              </a:buClr>
              <a:buSzPct val="75000"/>
              <a:buFont typeface="Wingdings" pitchFamily="2" charset="2"/>
              <a:buChar char="v"/>
            </a:pPr>
            <a:r>
              <a:rPr lang="en-US" sz="2119" dirty="0"/>
              <a:t>Interference :  (noise).</a:t>
            </a:r>
          </a:p>
          <a:p>
            <a:pPr marL="339197" indent="-339197">
              <a:spcBef>
                <a:spcPct val="20000"/>
              </a:spcBef>
              <a:buClr>
                <a:schemeClr val="hlink"/>
              </a:buClr>
              <a:buSzPct val="75000"/>
            </a:pPr>
            <a:endParaRPr lang="en-US" sz="2395" dirty="0"/>
          </a:p>
          <a:p>
            <a:pPr marL="339197" indent="-339197">
              <a:spcBef>
                <a:spcPct val="20000"/>
              </a:spcBef>
              <a:buClr>
                <a:schemeClr val="hlink"/>
              </a:buClr>
              <a:buSzPct val="75000"/>
            </a:pPr>
            <a:endParaRPr lang="en-US" sz="2395" dirty="0"/>
          </a:p>
          <a:p>
            <a:pPr marL="339197" indent="-339197">
              <a:spcBef>
                <a:spcPct val="20000"/>
              </a:spcBef>
              <a:buClr>
                <a:schemeClr val="hlink"/>
              </a:buClr>
              <a:buSzPct val="75000"/>
            </a:pPr>
            <a:endParaRPr lang="en-US" sz="2395" dirty="0"/>
          </a:p>
        </p:txBody>
      </p:sp>
      <p:sp>
        <p:nvSpPr>
          <p:cNvPr id="27704" name="Rectangle 56"/>
          <p:cNvSpPr>
            <a:spLocks noChangeArrowheads="1"/>
          </p:cNvSpPr>
          <p:nvPr/>
        </p:nvSpPr>
        <p:spPr bwMode="auto">
          <a:xfrm>
            <a:off x="600248" y="5280073"/>
            <a:ext cx="8074275" cy="533400"/>
          </a:xfrm>
          <a:prstGeom prst="rect">
            <a:avLst/>
          </a:prstGeom>
          <a:noFill/>
          <a:ln w="9525">
            <a:noFill/>
            <a:miter lim="800000"/>
            <a:headEnd/>
            <a:tailEnd/>
          </a:ln>
        </p:spPr>
        <p:txBody>
          <a:bodyPr lIns="90453" tIns="45227" rIns="90453" bIns="45227"/>
          <a:lstStyle/>
          <a:p>
            <a:pPr marL="339197" indent="-339197">
              <a:spcBef>
                <a:spcPct val="20000"/>
              </a:spcBef>
              <a:buClr>
                <a:schemeClr val="hlink"/>
              </a:buClr>
              <a:buSzPct val="75000"/>
              <a:buFont typeface="Wingdings" pitchFamily="2" charset="2"/>
              <a:buChar char="v"/>
            </a:pPr>
            <a:r>
              <a:rPr lang="en-US" sz="2119" dirty="0" smtClean="0"/>
              <a:t>Distortion</a:t>
            </a:r>
            <a:endParaRPr lang="en-US" sz="2395" dirty="0" smtClean="0"/>
          </a:p>
          <a:p>
            <a:pPr marL="339197" indent="-339197">
              <a:spcBef>
                <a:spcPct val="20000"/>
              </a:spcBef>
              <a:buClr>
                <a:schemeClr val="hlink"/>
              </a:buClr>
              <a:buSzPct val="75000"/>
            </a:pPr>
            <a:endParaRPr lang="en-US" sz="2395" dirty="0"/>
          </a:p>
          <a:p>
            <a:pPr marL="339197" indent="-339197">
              <a:spcBef>
                <a:spcPct val="20000"/>
              </a:spcBef>
              <a:buClr>
                <a:schemeClr val="hlink"/>
              </a:buClr>
              <a:buSzPct val="75000"/>
            </a:pPr>
            <a:endParaRPr lang="en-US" sz="2395" dirty="0"/>
          </a:p>
        </p:txBody>
      </p:sp>
    </p:spTree>
    <p:extLst>
      <p:ext uri="{BB962C8B-B14F-4D97-AF65-F5344CB8AC3E}">
        <p14:creationId xmlns:p14="http://schemas.microsoft.com/office/powerpoint/2010/main" val="22018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p:cTn id="7" dur="500" fill="hold"/>
                                        <p:tgtEl>
                                          <p:spTgt spid="2765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65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651">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 calcmode="lin" valueType="num">
                                      <p:cBhvr>
                                        <p:cTn id="12" dur="500" fill="hold"/>
                                        <p:tgtEl>
                                          <p:spTgt spid="2765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27651">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27651">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53" presetClass="entr" presetSubtype="0" fill="hold" grpId="0" nodeType="withEffect">
                                  <p:stCondLst>
                                    <p:cond delay="0"/>
                                  </p:stCondLst>
                                  <p:childTnLst>
                                    <p:set>
                                      <p:cBhvr>
                                        <p:cTn id="19" dur="1" fill="hold">
                                          <p:stCondLst>
                                            <p:cond delay="0"/>
                                          </p:stCondLst>
                                        </p:cTn>
                                        <p:tgtEl>
                                          <p:spTgt spid="27703">
                                            <p:txEl>
                                              <p:pRg st="0" end="0"/>
                                            </p:txEl>
                                          </p:spTgt>
                                        </p:tgtEl>
                                        <p:attrNameLst>
                                          <p:attrName>style.visibility</p:attrName>
                                        </p:attrNameLst>
                                      </p:cBhvr>
                                      <p:to>
                                        <p:strVal val="visible"/>
                                      </p:to>
                                    </p:set>
                                    <p:anim calcmode="lin" valueType="num">
                                      <p:cBhvr>
                                        <p:cTn id="20" dur="500" fill="hold"/>
                                        <p:tgtEl>
                                          <p:spTgt spid="2770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770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7703">
                                            <p:txEl>
                                              <p:pRg st="0" end="0"/>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27704">
                                            <p:txEl>
                                              <p:pRg st="0" end="0"/>
                                            </p:txEl>
                                          </p:spTgt>
                                        </p:tgtEl>
                                        <p:attrNameLst>
                                          <p:attrName>style.visibility</p:attrName>
                                        </p:attrNameLst>
                                      </p:cBhvr>
                                      <p:to>
                                        <p:strVal val="visible"/>
                                      </p:to>
                                    </p:set>
                                    <p:anim calcmode="lin" valueType="num">
                                      <p:cBhvr>
                                        <p:cTn id="28" dur="500" fill="hold"/>
                                        <p:tgtEl>
                                          <p:spTgt spid="2770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770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7704">
                                            <p:txEl>
                                              <p:pRg st="0" end="0"/>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P spid="27703" grpId="0" build="p"/>
      <p:bldP spid="27704"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AutoShape 2"/>
          <p:cNvSpPr>
            <a:spLocks noGrp="1" noChangeArrowheads="1"/>
          </p:cNvSpPr>
          <p:nvPr>
            <p:ph type="title"/>
          </p:nvPr>
        </p:nvSpPr>
        <p:spPr>
          <a:xfrm>
            <a:off x="640606" y="269845"/>
            <a:ext cx="7775033" cy="892204"/>
          </a:xfrm>
        </p:spPr>
        <p:txBody>
          <a:bodyPr>
            <a:normAutofit/>
          </a:bodyPr>
          <a:lstStyle/>
          <a:p>
            <a:r>
              <a:rPr lang="en-US" dirty="0"/>
              <a:t>Some accessories UTP cable, RJ-45</a:t>
            </a:r>
          </a:p>
        </p:txBody>
      </p:sp>
      <p:pic>
        <p:nvPicPr>
          <p:cNvPr id="184324" name="Picture 4" descr="netne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872" y="2133893"/>
            <a:ext cx="3498472" cy="3733946"/>
          </a:xfrm>
          <a:prstGeom prst="rect">
            <a:avLst/>
          </a:prstGeom>
          <a:noFill/>
          <a:extLst>
            <a:ext uri="{909E8E84-426E-40DD-AFC4-6F175D3DCCD1}">
              <a14:hiddenFill xmlns:a14="http://schemas.microsoft.com/office/drawing/2010/main">
                <a:solidFill>
                  <a:srgbClr val="FFFFFF"/>
                </a:solidFill>
              </a14:hiddenFill>
            </a:ext>
          </a:extLst>
        </p:spPr>
      </p:pic>
      <p:pic>
        <p:nvPicPr>
          <p:cNvPr id="184325" name="Picture 5" descr="rj-45-crimp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94" y="2133893"/>
            <a:ext cx="3887516" cy="37339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50</a:t>
            </a:fld>
            <a:endParaRPr lang="en-US" dirty="0"/>
          </a:p>
        </p:txBody>
      </p:sp>
    </p:spTree>
    <p:extLst>
      <p:ext uri="{BB962C8B-B14F-4D97-AF65-F5344CB8AC3E}">
        <p14:creationId xmlns:p14="http://schemas.microsoft.com/office/powerpoint/2010/main" val="3716796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84325"/>
                                        </p:tgtEl>
                                        <p:attrNameLst>
                                          <p:attrName>style.visibility</p:attrName>
                                        </p:attrNameLst>
                                      </p:cBhvr>
                                      <p:to>
                                        <p:strVal val="visible"/>
                                      </p:to>
                                    </p:set>
                                    <p:anim calcmode="lin" valueType="num">
                                      <p:cBhvr additive="base">
                                        <p:cTn id="7" dur="500" fill="hold"/>
                                        <p:tgtEl>
                                          <p:spTgt spid="184325"/>
                                        </p:tgtEl>
                                        <p:attrNameLst>
                                          <p:attrName>ppt_x</p:attrName>
                                        </p:attrNameLst>
                                      </p:cBhvr>
                                      <p:tavLst>
                                        <p:tav tm="0">
                                          <p:val>
                                            <p:strVal val="0-#ppt_w/2"/>
                                          </p:val>
                                        </p:tav>
                                        <p:tav tm="100000">
                                          <p:val>
                                            <p:strVal val="#ppt_x"/>
                                          </p:val>
                                        </p:tav>
                                      </p:tavLst>
                                    </p:anim>
                                    <p:anim calcmode="lin" valueType="num">
                                      <p:cBhvr additive="base">
                                        <p:cTn id="8" dur="500" fill="hold"/>
                                        <p:tgtEl>
                                          <p:spTgt spid="1843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4324"/>
                                        </p:tgtEl>
                                        <p:attrNameLst>
                                          <p:attrName>style.visibility</p:attrName>
                                        </p:attrNameLst>
                                      </p:cBhvr>
                                      <p:to>
                                        <p:strVal val="visible"/>
                                      </p:to>
                                    </p:set>
                                    <p:anim calcmode="lin" valueType="num">
                                      <p:cBhvr additive="base">
                                        <p:cTn id="11" dur="500" fill="hold"/>
                                        <p:tgtEl>
                                          <p:spTgt spid="184324"/>
                                        </p:tgtEl>
                                        <p:attrNameLst>
                                          <p:attrName>ppt_x</p:attrName>
                                        </p:attrNameLst>
                                      </p:cBhvr>
                                      <p:tavLst>
                                        <p:tav tm="0">
                                          <p:val>
                                            <p:strVal val="1+#ppt_w/2"/>
                                          </p:val>
                                        </p:tav>
                                        <p:tav tm="100000">
                                          <p:val>
                                            <p:strVal val="#ppt_x"/>
                                          </p:val>
                                        </p:tav>
                                      </p:tavLst>
                                    </p:anim>
                                    <p:anim calcmode="lin" valueType="num">
                                      <p:cBhvr additive="base">
                                        <p:cTn id="12" dur="500" fill="hold"/>
                                        <p:tgtEl>
                                          <p:spTgt spid="1843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AutoShape 2"/>
          <p:cNvSpPr>
            <a:spLocks noGrp="1" noChangeArrowheads="1"/>
          </p:cNvSpPr>
          <p:nvPr>
            <p:ph type="title"/>
          </p:nvPr>
        </p:nvSpPr>
        <p:spPr/>
        <p:txBody>
          <a:bodyPr/>
          <a:lstStyle/>
          <a:p>
            <a:r>
              <a:rPr lang="en-US" sz="3317" dirty="0"/>
              <a:t>Some accessories UTP cable, RJ-45</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49" y="1676107"/>
            <a:ext cx="6827286" cy="438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51</a:t>
            </a:fld>
            <a:endParaRPr lang="en-US" dirty="0"/>
          </a:p>
        </p:txBody>
      </p:sp>
    </p:spTree>
    <p:extLst>
      <p:ext uri="{BB962C8B-B14F-4D97-AF65-F5344CB8AC3E}">
        <p14:creationId xmlns:p14="http://schemas.microsoft.com/office/powerpoint/2010/main" val="42244631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238" y="1516698"/>
            <a:ext cx="7300219" cy="5072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52</a:t>
            </a:fld>
            <a:endParaRPr lang="en-US" dirty="0"/>
          </a:p>
        </p:txBody>
      </p:sp>
      <p:sp>
        <p:nvSpPr>
          <p:cNvPr id="4" name="Title 3"/>
          <p:cNvSpPr>
            <a:spLocks noGrp="1"/>
          </p:cNvSpPr>
          <p:nvPr>
            <p:ph type="title"/>
          </p:nvPr>
        </p:nvSpPr>
        <p:spPr/>
        <p:txBody>
          <a:bodyPr/>
          <a:lstStyle/>
          <a:p>
            <a:r>
              <a:rPr lang="en-US" sz="3317" b="1" dirty="0">
                <a:solidFill>
                  <a:schemeClr val="tx1"/>
                </a:solidFill>
                <a:latin typeface="Arial"/>
                <a:cs typeface="Arial"/>
              </a:rPr>
              <a:t>Some accessories UTP cable, RJ-45</a:t>
            </a:r>
            <a:endParaRPr lang="en-US" dirty="0">
              <a:solidFill>
                <a:schemeClr val="tx1"/>
              </a:solidFill>
            </a:endParaRPr>
          </a:p>
        </p:txBody>
      </p:sp>
    </p:spTree>
    <p:extLst>
      <p:ext uri="{BB962C8B-B14F-4D97-AF65-F5344CB8AC3E}">
        <p14:creationId xmlns:p14="http://schemas.microsoft.com/office/powerpoint/2010/main" val="39239940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15" name="Picture 27" descr="301P_088"/>
          <p:cNvPicPr>
            <a:picLocks noChangeAspect="1" noChangeArrowheads="1"/>
          </p:cNvPicPr>
          <p:nvPr/>
        </p:nvPicPr>
        <p:blipFill>
          <a:blip r:embed="rId3"/>
          <a:srcRect/>
          <a:stretch>
            <a:fillRect/>
          </a:stretch>
        </p:blipFill>
        <p:spPr bwMode="auto">
          <a:xfrm>
            <a:off x="706193" y="2065198"/>
            <a:ext cx="3940570" cy="1212990"/>
          </a:xfrm>
          <a:prstGeom prst="rect">
            <a:avLst/>
          </a:prstGeom>
          <a:noFill/>
        </p:spPr>
      </p:pic>
      <p:sp>
        <p:nvSpPr>
          <p:cNvPr id="89094" name="Text Box 6"/>
          <p:cNvSpPr txBox="1">
            <a:spLocks noChangeArrowheads="1"/>
          </p:cNvSpPr>
          <p:nvPr/>
        </p:nvSpPr>
        <p:spPr bwMode="auto">
          <a:xfrm>
            <a:off x="771535" y="1488807"/>
            <a:ext cx="3552261" cy="668485"/>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935" dirty="0"/>
              <a:t>Cable 10BASE-T/</a:t>
            </a:r>
          </a:p>
          <a:p>
            <a:pPr algn="ctr">
              <a:lnSpc>
                <a:spcPct val="100000"/>
              </a:lnSpc>
            </a:pPr>
            <a:r>
              <a:rPr lang="en-US" sz="1935" dirty="0"/>
              <a:t>100BASE-TX Straight-Through</a:t>
            </a:r>
          </a:p>
        </p:txBody>
      </p:sp>
      <p:sp>
        <p:nvSpPr>
          <p:cNvPr id="89095" name="Text Box 7"/>
          <p:cNvSpPr txBox="1">
            <a:spLocks noChangeArrowheads="1"/>
          </p:cNvSpPr>
          <p:nvPr/>
        </p:nvSpPr>
        <p:spPr bwMode="auto">
          <a:xfrm>
            <a:off x="1042621" y="3516314"/>
            <a:ext cx="937762" cy="299794"/>
          </a:xfrm>
          <a:prstGeom prst="rect">
            <a:avLst/>
          </a:prstGeom>
          <a:noFill/>
          <a:ln w="38100">
            <a:noFill/>
            <a:miter lim="800000"/>
            <a:headEnd/>
            <a:tailEnd/>
          </a:ln>
          <a:effectLst/>
        </p:spPr>
        <p:txBody>
          <a:bodyPr wrap="none" lIns="72234" tIns="36116" rIns="72234" bIns="36116">
            <a:spAutoFit/>
          </a:bodyPr>
          <a:lstStyle/>
          <a:p>
            <a:pPr>
              <a:lnSpc>
                <a:spcPct val="100000"/>
              </a:lnSpc>
            </a:pPr>
            <a:r>
              <a:rPr lang="en-US" sz="1474" dirty="0"/>
              <a:t>Pin Label</a:t>
            </a:r>
          </a:p>
        </p:txBody>
      </p:sp>
      <p:sp>
        <p:nvSpPr>
          <p:cNvPr id="89096" name="Text Box 8"/>
          <p:cNvSpPr txBox="1">
            <a:spLocks noChangeArrowheads="1"/>
          </p:cNvSpPr>
          <p:nvPr/>
        </p:nvSpPr>
        <p:spPr bwMode="auto">
          <a:xfrm>
            <a:off x="2967675" y="3516314"/>
            <a:ext cx="937763" cy="299794"/>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474"/>
              <a:t>Pin Label</a:t>
            </a:r>
          </a:p>
        </p:txBody>
      </p:sp>
      <p:sp>
        <p:nvSpPr>
          <p:cNvPr id="89097" name="Text Box 9"/>
          <p:cNvSpPr txBox="1">
            <a:spLocks noChangeArrowheads="1"/>
          </p:cNvSpPr>
          <p:nvPr/>
        </p:nvSpPr>
        <p:spPr bwMode="auto">
          <a:xfrm>
            <a:off x="1042621" y="3876675"/>
            <a:ext cx="251677"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1</a:t>
            </a:r>
          </a:p>
          <a:p>
            <a:pPr marL="452262" indent="-452262">
              <a:lnSpc>
                <a:spcPct val="85000"/>
              </a:lnSpc>
              <a:spcBef>
                <a:spcPct val="35000"/>
              </a:spcBef>
            </a:pPr>
            <a:r>
              <a:rPr lang="en-US" sz="1474"/>
              <a:t>2</a:t>
            </a:r>
          </a:p>
          <a:p>
            <a:pPr marL="452262" indent="-452262">
              <a:lnSpc>
                <a:spcPct val="85000"/>
              </a:lnSpc>
              <a:spcBef>
                <a:spcPct val="35000"/>
              </a:spcBef>
            </a:pPr>
            <a:r>
              <a:rPr lang="en-US" sz="1474"/>
              <a:t>3</a:t>
            </a:r>
          </a:p>
          <a:p>
            <a:pPr marL="452262" indent="-452262">
              <a:lnSpc>
                <a:spcPct val="85000"/>
              </a:lnSpc>
              <a:spcBef>
                <a:spcPct val="35000"/>
              </a:spcBef>
            </a:pPr>
            <a:r>
              <a:rPr lang="en-US" sz="1474"/>
              <a:t>4</a:t>
            </a:r>
          </a:p>
          <a:p>
            <a:pPr marL="452262" indent="-452262">
              <a:lnSpc>
                <a:spcPct val="85000"/>
              </a:lnSpc>
              <a:spcBef>
                <a:spcPct val="35000"/>
              </a:spcBef>
            </a:pPr>
            <a:r>
              <a:rPr lang="en-US" sz="1474"/>
              <a:t>5</a:t>
            </a:r>
          </a:p>
          <a:p>
            <a:pPr marL="452262" indent="-452262">
              <a:lnSpc>
                <a:spcPct val="85000"/>
              </a:lnSpc>
              <a:spcBef>
                <a:spcPct val="35000"/>
              </a:spcBef>
            </a:pPr>
            <a:r>
              <a:rPr lang="en-US" sz="1474"/>
              <a:t>6</a:t>
            </a:r>
          </a:p>
          <a:p>
            <a:pPr marL="452262" indent="-452262">
              <a:lnSpc>
                <a:spcPct val="85000"/>
              </a:lnSpc>
              <a:spcBef>
                <a:spcPct val="35000"/>
              </a:spcBef>
            </a:pPr>
            <a:r>
              <a:rPr lang="en-US" sz="1474"/>
              <a:t>7</a:t>
            </a:r>
          </a:p>
          <a:p>
            <a:pPr marL="452262" indent="-452262">
              <a:lnSpc>
                <a:spcPct val="85000"/>
              </a:lnSpc>
              <a:spcBef>
                <a:spcPct val="35000"/>
              </a:spcBef>
            </a:pPr>
            <a:r>
              <a:rPr lang="en-US" sz="1474"/>
              <a:t>8</a:t>
            </a:r>
          </a:p>
        </p:txBody>
      </p:sp>
      <p:sp>
        <p:nvSpPr>
          <p:cNvPr id="89098" name="Text Box 10"/>
          <p:cNvSpPr txBox="1">
            <a:spLocks noChangeArrowheads="1"/>
          </p:cNvSpPr>
          <p:nvPr/>
        </p:nvSpPr>
        <p:spPr bwMode="auto">
          <a:xfrm>
            <a:off x="1287155" y="3876675"/>
            <a:ext cx="519379"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dirty="0"/>
              <a:t>TX+</a:t>
            </a:r>
          </a:p>
          <a:p>
            <a:pPr marL="452262" indent="-452262">
              <a:lnSpc>
                <a:spcPct val="85000"/>
              </a:lnSpc>
              <a:spcBef>
                <a:spcPct val="35000"/>
              </a:spcBef>
            </a:pPr>
            <a:r>
              <a:rPr lang="en-US" sz="1474" dirty="0"/>
              <a:t>TX-</a:t>
            </a:r>
          </a:p>
          <a:p>
            <a:pPr marL="452262" indent="-452262">
              <a:lnSpc>
                <a:spcPct val="85000"/>
              </a:lnSpc>
              <a:spcBef>
                <a:spcPct val="35000"/>
              </a:spcBef>
            </a:pPr>
            <a:r>
              <a:rPr lang="en-US" sz="1474" dirty="0"/>
              <a:t>RX+</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RX-</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NC</a:t>
            </a:r>
          </a:p>
        </p:txBody>
      </p:sp>
      <p:sp>
        <p:nvSpPr>
          <p:cNvPr id="89099" name="Text Box 11"/>
          <p:cNvSpPr txBox="1">
            <a:spLocks noChangeArrowheads="1"/>
          </p:cNvSpPr>
          <p:nvPr/>
        </p:nvSpPr>
        <p:spPr bwMode="auto">
          <a:xfrm>
            <a:off x="2131340" y="3876675"/>
            <a:ext cx="251677"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1</a:t>
            </a:r>
          </a:p>
          <a:p>
            <a:pPr marL="452262" indent="-452262">
              <a:lnSpc>
                <a:spcPct val="85000"/>
              </a:lnSpc>
              <a:spcBef>
                <a:spcPct val="35000"/>
              </a:spcBef>
            </a:pPr>
            <a:r>
              <a:rPr lang="en-US" sz="1474"/>
              <a:t>2</a:t>
            </a:r>
          </a:p>
          <a:p>
            <a:pPr marL="452262" indent="-452262">
              <a:lnSpc>
                <a:spcPct val="85000"/>
              </a:lnSpc>
              <a:spcBef>
                <a:spcPct val="35000"/>
              </a:spcBef>
            </a:pPr>
            <a:r>
              <a:rPr lang="en-US" sz="1474"/>
              <a:t>3</a:t>
            </a:r>
          </a:p>
          <a:p>
            <a:pPr marL="452262" indent="-452262">
              <a:lnSpc>
                <a:spcPct val="85000"/>
              </a:lnSpc>
              <a:spcBef>
                <a:spcPct val="35000"/>
              </a:spcBef>
            </a:pPr>
            <a:r>
              <a:rPr lang="en-US" sz="1474"/>
              <a:t>4</a:t>
            </a:r>
          </a:p>
          <a:p>
            <a:pPr marL="452262" indent="-452262">
              <a:lnSpc>
                <a:spcPct val="85000"/>
              </a:lnSpc>
              <a:spcBef>
                <a:spcPct val="35000"/>
              </a:spcBef>
            </a:pPr>
            <a:r>
              <a:rPr lang="en-US" sz="1474"/>
              <a:t>5</a:t>
            </a:r>
          </a:p>
          <a:p>
            <a:pPr marL="452262" indent="-452262">
              <a:lnSpc>
                <a:spcPct val="85000"/>
              </a:lnSpc>
              <a:spcBef>
                <a:spcPct val="35000"/>
              </a:spcBef>
            </a:pPr>
            <a:r>
              <a:rPr lang="en-US" sz="1474"/>
              <a:t>6</a:t>
            </a:r>
          </a:p>
          <a:p>
            <a:pPr marL="452262" indent="-452262">
              <a:lnSpc>
                <a:spcPct val="85000"/>
              </a:lnSpc>
              <a:spcBef>
                <a:spcPct val="35000"/>
              </a:spcBef>
            </a:pPr>
            <a:r>
              <a:rPr lang="en-US" sz="1474"/>
              <a:t>7</a:t>
            </a:r>
          </a:p>
          <a:p>
            <a:pPr marL="452262" indent="-452262">
              <a:lnSpc>
                <a:spcPct val="85000"/>
              </a:lnSpc>
              <a:spcBef>
                <a:spcPct val="35000"/>
              </a:spcBef>
            </a:pPr>
            <a:r>
              <a:rPr lang="en-US" sz="1474"/>
              <a:t>8</a:t>
            </a:r>
          </a:p>
        </p:txBody>
      </p:sp>
      <p:sp>
        <p:nvSpPr>
          <p:cNvPr id="89100" name="Text Box 12"/>
          <p:cNvSpPr txBox="1">
            <a:spLocks noChangeArrowheads="1"/>
          </p:cNvSpPr>
          <p:nvPr/>
        </p:nvSpPr>
        <p:spPr bwMode="auto">
          <a:xfrm>
            <a:off x="2973967" y="3876675"/>
            <a:ext cx="519379"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dirty="0"/>
              <a:t>TX+</a:t>
            </a:r>
          </a:p>
          <a:p>
            <a:pPr marL="452262" indent="-452262">
              <a:lnSpc>
                <a:spcPct val="85000"/>
              </a:lnSpc>
              <a:spcBef>
                <a:spcPct val="35000"/>
              </a:spcBef>
            </a:pPr>
            <a:r>
              <a:rPr lang="en-US" sz="1474" dirty="0"/>
              <a:t>TX-</a:t>
            </a:r>
          </a:p>
          <a:p>
            <a:pPr marL="452262" indent="-452262">
              <a:lnSpc>
                <a:spcPct val="85000"/>
              </a:lnSpc>
              <a:spcBef>
                <a:spcPct val="35000"/>
              </a:spcBef>
            </a:pPr>
            <a:r>
              <a:rPr lang="en-US" sz="1474" dirty="0"/>
              <a:t>RX+</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RX-</a:t>
            </a:r>
          </a:p>
          <a:p>
            <a:pPr marL="452262" indent="-452262">
              <a:lnSpc>
                <a:spcPct val="85000"/>
              </a:lnSpc>
              <a:spcBef>
                <a:spcPct val="35000"/>
              </a:spcBef>
            </a:pPr>
            <a:r>
              <a:rPr lang="en-US" sz="1474" dirty="0"/>
              <a:t>NC</a:t>
            </a:r>
          </a:p>
          <a:p>
            <a:pPr marL="452262" indent="-452262">
              <a:lnSpc>
                <a:spcPct val="85000"/>
              </a:lnSpc>
              <a:spcBef>
                <a:spcPct val="35000"/>
              </a:spcBef>
            </a:pPr>
            <a:r>
              <a:rPr lang="en-US" sz="1474" dirty="0"/>
              <a:t>NC</a:t>
            </a:r>
          </a:p>
        </p:txBody>
      </p:sp>
      <p:sp>
        <p:nvSpPr>
          <p:cNvPr id="89103" name="Line 15"/>
          <p:cNvSpPr>
            <a:spLocks noChangeShapeType="1"/>
          </p:cNvSpPr>
          <p:nvPr/>
        </p:nvSpPr>
        <p:spPr bwMode="auto">
          <a:xfrm flipH="1">
            <a:off x="1755973" y="4006850"/>
            <a:ext cx="423650" cy="0"/>
          </a:xfrm>
          <a:prstGeom prst="line">
            <a:avLst/>
          </a:prstGeom>
          <a:noFill/>
          <a:ln w="38100">
            <a:solidFill>
              <a:schemeClr val="accent1"/>
            </a:solidFill>
            <a:round/>
            <a:headEnd type="triangle" w="med" len="med"/>
            <a:tailEnd type="triangle" w="med" len="med"/>
          </a:ln>
          <a:effectLst/>
        </p:spPr>
        <p:txBody>
          <a:bodyPr lIns="72237" tIns="36118" rIns="72237" bIns="36118"/>
          <a:lstStyle/>
          <a:p>
            <a:endParaRPr lang="en-US" sz="1658"/>
          </a:p>
        </p:txBody>
      </p:sp>
      <p:sp>
        <p:nvSpPr>
          <p:cNvPr id="89104" name="Line 16"/>
          <p:cNvSpPr>
            <a:spLocks noChangeShapeType="1"/>
          </p:cNvSpPr>
          <p:nvPr/>
        </p:nvSpPr>
        <p:spPr bwMode="auto">
          <a:xfrm flipH="1">
            <a:off x="1755973" y="4279900"/>
            <a:ext cx="423650" cy="0"/>
          </a:xfrm>
          <a:prstGeom prst="line">
            <a:avLst/>
          </a:prstGeom>
          <a:noFill/>
          <a:ln w="38100">
            <a:solidFill>
              <a:schemeClr val="accent1"/>
            </a:solidFill>
            <a:round/>
            <a:headEnd type="triangle" w="med" len="med"/>
            <a:tailEnd type="triangle" w="med" len="med"/>
          </a:ln>
          <a:effectLst/>
        </p:spPr>
        <p:txBody>
          <a:bodyPr lIns="72237" tIns="36118" rIns="72237" bIns="36118"/>
          <a:lstStyle/>
          <a:p>
            <a:endParaRPr lang="en-US" sz="1658"/>
          </a:p>
        </p:txBody>
      </p:sp>
      <p:sp>
        <p:nvSpPr>
          <p:cNvPr id="89105" name="Line 17"/>
          <p:cNvSpPr>
            <a:spLocks noChangeShapeType="1"/>
          </p:cNvSpPr>
          <p:nvPr/>
        </p:nvSpPr>
        <p:spPr bwMode="auto">
          <a:xfrm flipV="1">
            <a:off x="1755973" y="4546600"/>
            <a:ext cx="423650" cy="0"/>
          </a:xfrm>
          <a:prstGeom prst="line">
            <a:avLst/>
          </a:prstGeom>
          <a:noFill/>
          <a:ln w="38100">
            <a:solidFill>
              <a:schemeClr val="accent1"/>
            </a:solidFill>
            <a:round/>
            <a:headEnd type="triangle" w="med" len="med"/>
            <a:tailEnd type="triangle" w="med" len="med"/>
          </a:ln>
          <a:effectLst/>
        </p:spPr>
        <p:txBody>
          <a:bodyPr lIns="72237" tIns="36118" rIns="72237" bIns="36118"/>
          <a:lstStyle/>
          <a:p>
            <a:endParaRPr lang="en-US" sz="1658"/>
          </a:p>
        </p:txBody>
      </p:sp>
      <p:sp>
        <p:nvSpPr>
          <p:cNvPr id="89106" name="Line 18"/>
          <p:cNvSpPr>
            <a:spLocks noChangeShapeType="1"/>
          </p:cNvSpPr>
          <p:nvPr/>
        </p:nvSpPr>
        <p:spPr bwMode="auto">
          <a:xfrm flipV="1">
            <a:off x="1748185" y="5381625"/>
            <a:ext cx="423650" cy="0"/>
          </a:xfrm>
          <a:prstGeom prst="line">
            <a:avLst/>
          </a:prstGeom>
          <a:noFill/>
          <a:ln w="38100">
            <a:solidFill>
              <a:schemeClr val="accent1"/>
            </a:solidFill>
            <a:round/>
            <a:headEnd type="triangle" w="med" len="med"/>
            <a:tailEnd type="triangle" w="med" len="med"/>
          </a:ln>
          <a:effectLst/>
        </p:spPr>
        <p:txBody>
          <a:bodyPr lIns="72237" tIns="36118" rIns="72237" bIns="36118"/>
          <a:lstStyle/>
          <a:p>
            <a:endParaRPr lang="en-US" sz="1658"/>
          </a:p>
        </p:txBody>
      </p:sp>
      <p:sp>
        <p:nvSpPr>
          <p:cNvPr id="89107" name="Text Box 19"/>
          <p:cNvSpPr txBox="1">
            <a:spLocks noChangeArrowheads="1"/>
          </p:cNvSpPr>
          <p:nvPr/>
        </p:nvSpPr>
        <p:spPr bwMode="auto">
          <a:xfrm>
            <a:off x="5302775" y="1851689"/>
            <a:ext cx="2725111" cy="370711"/>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935" dirty="0"/>
              <a:t>Straight-Through Cable</a:t>
            </a:r>
          </a:p>
        </p:txBody>
      </p:sp>
      <p:sp>
        <p:nvSpPr>
          <p:cNvPr id="89108" name="Text Box 20"/>
          <p:cNvSpPr txBox="1">
            <a:spLocks noChangeArrowheads="1"/>
          </p:cNvSpPr>
          <p:nvPr/>
        </p:nvSpPr>
        <p:spPr bwMode="auto">
          <a:xfrm>
            <a:off x="5405652" y="5432426"/>
            <a:ext cx="2390083" cy="668485"/>
          </a:xfrm>
          <a:prstGeom prst="rect">
            <a:avLst/>
          </a:prstGeom>
          <a:noFill/>
          <a:ln w="38100">
            <a:noFill/>
            <a:miter lim="800000"/>
            <a:headEnd/>
            <a:tailEnd/>
          </a:ln>
          <a:effectLst/>
        </p:spPr>
        <p:txBody>
          <a:bodyPr wrap="none" lIns="72234" tIns="36116" rIns="72234" bIns="36116">
            <a:spAutoFit/>
          </a:bodyPr>
          <a:lstStyle/>
          <a:p>
            <a:pPr algn="ctr"/>
            <a:r>
              <a:rPr lang="en-US" sz="1935"/>
              <a:t>Wires on cable ends</a:t>
            </a:r>
            <a:br>
              <a:rPr lang="en-US" sz="1935"/>
            </a:br>
            <a:r>
              <a:rPr lang="en-US" sz="1935"/>
              <a:t>are in same order.</a:t>
            </a:r>
          </a:p>
        </p:txBody>
      </p:sp>
      <p:sp>
        <p:nvSpPr>
          <p:cNvPr id="89114" name="Rectangle 26"/>
          <p:cNvSpPr>
            <a:spLocks noGrp="1" noChangeArrowheads="1"/>
          </p:cNvSpPr>
          <p:nvPr>
            <p:ph type="title"/>
          </p:nvPr>
        </p:nvSpPr>
        <p:spPr>
          <a:xfrm>
            <a:off x="264548" y="371758"/>
            <a:ext cx="8747131" cy="563562"/>
          </a:xfrm>
        </p:spPr>
        <p:txBody>
          <a:bodyPr>
            <a:normAutofit fontScale="90000"/>
          </a:bodyPr>
          <a:lstStyle/>
          <a:p>
            <a:r>
              <a:rPr lang="en-US">
                <a:solidFill>
                  <a:schemeClr val="tx1"/>
                </a:solidFill>
              </a:rPr>
              <a:t>UTP Implementation (Straight-Through)</a:t>
            </a:r>
          </a:p>
        </p:txBody>
      </p:sp>
      <p:pic>
        <p:nvPicPr>
          <p:cNvPr id="89116" name="Picture 28" descr="000G_110"/>
          <p:cNvPicPr>
            <a:picLocks noChangeAspect="1" noChangeArrowheads="1"/>
          </p:cNvPicPr>
          <p:nvPr/>
        </p:nvPicPr>
        <p:blipFill>
          <a:blip r:embed="rId4"/>
          <a:srcRect t="39941"/>
          <a:stretch>
            <a:fillRect/>
          </a:stretch>
        </p:blipFill>
        <p:spPr bwMode="auto">
          <a:xfrm>
            <a:off x="4646762" y="2065200"/>
            <a:ext cx="4037137" cy="3367226"/>
          </a:xfrm>
          <a:prstGeom prst="rect">
            <a:avLst/>
          </a:prstGeom>
          <a:noFill/>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53</a:t>
            </a:fld>
            <a:endParaRPr lang="en-US" dirty="0" smtClean="0"/>
          </a:p>
        </p:txBody>
      </p:sp>
    </p:spTree>
    <p:extLst>
      <p:ext uri="{BB962C8B-B14F-4D97-AF65-F5344CB8AC3E}">
        <p14:creationId xmlns:p14="http://schemas.microsoft.com/office/powerpoint/2010/main" val="345037596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22" name="Picture 50" descr="000G_107"/>
          <p:cNvPicPr>
            <a:picLocks noChangeAspect="1" noChangeArrowheads="1"/>
          </p:cNvPicPr>
          <p:nvPr/>
        </p:nvPicPr>
        <p:blipFill>
          <a:blip r:embed="rId3"/>
          <a:srcRect t="40074"/>
          <a:stretch>
            <a:fillRect/>
          </a:stretch>
        </p:blipFill>
        <p:spPr bwMode="auto">
          <a:xfrm>
            <a:off x="4272953" y="2057401"/>
            <a:ext cx="4286344" cy="3222625"/>
          </a:xfrm>
          <a:prstGeom prst="rect">
            <a:avLst/>
          </a:prstGeom>
          <a:noFill/>
        </p:spPr>
      </p:pic>
      <p:pic>
        <p:nvPicPr>
          <p:cNvPr id="54320" name="Picture 48" descr="301P_088"/>
          <p:cNvPicPr>
            <a:picLocks noChangeAspect="1" noChangeArrowheads="1"/>
          </p:cNvPicPr>
          <p:nvPr/>
        </p:nvPicPr>
        <p:blipFill>
          <a:blip r:embed="rId4"/>
          <a:srcRect/>
          <a:stretch>
            <a:fillRect/>
          </a:stretch>
        </p:blipFill>
        <p:spPr bwMode="auto">
          <a:xfrm>
            <a:off x="824627" y="2031207"/>
            <a:ext cx="3182050" cy="1296988"/>
          </a:xfrm>
          <a:prstGeom prst="rect">
            <a:avLst/>
          </a:prstGeom>
          <a:noFill/>
        </p:spPr>
      </p:pic>
      <p:sp>
        <p:nvSpPr>
          <p:cNvPr id="54299" name="Text Box 27"/>
          <p:cNvSpPr txBox="1">
            <a:spLocks noChangeArrowheads="1"/>
          </p:cNvSpPr>
          <p:nvPr/>
        </p:nvSpPr>
        <p:spPr bwMode="auto">
          <a:xfrm>
            <a:off x="1115826" y="1475546"/>
            <a:ext cx="2819688" cy="668485"/>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935" dirty="0"/>
              <a:t>Cable 10BASE-T or</a:t>
            </a:r>
          </a:p>
          <a:p>
            <a:pPr algn="ctr">
              <a:lnSpc>
                <a:spcPct val="100000"/>
              </a:lnSpc>
            </a:pPr>
            <a:r>
              <a:rPr lang="en-US" sz="1935" dirty="0"/>
              <a:t>100BASE-TX Crossover</a:t>
            </a:r>
          </a:p>
        </p:txBody>
      </p:sp>
      <p:sp>
        <p:nvSpPr>
          <p:cNvPr id="54302" name="Text Box 30"/>
          <p:cNvSpPr txBox="1">
            <a:spLocks noChangeArrowheads="1"/>
          </p:cNvSpPr>
          <p:nvPr/>
        </p:nvSpPr>
        <p:spPr bwMode="auto">
          <a:xfrm>
            <a:off x="5403144" y="1710426"/>
            <a:ext cx="1992538" cy="370711"/>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935" dirty="0"/>
              <a:t>Crossover Cable</a:t>
            </a:r>
          </a:p>
        </p:txBody>
      </p:sp>
      <p:sp>
        <p:nvSpPr>
          <p:cNvPr id="54303" name="Text Box 31"/>
          <p:cNvSpPr txBox="1">
            <a:spLocks noChangeArrowheads="1"/>
          </p:cNvSpPr>
          <p:nvPr/>
        </p:nvSpPr>
        <p:spPr bwMode="auto">
          <a:xfrm>
            <a:off x="5147084" y="5280025"/>
            <a:ext cx="2446189" cy="668485"/>
          </a:xfrm>
          <a:prstGeom prst="rect">
            <a:avLst/>
          </a:prstGeom>
          <a:noFill/>
          <a:ln w="38100">
            <a:noFill/>
            <a:miter lim="800000"/>
            <a:headEnd/>
            <a:tailEnd/>
          </a:ln>
          <a:effectLst/>
        </p:spPr>
        <p:txBody>
          <a:bodyPr wrap="none" lIns="72234" tIns="36116" rIns="72234" bIns="36116">
            <a:spAutoFit/>
          </a:bodyPr>
          <a:lstStyle/>
          <a:p>
            <a:pPr algn="ctr"/>
            <a:r>
              <a:rPr lang="en-US" sz="1935"/>
              <a:t>Some wires on cable</a:t>
            </a:r>
            <a:br>
              <a:rPr lang="en-US" sz="1935"/>
            </a:br>
            <a:r>
              <a:rPr lang="en-US" sz="1935"/>
              <a:t>ends are crossed.</a:t>
            </a:r>
          </a:p>
        </p:txBody>
      </p:sp>
      <p:sp>
        <p:nvSpPr>
          <p:cNvPr id="54304" name="Text Box 32"/>
          <p:cNvSpPr txBox="1">
            <a:spLocks noChangeArrowheads="1"/>
          </p:cNvSpPr>
          <p:nvPr/>
        </p:nvSpPr>
        <p:spPr bwMode="auto">
          <a:xfrm>
            <a:off x="871292" y="3400426"/>
            <a:ext cx="937762" cy="299794"/>
          </a:xfrm>
          <a:prstGeom prst="rect">
            <a:avLst/>
          </a:prstGeom>
          <a:noFill/>
          <a:ln w="38100">
            <a:noFill/>
            <a:miter lim="800000"/>
            <a:headEnd/>
            <a:tailEnd/>
          </a:ln>
          <a:effectLst/>
        </p:spPr>
        <p:txBody>
          <a:bodyPr wrap="none" lIns="72234" tIns="36116" rIns="72234" bIns="36116">
            <a:spAutoFit/>
          </a:bodyPr>
          <a:lstStyle/>
          <a:p>
            <a:pPr>
              <a:lnSpc>
                <a:spcPct val="100000"/>
              </a:lnSpc>
            </a:pPr>
            <a:r>
              <a:rPr lang="en-US" sz="1474"/>
              <a:t>Pin Label</a:t>
            </a:r>
          </a:p>
        </p:txBody>
      </p:sp>
      <p:sp>
        <p:nvSpPr>
          <p:cNvPr id="54305" name="Text Box 33"/>
          <p:cNvSpPr txBox="1">
            <a:spLocks noChangeArrowheads="1"/>
          </p:cNvSpPr>
          <p:nvPr/>
        </p:nvSpPr>
        <p:spPr bwMode="auto">
          <a:xfrm>
            <a:off x="2802639" y="3363914"/>
            <a:ext cx="937762" cy="299794"/>
          </a:xfrm>
          <a:prstGeom prst="rect">
            <a:avLst/>
          </a:prstGeom>
          <a:noFill/>
          <a:ln w="38100">
            <a:noFill/>
            <a:miter lim="800000"/>
            <a:headEnd/>
            <a:tailEnd/>
          </a:ln>
          <a:effectLst/>
        </p:spPr>
        <p:txBody>
          <a:bodyPr wrap="none" lIns="72234" tIns="36116" rIns="72234" bIns="36116">
            <a:spAutoFit/>
          </a:bodyPr>
          <a:lstStyle/>
          <a:p>
            <a:pPr>
              <a:lnSpc>
                <a:spcPct val="100000"/>
              </a:lnSpc>
            </a:pPr>
            <a:r>
              <a:rPr lang="en-US" sz="1474"/>
              <a:t>Pin Label</a:t>
            </a:r>
          </a:p>
        </p:txBody>
      </p:sp>
      <p:sp>
        <p:nvSpPr>
          <p:cNvPr id="54306" name="Text Box 34"/>
          <p:cNvSpPr txBox="1">
            <a:spLocks noChangeArrowheads="1"/>
          </p:cNvSpPr>
          <p:nvPr/>
        </p:nvSpPr>
        <p:spPr bwMode="auto">
          <a:xfrm>
            <a:off x="871292" y="3724275"/>
            <a:ext cx="251677"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1</a:t>
            </a:r>
          </a:p>
          <a:p>
            <a:pPr marL="452262" indent="-452262">
              <a:lnSpc>
                <a:spcPct val="85000"/>
              </a:lnSpc>
              <a:spcBef>
                <a:spcPct val="35000"/>
              </a:spcBef>
            </a:pPr>
            <a:r>
              <a:rPr lang="en-US" sz="1474"/>
              <a:t>2</a:t>
            </a:r>
          </a:p>
          <a:p>
            <a:pPr marL="452262" indent="-452262">
              <a:lnSpc>
                <a:spcPct val="85000"/>
              </a:lnSpc>
              <a:spcBef>
                <a:spcPct val="35000"/>
              </a:spcBef>
            </a:pPr>
            <a:r>
              <a:rPr lang="en-US" sz="1474"/>
              <a:t>3</a:t>
            </a:r>
          </a:p>
          <a:p>
            <a:pPr marL="452262" indent="-452262">
              <a:lnSpc>
                <a:spcPct val="85000"/>
              </a:lnSpc>
              <a:spcBef>
                <a:spcPct val="35000"/>
              </a:spcBef>
            </a:pPr>
            <a:r>
              <a:rPr lang="en-US" sz="1474"/>
              <a:t>4</a:t>
            </a:r>
          </a:p>
          <a:p>
            <a:pPr marL="452262" indent="-452262">
              <a:lnSpc>
                <a:spcPct val="85000"/>
              </a:lnSpc>
              <a:spcBef>
                <a:spcPct val="35000"/>
              </a:spcBef>
            </a:pPr>
            <a:r>
              <a:rPr lang="en-US" sz="1474"/>
              <a:t>5</a:t>
            </a:r>
          </a:p>
          <a:p>
            <a:pPr marL="452262" indent="-452262">
              <a:lnSpc>
                <a:spcPct val="85000"/>
              </a:lnSpc>
              <a:spcBef>
                <a:spcPct val="35000"/>
              </a:spcBef>
            </a:pPr>
            <a:r>
              <a:rPr lang="en-US" sz="1474"/>
              <a:t>6</a:t>
            </a:r>
          </a:p>
          <a:p>
            <a:pPr marL="452262" indent="-452262">
              <a:lnSpc>
                <a:spcPct val="85000"/>
              </a:lnSpc>
              <a:spcBef>
                <a:spcPct val="35000"/>
              </a:spcBef>
            </a:pPr>
            <a:r>
              <a:rPr lang="en-US" sz="1474"/>
              <a:t>7</a:t>
            </a:r>
          </a:p>
          <a:p>
            <a:pPr marL="452262" indent="-452262">
              <a:lnSpc>
                <a:spcPct val="85000"/>
              </a:lnSpc>
              <a:spcBef>
                <a:spcPct val="35000"/>
              </a:spcBef>
            </a:pPr>
            <a:r>
              <a:rPr lang="en-US" sz="1474"/>
              <a:t>8</a:t>
            </a:r>
          </a:p>
        </p:txBody>
      </p:sp>
      <p:sp>
        <p:nvSpPr>
          <p:cNvPr id="54307" name="Text Box 35"/>
          <p:cNvSpPr txBox="1">
            <a:spLocks noChangeArrowheads="1"/>
          </p:cNvSpPr>
          <p:nvPr/>
        </p:nvSpPr>
        <p:spPr bwMode="auto">
          <a:xfrm>
            <a:off x="1115826" y="3724275"/>
            <a:ext cx="519379"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TX+</a:t>
            </a:r>
          </a:p>
          <a:p>
            <a:pPr marL="452262" indent="-452262">
              <a:lnSpc>
                <a:spcPct val="85000"/>
              </a:lnSpc>
              <a:spcBef>
                <a:spcPct val="35000"/>
              </a:spcBef>
            </a:pPr>
            <a:r>
              <a:rPr lang="en-US" sz="1474"/>
              <a:t>TX-</a:t>
            </a:r>
          </a:p>
          <a:p>
            <a:pPr marL="452262" indent="-452262">
              <a:lnSpc>
                <a:spcPct val="85000"/>
              </a:lnSpc>
              <a:spcBef>
                <a:spcPct val="35000"/>
              </a:spcBef>
            </a:pPr>
            <a:r>
              <a:rPr lang="en-US" sz="1474"/>
              <a:t>RX+</a:t>
            </a:r>
          </a:p>
          <a:p>
            <a:pPr marL="452262" indent="-452262">
              <a:lnSpc>
                <a:spcPct val="85000"/>
              </a:lnSpc>
              <a:spcBef>
                <a:spcPct val="35000"/>
              </a:spcBef>
            </a:pPr>
            <a:r>
              <a:rPr lang="en-US" sz="1474"/>
              <a:t>NC</a:t>
            </a:r>
          </a:p>
          <a:p>
            <a:pPr marL="452262" indent="-452262">
              <a:lnSpc>
                <a:spcPct val="85000"/>
              </a:lnSpc>
              <a:spcBef>
                <a:spcPct val="35000"/>
              </a:spcBef>
            </a:pPr>
            <a:r>
              <a:rPr lang="en-US" sz="1474"/>
              <a:t>NC</a:t>
            </a:r>
          </a:p>
          <a:p>
            <a:pPr marL="452262" indent="-452262">
              <a:lnSpc>
                <a:spcPct val="85000"/>
              </a:lnSpc>
              <a:spcBef>
                <a:spcPct val="35000"/>
              </a:spcBef>
            </a:pPr>
            <a:r>
              <a:rPr lang="en-US" sz="1474"/>
              <a:t>RX-</a:t>
            </a:r>
          </a:p>
          <a:p>
            <a:pPr marL="452262" indent="-452262">
              <a:lnSpc>
                <a:spcPct val="85000"/>
              </a:lnSpc>
              <a:spcBef>
                <a:spcPct val="35000"/>
              </a:spcBef>
            </a:pPr>
            <a:r>
              <a:rPr lang="en-US" sz="1474"/>
              <a:t>NC</a:t>
            </a:r>
          </a:p>
          <a:p>
            <a:pPr marL="452262" indent="-452262">
              <a:lnSpc>
                <a:spcPct val="85000"/>
              </a:lnSpc>
              <a:spcBef>
                <a:spcPct val="35000"/>
              </a:spcBef>
            </a:pPr>
            <a:r>
              <a:rPr lang="en-US" sz="1474"/>
              <a:t>NC</a:t>
            </a:r>
          </a:p>
        </p:txBody>
      </p:sp>
      <p:sp>
        <p:nvSpPr>
          <p:cNvPr id="54308" name="Text Box 36"/>
          <p:cNvSpPr txBox="1">
            <a:spLocks noChangeArrowheads="1"/>
          </p:cNvSpPr>
          <p:nvPr/>
        </p:nvSpPr>
        <p:spPr bwMode="auto">
          <a:xfrm>
            <a:off x="1984931" y="3724275"/>
            <a:ext cx="251677"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1</a:t>
            </a:r>
          </a:p>
          <a:p>
            <a:pPr marL="452262" indent="-452262">
              <a:lnSpc>
                <a:spcPct val="85000"/>
              </a:lnSpc>
              <a:spcBef>
                <a:spcPct val="35000"/>
              </a:spcBef>
            </a:pPr>
            <a:r>
              <a:rPr lang="en-US" sz="1474"/>
              <a:t>2</a:t>
            </a:r>
          </a:p>
          <a:p>
            <a:pPr marL="452262" indent="-452262">
              <a:lnSpc>
                <a:spcPct val="85000"/>
              </a:lnSpc>
              <a:spcBef>
                <a:spcPct val="35000"/>
              </a:spcBef>
            </a:pPr>
            <a:r>
              <a:rPr lang="en-US" sz="1474"/>
              <a:t>3</a:t>
            </a:r>
          </a:p>
          <a:p>
            <a:pPr marL="452262" indent="-452262">
              <a:lnSpc>
                <a:spcPct val="85000"/>
              </a:lnSpc>
              <a:spcBef>
                <a:spcPct val="35000"/>
              </a:spcBef>
            </a:pPr>
            <a:r>
              <a:rPr lang="en-US" sz="1474"/>
              <a:t>4</a:t>
            </a:r>
          </a:p>
          <a:p>
            <a:pPr marL="452262" indent="-452262">
              <a:lnSpc>
                <a:spcPct val="85000"/>
              </a:lnSpc>
              <a:spcBef>
                <a:spcPct val="35000"/>
              </a:spcBef>
            </a:pPr>
            <a:r>
              <a:rPr lang="en-US" sz="1474"/>
              <a:t>5</a:t>
            </a:r>
          </a:p>
          <a:p>
            <a:pPr marL="452262" indent="-452262">
              <a:lnSpc>
                <a:spcPct val="85000"/>
              </a:lnSpc>
              <a:spcBef>
                <a:spcPct val="35000"/>
              </a:spcBef>
            </a:pPr>
            <a:r>
              <a:rPr lang="en-US" sz="1474"/>
              <a:t>6</a:t>
            </a:r>
          </a:p>
          <a:p>
            <a:pPr marL="452262" indent="-452262">
              <a:lnSpc>
                <a:spcPct val="85000"/>
              </a:lnSpc>
              <a:spcBef>
                <a:spcPct val="35000"/>
              </a:spcBef>
            </a:pPr>
            <a:r>
              <a:rPr lang="en-US" sz="1474"/>
              <a:t>7</a:t>
            </a:r>
          </a:p>
          <a:p>
            <a:pPr marL="452262" indent="-452262">
              <a:lnSpc>
                <a:spcPct val="85000"/>
              </a:lnSpc>
              <a:spcBef>
                <a:spcPct val="35000"/>
              </a:spcBef>
            </a:pPr>
            <a:r>
              <a:rPr lang="en-US" sz="1474"/>
              <a:t>8</a:t>
            </a:r>
          </a:p>
        </p:txBody>
      </p:sp>
      <p:sp>
        <p:nvSpPr>
          <p:cNvPr id="54309" name="Text Box 37"/>
          <p:cNvSpPr txBox="1">
            <a:spLocks noChangeArrowheads="1"/>
          </p:cNvSpPr>
          <p:nvPr/>
        </p:nvSpPr>
        <p:spPr bwMode="auto">
          <a:xfrm>
            <a:off x="2802638" y="3724275"/>
            <a:ext cx="519379" cy="2171076"/>
          </a:xfrm>
          <a:prstGeom prst="rect">
            <a:avLst/>
          </a:prstGeom>
          <a:noFill/>
          <a:ln w="38100">
            <a:noFill/>
            <a:miter lim="800000"/>
            <a:headEnd/>
            <a:tailEnd/>
          </a:ln>
          <a:effectLst/>
        </p:spPr>
        <p:txBody>
          <a:bodyPr wrap="none" lIns="72234" tIns="36116" rIns="72234" bIns="36116">
            <a:spAutoFit/>
          </a:bodyPr>
          <a:lstStyle/>
          <a:p>
            <a:pPr marL="452262" indent="-452262">
              <a:lnSpc>
                <a:spcPct val="85000"/>
              </a:lnSpc>
              <a:spcBef>
                <a:spcPct val="35000"/>
              </a:spcBef>
            </a:pPr>
            <a:r>
              <a:rPr lang="en-US" sz="1474"/>
              <a:t>TX+</a:t>
            </a:r>
          </a:p>
          <a:p>
            <a:pPr marL="452262" indent="-452262">
              <a:lnSpc>
                <a:spcPct val="85000"/>
              </a:lnSpc>
              <a:spcBef>
                <a:spcPct val="35000"/>
              </a:spcBef>
            </a:pPr>
            <a:r>
              <a:rPr lang="en-US" sz="1474"/>
              <a:t>TX-</a:t>
            </a:r>
          </a:p>
          <a:p>
            <a:pPr marL="452262" indent="-452262">
              <a:lnSpc>
                <a:spcPct val="85000"/>
              </a:lnSpc>
              <a:spcBef>
                <a:spcPct val="35000"/>
              </a:spcBef>
            </a:pPr>
            <a:r>
              <a:rPr lang="en-US" sz="1474"/>
              <a:t>RX+</a:t>
            </a:r>
          </a:p>
          <a:p>
            <a:pPr marL="452262" indent="-452262">
              <a:lnSpc>
                <a:spcPct val="85000"/>
              </a:lnSpc>
              <a:spcBef>
                <a:spcPct val="35000"/>
              </a:spcBef>
            </a:pPr>
            <a:r>
              <a:rPr lang="en-US" sz="1474"/>
              <a:t>NC</a:t>
            </a:r>
          </a:p>
          <a:p>
            <a:pPr marL="452262" indent="-452262">
              <a:lnSpc>
                <a:spcPct val="85000"/>
              </a:lnSpc>
              <a:spcBef>
                <a:spcPct val="35000"/>
              </a:spcBef>
            </a:pPr>
            <a:r>
              <a:rPr lang="en-US" sz="1474"/>
              <a:t>NC</a:t>
            </a:r>
          </a:p>
          <a:p>
            <a:pPr marL="452262" indent="-452262">
              <a:lnSpc>
                <a:spcPct val="85000"/>
              </a:lnSpc>
              <a:spcBef>
                <a:spcPct val="35000"/>
              </a:spcBef>
            </a:pPr>
            <a:r>
              <a:rPr lang="en-US" sz="1474"/>
              <a:t>RX-</a:t>
            </a:r>
          </a:p>
          <a:p>
            <a:pPr marL="452262" indent="-452262">
              <a:lnSpc>
                <a:spcPct val="85000"/>
              </a:lnSpc>
              <a:spcBef>
                <a:spcPct val="35000"/>
              </a:spcBef>
            </a:pPr>
            <a:r>
              <a:rPr lang="en-US" sz="1474"/>
              <a:t>NC</a:t>
            </a:r>
          </a:p>
          <a:p>
            <a:pPr marL="452262" indent="-452262">
              <a:lnSpc>
                <a:spcPct val="85000"/>
              </a:lnSpc>
              <a:spcBef>
                <a:spcPct val="35000"/>
              </a:spcBef>
            </a:pPr>
            <a:r>
              <a:rPr lang="en-US" sz="1474"/>
              <a:t>NC</a:t>
            </a:r>
          </a:p>
        </p:txBody>
      </p:sp>
      <p:sp>
        <p:nvSpPr>
          <p:cNvPr id="54310" name="Line 38"/>
          <p:cNvSpPr>
            <a:spLocks noChangeShapeType="1"/>
          </p:cNvSpPr>
          <p:nvPr/>
        </p:nvSpPr>
        <p:spPr bwMode="auto">
          <a:xfrm flipH="1">
            <a:off x="1575299" y="3857625"/>
            <a:ext cx="423650" cy="444500"/>
          </a:xfrm>
          <a:prstGeom prst="line">
            <a:avLst/>
          </a:prstGeom>
          <a:noFill/>
          <a:ln w="38100">
            <a:solidFill>
              <a:schemeClr val="accent1"/>
            </a:solidFill>
            <a:round/>
            <a:headEnd/>
            <a:tailEnd type="triangle" w="med" len="med"/>
          </a:ln>
          <a:effectLst/>
        </p:spPr>
        <p:txBody>
          <a:bodyPr lIns="72237" tIns="36118" rIns="72237" bIns="36118"/>
          <a:lstStyle/>
          <a:p>
            <a:endParaRPr lang="en-US" sz="1658"/>
          </a:p>
        </p:txBody>
      </p:sp>
      <p:sp>
        <p:nvSpPr>
          <p:cNvPr id="54311" name="Freeform 39"/>
          <p:cNvSpPr>
            <a:spLocks/>
          </p:cNvSpPr>
          <p:nvPr/>
        </p:nvSpPr>
        <p:spPr bwMode="auto">
          <a:xfrm flipV="1">
            <a:off x="1480289" y="4137025"/>
            <a:ext cx="552925" cy="1028700"/>
          </a:xfrm>
          <a:custGeom>
            <a:avLst/>
            <a:gdLst/>
            <a:ahLst/>
            <a:cxnLst>
              <a:cxn ang="0">
                <a:pos x="0" y="624"/>
              </a:cxn>
              <a:cxn ang="0">
                <a:pos x="312" y="0"/>
              </a:cxn>
            </a:cxnLst>
            <a:rect l="0" t="0" r="r" b="b"/>
            <a:pathLst>
              <a:path w="312" h="624">
                <a:moveTo>
                  <a:pt x="0" y="624"/>
                </a:moveTo>
                <a:lnTo>
                  <a:pt x="312" y="0"/>
                </a:lnTo>
              </a:path>
            </a:pathLst>
          </a:custGeom>
          <a:noFill/>
          <a:ln w="38100" cap="flat" cmpd="sng">
            <a:solidFill>
              <a:schemeClr val="accent1"/>
            </a:solidFill>
            <a:prstDash val="solid"/>
            <a:round/>
            <a:headEnd type="none" w="med" len="med"/>
            <a:tailEnd type="triangle" w="med" len="med"/>
          </a:ln>
          <a:effectLst/>
        </p:spPr>
        <p:txBody>
          <a:bodyPr lIns="72237" tIns="36118" rIns="72237" bIns="36118"/>
          <a:lstStyle/>
          <a:p>
            <a:endParaRPr lang="en-US" sz="1658"/>
          </a:p>
        </p:txBody>
      </p:sp>
      <p:sp>
        <p:nvSpPr>
          <p:cNvPr id="54312" name="Line 40"/>
          <p:cNvSpPr>
            <a:spLocks noChangeShapeType="1"/>
          </p:cNvSpPr>
          <p:nvPr/>
        </p:nvSpPr>
        <p:spPr bwMode="auto">
          <a:xfrm>
            <a:off x="1575299" y="3857625"/>
            <a:ext cx="423650" cy="444500"/>
          </a:xfrm>
          <a:prstGeom prst="line">
            <a:avLst/>
          </a:prstGeom>
          <a:noFill/>
          <a:ln w="38100">
            <a:solidFill>
              <a:schemeClr val="accent1"/>
            </a:solidFill>
            <a:round/>
            <a:headEnd/>
            <a:tailEnd type="triangle" w="med" len="med"/>
          </a:ln>
          <a:effectLst/>
        </p:spPr>
        <p:txBody>
          <a:bodyPr lIns="72237" tIns="36118" rIns="72237" bIns="36118"/>
          <a:lstStyle/>
          <a:p>
            <a:endParaRPr lang="en-US" sz="1658"/>
          </a:p>
        </p:txBody>
      </p:sp>
      <p:sp>
        <p:nvSpPr>
          <p:cNvPr id="54313" name="Freeform 41"/>
          <p:cNvSpPr>
            <a:spLocks/>
          </p:cNvSpPr>
          <p:nvPr/>
        </p:nvSpPr>
        <p:spPr bwMode="auto">
          <a:xfrm flipH="1" flipV="1">
            <a:off x="1534803" y="4149725"/>
            <a:ext cx="498412" cy="1016000"/>
          </a:xfrm>
          <a:custGeom>
            <a:avLst/>
            <a:gdLst/>
            <a:ahLst/>
            <a:cxnLst>
              <a:cxn ang="0">
                <a:pos x="0" y="624"/>
              </a:cxn>
              <a:cxn ang="0">
                <a:pos x="312" y="0"/>
              </a:cxn>
            </a:cxnLst>
            <a:rect l="0" t="0" r="r" b="b"/>
            <a:pathLst>
              <a:path w="312" h="624">
                <a:moveTo>
                  <a:pt x="0" y="624"/>
                </a:moveTo>
                <a:lnTo>
                  <a:pt x="312" y="0"/>
                </a:lnTo>
              </a:path>
            </a:pathLst>
          </a:custGeom>
          <a:noFill/>
          <a:ln w="38100" cap="flat" cmpd="sng">
            <a:solidFill>
              <a:schemeClr val="accent1"/>
            </a:solidFill>
            <a:prstDash val="solid"/>
            <a:round/>
            <a:headEnd type="none" w="med" len="med"/>
            <a:tailEnd type="triangle" w="med" len="med"/>
          </a:ln>
          <a:effectLst/>
        </p:spPr>
        <p:txBody>
          <a:bodyPr lIns="72237" tIns="36118" rIns="72237" bIns="36118"/>
          <a:lstStyle/>
          <a:p>
            <a:endParaRPr lang="en-US" sz="1658"/>
          </a:p>
        </p:txBody>
      </p:sp>
      <p:sp>
        <p:nvSpPr>
          <p:cNvPr id="54315" name="Text Box 43"/>
          <p:cNvSpPr txBox="1">
            <a:spLocks noChangeArrowheads="1"/>
          </p:cNvSpPr>
          <p:nvPr/>
        </p:nvSpPr>
        <p:spPr bwMode="auto">
          <a:xfrm>
            <a:off x="4591603" y="2486026"/>
            <a:ext cx="1398402" cy="299794"/>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474"/>
              <a:t>EIA/TIA T568A</a:t>
            </a:r>
          </a:p>
        </p:txBody>
      </p:sp>
      <p:sp>
        <p:nvSpPr>
          <p:cNvPr id="54316" name="Text Box 44"/>
          <p:cNvSpPr txBox="1">
            <a:spLocks noChangeArrowheads="1"/>
          </p:cNvSpPr>
          <p:nvPr/>
        </p:nvSpPr>
        <p:spPr bwMode="auto">
          <a:xfrm>
            <a:off x="6717642" y="2486026"/>
            <a:ext cx="1398402" cy="299794"/>
          </a:xfrm>
          <a:prstGeom prst="rect">
            <a:avLst/>
          </a:prstGeom>
          <a:noFill/>
          <a:ln w="38100">
            <a:noFill/>
            <a:miter lim="800000"/>
            <a:headEnd/>
            <a:tailEnd/>
          </a:ln>
          <a:effectLst/>
        </p:spPr>
        <p:txBody>
          <a:bodyPr wrap="none" lIns="72234" tIns="36116" rIns="72234" bIns="36116">
            <a:spAutoFit/>
          </a:bodyPr>
          <a:lstStyle/>
          <a:p>
            <a:pPr algn="ctr">
              <a:lnSpc>
                <a:spcPct val="100000"/>
              </a:lnSpc>
            </a:pPr>
            <a:r>
              <a:rPr lang="en-US" sz="1474"/>
              <a:t>EIA/TIA T568B</a:t>
            </a:r>
          </a:p>
        </p:txBody>
      </p:sp>
      <p:sp>
        <p:nvSpPr>
          <p:cNvPr id="54317" name="Rectangle 45"/>
          <p:cNvSpPr>
            <a:spLocks noGrp="1" noChangeArrowheads="1"/>
          </p:cNvSpPr>
          <p:nvPr>
            <p:ph type="title"/>
          </p:nvPr>
        </p:nvSpPr>
        <p:spPr>
          <a:xfrm>
            <a:off x="385340" y="129438"/>
            <a:ext cx="8074275" cy="762000"/>
          </a:xfrm>
        </p:spPr>
        <p:txBody>
          <a:bodyPr/>
          <a:lstStyle/>
          <a:p>
            <a:r>
              <a:rPr lang="en-US" dirty="0">
                <a:solidFill>
                  <a:schemeClr val="tx1"/>
                </a:solidFill>
              </a:rPr>
              <a:t>UTP Implementation (Crossover)</a:t>
            </a:r>
          </a:p>
        </p:txBody>
      </p:sp>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54</a:t>
            </a:fld>
            <a:endParaRPr lang="en-US" dirty="0" smtClean="0"/>
          </a:p>
        </p:txBody>
      </p:sp>
    </p:spTree>
    <p:extLst>
      <p:ext uri="{BB962C8B-B14F-4D97-AF65-F5344CB8AC3E}">
        <p14:creationId xmlns:p14="http://schemas.microsoft.com/office/powerpoint/2010/main" val="35370370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0216" y="422946"/>
            <a:ext cx="8074275" cy="651514"/>
          </a:xfrm>
        </p:spPr>
        <p:txBody>
          <a:bodyPr/>
          <a:lstStyle/>
          <a:p>
            <a:r>
              <a:rPr lang="en-US" dirty="0" smtClean="0">
                <a:solidFill>
                  <a:schemeClr val="tx1"/>
                </a:solidFill>
              </a:rPr>
              <a:t>How to make an UTP Cable </a:t>
            </a:r>
          </a:p>
        </p:txBody>
      </p:sp>
      <p:pic>
        <p:nvPicPr>
          <p:cNvPr id="30724" name="Picture 5" descr="Flash1"/>
          <p:cNvPicPr>
            <a:picLocks noChangeAspect="1" noChangeArrowheads="1"/>
          </p:cNvPicPr>
          <p:nvPr/>
        </p:nvPicPr>
        <p:blipFill>
          <a:blip r:embed="rId3"/>
          <a:srcRect/>
          <a:stretch>
            <a:fillRect/>
          </a:stretch>
        </p:blipFill>
        <p:spPr bwMode="auto">
          <a:xfrm>
            <a:off x="683568" y="1575075"/>
            <a:ext cx="8074275" cy="452437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55</a:t>
            </a:fld>
            <a:endParaRPr lang="en-US" dirty="0" smtClean="0"/>
          </a:p>
        </p:txBody>
      </p:sp>
    </p:spTree>
    <p:extLst>
      <p:ext uri="{BB962C8B-B14F-4D97-AF65-F5344CB8AC3E}">
        <p14:creationId xmlns:p14="http://schemas.microsoft.com/office/powerpoint/2010/main" val="3077268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pic>
        <p:nvPicPr>
          <p:cNvPr id="31747" name="Picture 4" descr="Flash2"/>
          <p:cNvPicPr>
            <a:picLocks noGrp="1" noChangeAspect="1" noChangeArrowheads="1"/>
          </p:cNvPicPr>
          <p:nvPr>
            <p:ph sz="quarter" idx="1"/>
          </p:nvPr>
        </p:nvPicPr>
        <p:blipFill>
          <a:blip r:embed="rId3"/>
          <a:srcRect/>
          <a:stretch>
            <a:fillRect/>
          </a:stretch>
        </p:blipFill>
        <p:spPr>
          <a:xfrm>
            <a:off x="523997" y="1569720"/>
            <a:ext cx="7924751" cy="4727575"/>
          </a:xfrm>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56</a:t>
            </a:fld>
            <a:endParaRPr lang="en-US" dirty="0" smtClean="0"/>
          </a:p>
        </p:txBody>
      </p:sp>
    </p:spTree>
    <p:extLst>
      <p:ext uri="{BB962C8B-B14F-4D97-AF65-F5344CB8AC3E}">
        <p14:creationId xmlns:p14="http://schemas.microsoft.com/office/powerpoint/2010/main" val="28246218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pic>
        <p:nvPicPr>
          <p:cNvPr id="32771" name="Picture 4" descr="Flash3"/>
          <p:cNvPicPr>
            <a:picLocks noGrp="1" noChangeAspect="1" noChangeArrowheads="1"/>
          </p:cNvPicPr>
          <p:nvPr>
            <p:ph sz="quarter" idx="1"/>
          </p:nvPr>
        </p:nvPicPr>
        <p:blipFill>
          <a:blip r:embed="rId3"/>
          <a:srcRect/>
          <a:stretch>
            <a:fillRect/>
          </a:stretch>
        </p:blipFill>
        <p:spPr>
          <a:xfrm>
            <a:off x="529098" y="1771758"/>
            <a:ext cx="8149036" cy="4727575"/>
          </a:xfrm>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57</a:t>
            </a:fld>
            <a:endParaRPr lang="en-US" dirty="0" smtClean="0"/>
          </a:p>
        </p:txBody>
      </p:sp>
    </p:spTree>
    <p:extLst>
      <p:ext uri="{BB962C8B-B14F-4D97-AF65-F5344CB8AC3E}">
        <p14:creationId xmlns:p14="http://schemas.microsoft.com/office/powerpoint/2010/main" val="11582306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pic>
        <p:nvPicPr>
          <p:cNvPr id="33795" name="Picture 4" descr="Flash4"/>
          <p:cNvPicPr>
            <a:picLocks noGrp="1" noChangeAspect="1" noChangeArrowheads="1"/>
          </p:cNvPicPr>
          <p:nvPr>
            <p:ph sz="quarter" idx="1"/>
          </p:nvPr>
        </p:nvPicPr>
        <p:blipFill>
          <a:blip r:embed="rId3"/>
          <a:srcRect/>
          <a:stretch>
            <a:fillRect/>
          </a:stretch>
        </p:blipFill>
        <p:spPr>
          <a:xfrm>
            <a:off x="529098" y="1524669"/>
            <a:ext cx="7999513" cy="4800601"/>
          </a:xfrm>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58</a:t>
            </a:fld>
            <a:endParaRPr lang="en-US" dirty="0" smtClean="0"/>
          </a:p>
        </p:txBody>
      </p:sp>
    </p:spTree>
    <p:extLst>
      <p:ext uri="{BB962C8B-B14F-4D97-AF65-F5344CB8AC3E}">
        <p14:creationId xmlns:p14="http://schemas.microsoft.com/office/powerpoint/2010/main" val="19936031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pic>
        <p:nvPicPr>
          <p:cNvPr id="34820" name="Picture 4" descr="Flash5"/>
          <p:cNvPicPr>
            <a:picLocks noChangeAspect="1" noChangeArrowheads="1"/>
          </p:cNvPicPr>
          <p:nvPr/>
        </p:nvPicPr>
        <p:blipFill>
          <a:blip r:embed="rId3"/>
          <a:srcRect/>
          <a:stretch>
            <a:fillRect/>
          </a:stretch>
        </p:blipFill>
        <p:spPr bwMode="auto">
          <a:xfrm>
            <a:off x="537650" y="1499186"/>
            <a:ext cx="8074275" cy="50292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59</a:t>
            </a:fld>
            <a:endParaRPr lang="en-US" dirty="0" smtClean="0"/>
          </a:p>
        </p:txBody>
      </p:sp>
    </p:spTree>
    <p:extLst>
      <p:ext uri="{BB962C8B-B14F-4D97-AF65-F5344CB8AC3E}">
        <p14:creationId xmlns:p14="http://schemas.microsoft.com/office/powerpoint/2010/main" val="915064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87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784993"/>
            <a:ext cx="3589152" cy="266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NIC Card</a:t>
            </a:r>
          </a:p>
        </p:txBody>
      </p:sp>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a:t>
            </a:fld>
            <a:endParaRPr lang="en-US" dirty="0"/>
          </a:p>
        </p:txBody>
      </p:sp>
      <p:sp>
        <p:nvSpPr>
          <p:cNvPr id="158723" name="Rectangle 3"/>
          <p:cNvSpPr>
            <a:spLocks noGrp="1" noChangeArrowheads="1"/>
          </p:cNvSpPr>
          <p:nvPr>
            <p:ph sz="quarter" idx="1"/>
          </p:nvPr>
        </p:nvSpPr>
        <p:spPr>
          <a:xfrm>
            <a:off x="612648" y="1600200"/>
            <a:ext cx="8153400" cy="2044824"/>
          </a:xfrm>
        </p:spPr>
        <p:txBody>
          <a:bodyPr>
            <a:normAutofit/>
          </a:bodyPr>
          <a:lstStyle/>
          <a:p>
            <a:r>
              <a:rPr lang="en-US" dirty="0" smtClean="0"/>
              <a:t>Slot </a:t>
            </a:r>
            <a:r>
              <a:rPr lang="en-US" dirty="0"/>
              <a:t>: ISA, PCI, USB ...</a:t>
            </a:r>
          </a:p>
          <a:p>
            <a:r>
              <a:rPr lang="en-US" dirty="0"/>
              <a:t>S</a:t>
            </a:r>
            <a:r>
              <a:rPr lang="en-US" dirty="0" smtClean="0"/>
              <a:t>peed: </a:t>
            </a:r>
            <a:r>
              <a:rPr lang="en-US" dirty="0"/>
              <a:t>10/100/1000 Mbps…</a:t>
            </a:r>
          </a:p>
          <a:p>
            <a:r>
              <a:rPr lang="en-US" dirty="0" smtClean="0"/>
              <a:t>Standard: </a:t>
            </a:r>
            <a:r>
              <a:rPr lang="en-US" dirty="0"/>
              <a:t>Ethernet, Token Ring</a:t>
            </a:r>
            <a:r>
              <a:rPr lang="en-US" dirty="0" smtClean="0"/>
              <a:t>...</a:t>
            </a:r>
            <a:endParaRPr lang="en-US" dirty="0"/>
          </a:p>
        </p:txBody>
      </p:sp>
      <p:pic>
        <p:nvPicPr>
          <p:cNvPr id="158724" name="Picture 4" descr="img3_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728" y="4026024"/>
            <a:ext cx="3477996" cy="2555416"/>
          </a:xfrm>
          <a:prstGeom prst="rect">
            <a:avLst/>
          </a:prstGeom>
          <a:noFill/>
          <a:extLst>
            <a:ext uri="{909E8E84-426E-40DD-AFC4-6F175D3DCCD1}">
              <a14:hiddenFill xmlns:a14="http://schemas.microsoft.com/office/drawing/2010/main">
                <a:solidFill>
                  <a:srgbClr val="FFFFFF"/>
                </a:solidFill>
              </a14:hiddenFill>
            </a:ext>
          </a:extLst>
        </p:spPr>
      </p:pic>
      <p:sp>
        <p:nvSpPr>
          <p:cNvPr id="158725" name="AutoShape 5"/>
          <p:cNvSpPr>
            <a:spLocks noChangeArrowheads="1"/>
          </p:cNvSpPr>
          <p:nvPr/>
        </p:nvSpPr>
        <p:spPr bwMode="auto">
          <a:xfrm>
            <a:off x="529098" y="3501008"/>
            <a:ext cx="2018349" cy="360040"/>
          </a:xfrm>
          <a:prstGeom prst="wedgeRectCallout">
            <a:avLst>
              <a:gd name="adj1" fmla="val 56709"/>
              <a:gd name="adj2" fmla="val 257304"/>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53" tIns="45227" rIns="90453" bIns="45227"/>
          <a:lstStyle/>
          <a:p>
            <a:pPr algn="ctr" defTabSz="903864"/>
            <a:r>
              <a:rPr lang="en-US" sz="1750">
                <a:latin typeface="Tahoma" pitchFamily="34" charset="0"/>
              </a:rPr>
              <a:t>NIC không dây</a:t>
            </a:r>
          </a:p>
        </p:txBody>
      </p:sp>
      <p:sp>
        <p:nvSpPr>
          <p:cNvPr id="158726" name="AutoShape 6"/>
          <p:cNvSpPr>
            <a:spLocks noChangeArrowheads="1"/>
          </p:cNvSpPr>
          <p:nvPr/>
        </p:nvSpPr>
        <p:spPr bwMode="auto">
          <a:xfrm>
            <a:off x="6654608" y="3547805"/>
            <a:ext cx="2018349" cy="381731"/>
          </a:xfrm>
          <a:prstGeom prst="wedgeRectCallout">
            <a:avLst>
              <a:gd name="adj1" fmla="val -56255"/>
              <a:gd name="adj2" fmla="val 411412"/>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53" tIns="45227" rIns="90453" bIns="45227"/>
          <a:lstStyle/>
          <a:p>
            <a:pPr algn="ctr" defTabSz="903864"/>
            <a:r>
              <a:rPr lang="en-US" sz="1750">
                <a:latin typeface="Tahoma" pitchFamily="34" charset="0"/>
              </a:rPr>
              <a:t>NIC</a:t>
            </a:r>
          </a:p>
        </p:txBody>
      </p:sp>
    </p:spTree>
    <p:extLst>
      <p:ext uri="{BB962C8B-B14F-4D97-AF65-F5344CB8AC3E}">
        <p14:creationId xmlns:p14="http://schemas.microsoft.com/office/powerpoint/2010/main" val="2298051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 calcmode="lin" valueType="num">
                                      <p:cBhvr additive="base">
                                        <p:cTn id="7" dur="500" fill="hold"/>
                                        <p:tgtEl>
                                          <p:spTgt spid="1587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87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8723">
                                            <p:txEl>
                                              <p:pRg st="1" end="1"/>
                                            </p:txEl>
                                          </p:spTgt>
                                        </p:tgtEl>
                                        <p:attrNameLst>
                                          <p:attrName>style.visibility</p:attrName>
                                        </p:attrNameLst>
                                      </p:cBhvr>
                                      <p:to>
                                        <p:strVal val="visible"/>
                                      </p:to>
                                    </p:set>
                                    <p:anim calcmode="lin" valueType="num">
                                      <p:cBhvr additive="base">
                                        <p:cTn id="11" dur="500" fill="hold"/>
                                        <p:tgtEl>
                                          <p:spTgt spid="1587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872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8723">
                                            <p:txEl>
                                              <p:pRg st="2" end="2"/>
                                            </p:txEl>
                                          </p:spTgt>
                                        </p:tgtEl>
                                        <p:attrNameLst>
                                          <p:attrName>style.visibility</p:attrName>
                                        </p:attrNameLst>
                                      </p:cBhvr>
                                      <p:to>
                                        <p:strVal val="visible"/>
                                      </p:to>
                                    </p:set>
                                    <p:anim calcmode="lin" valueType="num">
                                      <p:cBhvr additive="base">
                                        <p:cTn id="15" dur="500" fill="hold"/>
                                        <p:tgtEl>
                                          <p:spTgt spid="15872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5872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58724"/>
                                        </p:tgtEl>
                                        <p:attrNameLst>
                                          <p:attrName>style.visibility</p:attrName>
                                        </p:attrNameLst>
                                      </p:cBhvr>
                                      <p:to>
                                        <p:strVal val="visible"/>
                                      </p:to>
                                    </p:set>
                                    <p:anim calcmode="lin" valueType="num">
                                      <p:cBhvr additive="base">
                                        <p:cTn id="19" dur="500" fill="hold"/>
                                        <p:tgtEl>
                                          <p:spTgt spid="158724"/>
                                        </p:tgtEl>
                                        <p:attrNameLst>
                                          <p:attrName>ppt_x</p:attrName>
                                        </p:attrNameLst>
                                      </p:cBhvr>
                                      <p:tavLst>
                                        <p:tav tm="0">
                                          <p:val>
                                            <p:strVal val="0-#ppt_w/2"/>
                                          </p:val>
                                        </p:tav>
                                        <p:tav tm="100000">
                                          <p:val>
                                            <p:strVal val="#ppt_x"/>
                                          </p:val>
                                        </p:tav>
                                      </p:tavLst>
                                    </p:anim>
                                    <p:anim calcmode="lin" valueType="num">
                                      <p:cBhvr additive="base">
                                        <p:cTn id="20" dur="500" fill="hold"/>
                                        <p:tgtEl>
                                          <p:spTgt spid="158724"/>
                                        </p:tgtEl>
                                        <p:attrNameLst>
                                          <p:attrName>ppt_y</p:attrName>
                                        </p:attrNameLst>
                                      </p:cBhvr>
                                      <p:tavLst>
                                        <p:tav tm="0">
                                          <p:val>
                                            <p:strVal val="#ppt_y"/>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58725"/>
                                        </p:tgtEl>
                                        <p:attrNameLst>
                                          <p:attrName>style.visibility</p:attrName>
                                        </p:attrNameLst>
                                      </p:cBhvr>
                                      <p:to>
                                        <p:strVal val="visible"/>
                                      </p:to>
                                    </p:set>
                                    <p:anim calcmode="lin" valueType="num">
                                      <p:cBhvr additive="base">
                                        <p:cTn id="23" dur="500" fill="hold"/>
                                        <p:tgtEl>
                                          <p:spTgt spid="158725"/>
                                        </p:tgtEl>
                                        <p:attrNameLst>
                                          <p:attrName>ppt_x</p:attrName>
                                        </p:attrNameLst>
                                      </p:cBhvr>
                                      <p:tavLst>
                                        <p:tav tm="0">
                                          <p:val>
                                            <p:strVal val="#ppt_x"/>
                                          </p:val>
                                        </p:tav>
                                        <p:tav tm="100000">
                                          <p:val>
                                            <p:strVal val="#ppt_x"/>
                                          </p:val>
                                        </p:tav>
                                      </p:tavLst>
                                    </p:anim>
                                    <p:anim calcmode="lin" valueType="num">
                                      <p:cBhvr additive="base">
                                        <p:cTn id="24" dur="500" fill="hold"/>
                                        <p:tgtEl>
                                          <p:spTgt spid="15872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58726"/>
                                        </p:tgtEl>
                                        <p:attrNameLst>
                                          <p:attrName>style.visibility</p:attrName>
                                        </p:attrNameLst>
                                      </p:cBhvr>
                                      <p:to>
                                        <p:strVal val="visible"/>
                                      </p:to>
                                    </p:set>
                                    <p:anim calcmode="lin" valueType="num">
                                      <p:cBhvr additive="base">
                                        <p:cTn id="27" dur="500" fill="hold"/>
                                        <p:tgtEl>
                                          <p:spTgt spid="158726"/>
                                        </p:tgtEl>
                                        <p:attrNameLst>
                                          <p:attrName>ppt_x</p:attrName>
                                        </p:attrNameLst>
                                      </p:cBhvr>
                                      <p:tavLst>
                                        <p:tav tm="0">
                                          <p:val>
                                            <p:strVal val="#ppt_x"/>
                                          </p:val>
                                        </p:tav>
                                        <p:tav tm="100000">
                                          <p:val>
                                            <p:strVal val="#ppt_x"/>
                                          </p:val>
                                        </p:tav>
                                      </p:tavLst>
                                    </p:anim>
                                    <p:anim calcmode="lin" valueType="num">
                                      <p:cBhvr additive="base">
                                        <p:cTn id="28" dur="500" fill="hold"/>
                                        <p:tgtEl>
                                          <p:spTgt spid="158726"/>
                                        </p:tgtEl>
                                        <p:attrNameLst>
                                          <p:attrName>ppt_y</p:attrName>
                                        </p:attrNameLst>
                                      </p:cBhvr>
                                      <p:tavLst>
                                        <p:tav tm="0">
                                          <p:val>
                                            <p:strVal val="0-#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58727"/>
                                        </p:tgtEl>
                                        <p:attrNameLst>
                                          <p:attrName>style.visibility</p:attrName>
                                        </p:attrNameLst>
                                      </p:cBhvr>
                                      <p:to>
                                        <p:strVal val="visible"/>
                                      </p:to>
                                    </p:set>
                                    <p:animEffect transition="in" filter="fade">
                                      <p:cBhvr>
                                        <p:cTn id="31" dur="500"/>
                                        <p:tgtEl>
                                          <p:spTgt spid="158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P spid="158725" grpId="0" animBg="1" autoUpdateAnimBg="0"/>
      <p:bldP spid="158726"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sp>
        <p:nvSpPr>
          <p:cNvPr id="35843" name="Rectangle 3"/>
          <p:cNvSpPr>
            <a:spLocks noGrp="1" noChangeArrowheads="1"/>
          </p:cNvSpPr>
          <p:nvPr>
            <p:ph sz="quarter" idx="1"/>
          </p:nvPr>
        </p:nvSpPr>
        <p:spPr/>
        <p:txBody>
          <a:bodyPr/>
          <a:lstStyle/>
          <a:p>
            <a:endParaRPr lang="vi-VN" smtClean="0"/>
          </a:p>
        </p:txBody>
      </p:sp>
      <p:pic>
        <p:nvPicPr>
          <p:cNvPr id="35844" name="Picture 4" descr="Flash6"/>
          <p:cNvPicPr>
            <a:picLocks noChangeAspect="1" noChangeArrowheads="1"/>
          </p:cNvPicPr>
          <p:nvPr/>
        </p:nvPicPr>
        <p:blipFill>
          <a:blip r:embed="rId3"/>
          <a:srcRect/>
          <a:stretch>
            <a:fillRect/>
          </a:stretch>
        </p:blipFill>
        <p:spPr bwMode="auto">
          <a:xfrm>
            <a:off x="594557" y="1619250"/>
            <a:ext cx="8074275" cy="48768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60</a:t>
            </a:fld>
            <a:endParaRPr lang="en-US" dirty="0" smtClean="0"/>
          </a:p>
        </p:txBody>
      </p:sp>
    </p:spTree>
    <p:extLst>
      <p:ext uri="{BB962C8B-B14F-4D97-AF65-F5344CB8AC3E}">
        <p14:creationId xmlns:p14="http://schemas.microsoft.com/office/powerpoint/2010/main" val="41550513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sp>
        <p:nvSpPr>
          <p:cNvPr id="36867" name="Rectangle 3"/>
          <p:cNvSpPr>
            <a:spLocks noGrp="1" noChangeArrowheads="1"/>
          </p:cNvSpPr>
          <p:nvPr>
            <p:ph sz="quarter" idx="1"/>
          </p:nvPr>
        </p:nvSpPr>
        <p:spPr/>
        <p:txBody>
          <a:bodyPr/>
          <a:lstStyle/>
          <a:p>
            <a:endParaRPr lang="vi-VN" smtClean="0"/>
          </a:p>
        </p:txBody>
      </p:sp>
      <p:pic>
        <p:nvPicPr>
          <p:cNvPr id="36868" name="Picture 4" descr="Flash7"/>
          <p:cNvPicPr>
            <a:picLocks noChangeAspect="1" noChangeArrowheads="1"/>
          </p:cNvPicPr>
          <p:nvPr/>
        </p:nvPicPr>
        <p:blipFill>
          <a:blip r:embed="rId3"/>
          <a:srcRect/>
          <a:stretch>
            <a:fillRect/>
          </a:stretch>
        </p:blipFill>
        <p:spPr bwMode="auto">
          <a:xfrm>
            <a:off x="612648" y="1600200"/>
            <a:ext cx="8074275" cy="480060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61</a:t>
            </a:fld>
            <a:endParaRPr lang="en-US" dirty="0" smtClean="0"/>
          </a:p>
        </p:txBody>
      </p:sp>
    </p:spTree>
    <p:extLst>
      <p:ext uri="{BB962C8B-B14F-4D97-AF65-F5344CB8AC3E}">
        <p14:creationId xmlns:p14="http://schemas.microsoft.com/office/powerpoint/2010/main" val="31005794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sp>
        <p:nvSpPr>
          <p:cNvPr id="37891" name="Rectangle 3"/>
          <p:cNvSpPr>
            <a:spLocks noGrp="1" noChangeArrowheads="1"/>
          </p:cNvSpPr>
          <p:nvPr>
            <p:ph sz="quarter" idx="1"/>
          </p:nvPr>
        </p:nvSpPr>
        <p:spPr/>
        <p:txBody>
          <a:bodyPr/>
          <a:lstStyle/>
          <a:p>
            <a:endParaRPr lang="vi-VN" smtClean="0"/>
          </a:p>
        </p:txBody>
      </p:sp>
      <p:pic>
        <p:nvPicPr>
          <p:cNvPr id="37892" name="Picture 4" descr="Flash8"/>
          <p:cNvPicPr>
            <a:picLocks noChangeAspect="1" noChangeArrowheads="1"/>
          </p:cNvPicPr>
          <p:nvPr/>
        </p:nvPicPr>
        <p:blipFill>
          <a:blip r:embed="rId3"/>
          <a:srcRect/>
          <a:stretch>
            <a:fillRect/>
          </a:stretch>
        </p:blipFill>
        <p:spPr bwMode="auto">
          <a:xfrm>
            <a:off x="594227" y="1642780"/>
            <a:ext cx="8149036" cy="480060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62</a:t>
            </a:fld>
            <a:endParaRPr lang="en-US" dirty="0" smtClean="0"/>
          </a:p>
        </p:txBody>
      </p:sp>
    </p:spTree>
    <p:extLst>
      <p:ext uri="{BB962C8B-B14F-4D97-AF65-F5344CB8AC3E}">
        <p14:creationId xmlns:p14="http://schemas.microsoft.com/office/powerpoint/2010/main" val="37951648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sp>
        <p:nvSpPr>
          <p:cNvPr id="38915" name="Rectangle 3"/>
          <p:cNvSpPr>
            <a:spLocks noGrp="1" noChangeArrowheads="1"/>
          </p:cNvSpPr>
          <p:nvPr>
            <p:ph sz="quarter" idx="1"/>
          </p:nvPr>
        </p:nvSpPr>
        <p:spPr/>
        <p:txBody>
          <a:bodyPr/>
          <a:lstStyle/>
          <a:p>
            <a:endParaRPr lang="vi-VN" smtClean="0"/>
          </a:p>
        </p:txBody>
      </p:sp>
      <p:pic>
        <p:nvPicPr>
          <p:cNvPr id="38916" name="Picture 4" descr="Flash9"/>
          <p:cNvPicPr>
            <a:picLocks noChangeAspect="1" noChangeArrowheads="1"/>
          </p:cNvPicPr>
          <p:nvPr/>
        </p:nvPicPr>
        <p:blipFill>
          <a:blip r:embed="rId3"/>
          <a:srcRect/>
          <a:stretch>
            <a:fillRect/>
          </a:stretch>
        </p:blipFill>
        <p:spPr bwMode="auto">
          <a:xfrm>
            <a:off x="612648" y="1644650"/>
            <a:ext cx="7999513" cy="480060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63</a:t>
            </a:fld>
            <a:endParaRPr lang="en-US" dirty="0" smtClean="0"/>
          </a:p>
        </p:txBody>
      </p:sp>
    </p:spTree>
    <p:extLst>
      <p:ext uri="{BB962C8B-B14F-4D97-AF65-F5344CB8AC3E}">
        <p14:creationId xmlns:p14="http://schemas.microsoft.com/office/powerpoint/2010/main" val="21686266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pic>
        <p:nvPicPr>
          <p:cNvPr id="39940" name="Picture 4" descr="Flash10"/>
          <p:cNvPicPr>
            <a:picLocks noChangeAspect="1" noChangeArrowheads="1"/>
          </p:cNvPicPr>
          <p:nvPr/>
        </p:nvPicPr>
        <p:blipFill>
          <a:blip r:embed="rId3"/>
          <a:srcRect/>
          <a:stretch>
            <a:fillRect/>
          </a:stretch>
        </p:blipFill>
        <p:spPr bwMode="auto">
          <a:xfrm>
            <a:off x="852601" y="1661831"/>
            <a:ext cx="6878086" cy="44386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64</a:t>
            </a:fld>
            <a:endParaRPr lang="en-US" dirty="0" smtClean="0"/>
          </a:p>
        </p:txBody>
      </p:sp>
    </p:spTree>
    <p:extLst>
      <p:ext uri="{BB962C8B-B14F-4D97-AF65-F5344CB8AC3E}">
        <p14:creationId xmlns:p14="http://schemas.microsoft.com/office/powerpoint/2010/main" val="18077289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4863" y="76200"/>
            <a:ext cx="8074275" cy="1143000"/>
          </a:xfrm>
        </p:spPr>
        <p:txBody>
          <a:bodyPr/>
          <a:lstStyle/>
          <a:p>
            <a:r>
              <a:rPr lang="en-US" dirty="0" smtClean="0">
                <a:solidFill>
                  <a:schemeClr val="tx1"/>
                </a:solidFill>
              </a:rPr>
              <a:t>How to make an UTP Cable (Cont)</a:t>
            </a:r>
          </a:p>
        </p:txBody>
      </p:sp>
      <p:sp>
        <p:nvSpPr>
          <p:cNvPr id="40963" name="Rectangle 3"/>
          <p:cNvSpPr>
            <a:spLocks noGrp="1" noChangeArrowheads="1"/>
          </p:cNvSpPr>
          <p:nvPr>
            <p:ph sz="quarter" idx="1"/>
          </p:nvPr>
        </p:nvSpPr>
        <p:spPr/>
        <p:txBody>
          <a:bodyPr/>
          <a:lstStyle/>
          <a:p>
            <a:endParaRPr lang="vi-VN" smtClean="0"/>
          </a:p>
        </p:txBody>
      </p:sp>
      <p:pic>
        <p:nvPicPr>
          <p:cNvPr id="40964" name="Picture 5" descr="Flash11"/>
          <p:cNvPicPr>
            <a:picLocks noChangeAspect="1" noChangeArrowheads="1"/>
          </p:cNvPicPr>
          <p:nvPr/>
        </p:nvPicPr>
        <p:blipFill>
          <a:blip r:embed="rId3"/>
          <a:srcRect/>
          <a:stretch>
            <a:fillRect/>
          </a:stretch>
        </p:blipFill>
        <p:spPr bwMode="auto">
          <a:xfrm>
            <a:off x="579277" y="1600200"/>
            <a:ext cx="8074275" cy="48768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65</a:t>
            </a:fld>
            <a:endParaRPr lang="en-US" dirty="0" smtClean="0"/>
          </a:p>
        </p:txBody>
      </p:sp>
    </p:spTree>
    <p:extLst>
      <p:ext uri="{BB962C8B-B14F-4D97-AF65-F5344CB8AC3E}">
        <p14:creationId xmlns:p14="http://schemas.microsoft.com/office/powerpoint/2010/main" val="1441602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27" name="Picture 151" descr="301P_089"/>
          <p:cNvPicPr>
            <a:picLocks noChangeAspect="1" noChangeArrowheads="1"/>
          </p:cNvPicPr>
          <p:nvPr/>
        </p:nvPicPr>
        <p:blipFill>
          <a:blip r:embed="rId3"/>
          <a:srcRect/>
          <a:stretch>
            <a:fillRect/>
          </a:stretch>
        </p:blipFill>
        <p:spPr bwMode="auto">
          <a:xfrm>
            <a:off x="755576" y="1542263"/>
            <a:ext cx="7706696" cy="5068888"/>
          </a:xfrm>
          <a:prstGeom prst="rect">
            <a:avLst/>
          </a:prstGeom>
          <a:noFill/>
        </p:spPr>
      </p:pic>
      <p:sp>
        <p:nvSpPr>
          <p:cNvPr id="75928" name="Rectangle 152"/>
          <p:cNvSpPr>
            <a:spLocks noGrp="1" noChangeArrowheads="1"/>
          </p:cNvSpPr>
          <p:nvPr>
            <p:ph type="title"/>
          </p:nvPr>
        </p:nvSpPr>
        <p:spPr>
          <a:xfrm>
            <a:off x="28600" y="476672"/>
            <a:ext cx="9329746" cy="639762"/>
          </a:xfrm>
        </p:spPr>
        <p:txBody>
          <a:bodyPr/>
          <a:lstStyle/>
          <a:p>
            <a:r>
              <a:rPr lang="en-US" sz="2580" dirty="0">
                <a:solidFill>
                  <a:schemeClr val="tx1"/>
                </a:solidFill>
              </a:rPr>
              <a:t>UTP Implementation: Straight-Through vs. Crossover</a:t>
            </a:r>
          </a:p>
        </p:txBody>
      </p:sp>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66</a:t>
            </a:fld>
            <a:endParaRPr lang="en-US" dirty="0"/>
          </a:p>
        </p:txBody>
      </p:sp>
    </p:spTree>
    <p:extLst>
      <p:ext uri="{BB962C8B-B14F-4D97-AF65-F5344CB8AC3E}">
        <p14:creationId xmlns:p14="http://schemas.microsoft.com/office/powerpoint/2010/main" val="39770912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301P_090"/>
          <p:cNvPicPr>
            <a:picLocks noChangeAspect="1" noChangeArrowheads="1"/>
          </p:cNvPicPr>
          <p:nvPr/>
        </p:nvPicPr>
        <p:blipFill>
          <a:blip r:embed="rId3"/>
          <a:srcRect/>
          <a:stretch>
            <a:fillRect/>
          </a:stretch>
        </p:blipFill>
        <p:spPr bwMode="auto">
          <a:xfrm>
            <a:off x="802760" y="1700808"/>
            <a:ext cx="8142807" cy="4621213"/>
          </a:xfrm>
          <a:prstGeom prst="rect">
            <a:avLst/>
          </a:prstGeom>
          <a:noFill/>
        </p:spPr>
      </p:pic>
      <p:sp>
        <p:nvSpPr>
          <p:cNvPr id="132099" name="Rectangle 3"/>
          <p:cNvSpPr>
            <a:spLocks noGrp="1" noChangeArrowheads="1"/>
          </p:cNvSpPr>
          <p:nvPr>
            <p:ph type="title"/>
          </p:nvPr>
        </p:nvSpPr>
        <p:spPr>
          <a:xfrm>
            <a:off x="385340" y="152400"/>
            <a:ext cx="7988611" cy="685800"/>
          </a:xfrm>
        </p:spPr>
        <p:txBody>
          <a:bodyPr/>
          <a:lstStyle/>
          <a:p>
            <a:r>
              <a:rPr lang="en-US">
                <a:solidFill>
                  <a:schemeClr val="tx1"/>
                </a:solidFill>
              </a:rPr>
              <a:t>Using Varieties of UTP</a:t>
            </a:r>
          </a:p>
        </p:txBody>
      </p:sp>
      <p:sp>
        <p:nvSpPr>
          <p:cNvPr id="4" name="Slide Number Placeholder 3"/>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67</a:t>
            </a:fld>
            <a:endParaRPr lang="en-US" dirty="0"/>
          </a:p>
        </p:txBody>
      </p:sp>
    </p:spTree>
    <p:extLst>
      <p:ext uri="{BB962C8B-B14F-4D97-AF65-F5344CB8AC3E}">
        <p14:creationId xmlns:p14="http://schemas.microsoft.com/office/powerpoint/2010/main" val="69467245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latin typeface="Arial" charset="0"/>
                <a:cs typeface="Arial" charset="0"/>
              </a:rPr>
              <a:t>Build </a:t>
            </a:r>
            <a:r>
              <a:rPr lang="en-US" dirty="0" smtClean="0">
                <a:latin typeface="Arial" charset="0"/>
                <a:cs typeface="Arial" charset="0"/>
              </a:rPr>
              <a:t>Star </a:t>
            </a:r>
            <a:r>
              <a:rPr lang="en-US" dirty="0">
                <a:latin typeface="Arial" charset="0"/>
                <a:cs typeface="Arial" charset="0"/>
              </a:rPr>
              <a:t>network</a:t>
            </a:r>
            <a:endParaRPr lang="en-US" dirty="0" smtClean="0">
              <a:latin typeface="Arial" charset="0"/>
              <a:cs typeface="Arial" charset="0"/>
            </a:endParaRPr>
          </a:p>
        </p:txBody>
      </p:sp>
      <p:sp>
        <p:nvSpPr>
          <p:cNvPr id="52227" name="Content Placeholder 2"/>
          <p:cNvSpPr>
            <a:spLocks noGrp="1"/>
          </p:cNvSpPr>
          <p:nvPr>
            <p:ph sz="quarter" idx="1"/>
          </p:nvPr>
        </p:nvSpPr>
        <p:spPr/>
        <p:txBody>
          <a:bodyPr/>
          <a:lstStyle/>
          <a:p>
            <a:r>
              <a:rPr lang="en-US" dirty="0">
                <a:latin typeface="Arial" charset="0"/>
                <a:cs typeface="Arial" charset="0"/>
              </a:rPr>
              <a:t>Equipment focus: Hub / Switch</a:t>
            </a:r>
          </a:p>
          <a:p>
            <a:r>
              <a:rPr lang="en-US" dirty="0">
                <a:latin typeface="Arial" charset="0"/>
                <a:cs typeface="Arial" charset="0"/>
              </a:rPr>
              <a:t>Cables: twisted pair (UTP, STP): 10/100/1000</a:t>
            </a:r>
          </a:p>
          <a:p>
            <a:r>
              <a:rPr lang="en-US" dirty="0">
                <a:latin typeface="Arial" charset="0"/>
                <a:cs typeface="Arial" charset="0"/>
              </a:rPr>
              <a:t>UTP Category 5, 5e UTP cat, cat 6 UTP</a:t>
            </a:r>
          </a:p>
          <a:p>
            <a:r>
              <a:rPr lang="en-US" dirty="0">
                <a:latin typeface="Arial" charset="0"/>
                <a:cs typeface="Arial" charset="0"/>
              </a:rPr>
              <a:t>LAN Card: standard RJ45</a:t>
            </a:r>
          </a:p>
          <a:p>
            <a:r>
              <a:rPr lang="en-US" dirty="0">
                <a:latin typeface="Arial" charset="0"/>
                <a:cs typeface="Arial" charset="0"/>
              </a:rPr>
              <a:t>Earlier press Cable: RJ45</a:t>
            </a:r>
            <a:endParaRPr lang="en-US" dirty="0" smtClean="0">
              <a:latin typeface="Arial" charset="0"/>
              <a:cs typeface="Arial" charset="0"/>
            </a:endParaRPr>
          </a:p>
        </p:txBody>
      </p:sp>
      <p:sp>
        <p:nvSpPr>
          <p:cNvPr id="52230" name="Slide Number Placeholder 5"/>
          <p:cNvSpPr>
            <a:spLocks noGrp="1"/>
          </p:cNvSpPr>
          <p:nvPr>
            <p:ph type="sldNum" sz="quarter" idx="12"/>
          </p:nvPr>
        </p:nvSpPr>
        <p:spPr bwMode="auto">
          <a:ln>
            <a:round/>
            <a:headEnd/>
            <a:tailEnd/>
          </a:ln>
        </p:spPr>
        <p:txBody>
          <a:bodyPr>
            <a:normAutofit fontScale="40000" lnSpcReduction="20000"/>
          </a:bodyPr>
          <a:lstStyle/>
          <a:p>
            <a:fld id="{B6E7EF39-7FBA-40D9-A842-2192216478C3}" type="slidenum">
              <a:rPr lang="ar-SA" smtClean="0"/>
              <a:pPr/>
              <a:t>68</a:t>
            </a:fld>
            <a:r>
              <a:rPr lang="en-US" smtClean="0"/>
              <a:t>/</a:t>
            </a:r>
          </a:p>
          <a:p>
            <a:r>
              <a:rPr lang="en-US" smtClean="0"/>
              <a:t>151</a:t>
            </a:r>
          </a:p>
        </p:txBody>
      </p:sp>
      <p:grpSp>
        <p:nvGrpSpPr>
          <p:cNvPr id="7" name="Group 6"/>
          <p:cNvGrpSpPr/>
          <p:nvPr/>
        </p:nvGrpSpPr>
        <p:grpSpPr>
          <a:xfrm>
            <a:off x="4853514" y="3330575"/>
            <a:ext cx="3912534" cy="3146425"/>
            <a:chOff x="1958975" y="3095625"/>
            <a:chExt cx="3987800" cy="3146425"/>
          </a:xfrm>
        </p:grpSpPr>
        <p:sp>
          <p:nvSpPr>
            <p:cNvPr id="8" name="Rectangle 8"/>
            <p:cNvSpPr>
              <a:spLocks noChangeArrowheads="1"/>
            </p:cNvSpPr>
            <p:nvPr/>
          </p:nvSpPr>
          <p:spPr bwMode="auto">
            <a:xfrm>
              <a:off x="3657600" y="4584700"/>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en-US" sz="1658"/>
            </a:p>
          </p:txBody>
        </p:sp>
        <p:graphicFrame>
          <p:nvGraphicFramePr>
            <p:cNvPr id="9" name="Object 9"/>
            <p:cNvGraphicFramePr>
              <a:graphicFrameLocks noChangeAspect="1"/>
            </p:cNvGraphicFramePr>
            <p:nvPr/>
          </p:nvGraphicFramePr>
          <p:xfrm>
            <a:off x="3649663" y="3095625"/>
            <a:ext cx="611187" cy="520700"/>
          </p:xfrm>
          <a:graphic>
            <a:graphicData uri="http://schemas.openxmlformats.org/presentationml/2006/ole">
              <mc:AlternateContent xmlns:mc="http://schemas.openxmlformats.org/markup-compatibility/2006">
                <mc:Choice xmlns:v="urn:schemas-microsoft-com:vml" Requires="v">
                  <p:oleObj spid="_x0000_s13448" name="Clip" r:id="rId4" imgW="1305000" imgH="1085760" progId="MS_ClipArt_Gallery.2">
                    <p:embed/>
                  </p:oleObj>
                </mc:Choice>
                <mc:Fallback>
                  <p:oleObj name="Clip" r:id="rId4"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663" y="3095625"/>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
            <p:cNvGraphicFramePr>
              <a:graphicFrameLocks noChangeAspect="1"/>
            </p:cNvGraphicFramePr>
            <p:nvPr/>
          </p:nvGraphicFramePr>
          <p:xfrm>
            <a:off x="3686175" y="5721350"/>
            <a:ext cx="611188" cy="520700"/>
          </p:xfrm>
          <a:graphic>
            <a:graphicData uri="http://schemas.openxmlformats.org/presentationml/2006/ole">
              <mc:AlternateContent xmlns:mc="http://schemas.openxmlformats.org/markup-compatibility/2006">
                <mc:Choice xmlns:v="urn:schemas-microsoft-com:vml" Requires="v">
                  <p:oleObj spid="_x0000_s13449" name="Clip" r:id="rId6" imgW="1305000" imgH="1085760" progId="MS_ClipArt_Gallery.2">
                    <p:embed/>
                  </p:oleObj>
                </mc:Choice>
                <mc:Fallback>
                  <p:oleObj name="Clip" r:id="rId6"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6175" y="5721350"/>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p:cNvGraphicFramePr>
              <a:graphicFrameLocks noChangeAspect="1"/>
            </p:cNvGraphicFramePr>
            <p:nvPr/>
          </p:nvGraphicFramePr>
          <p:xfrm>
            <a:off x="5335588" y="4291013"/>
            <a:ext cx="611187" cy="520700"/>
          </p:xfrm>
          <a:graphic>
            <a:graphicData uri="http://schemas.openxmlformats.org/presentationml/2006/ole">
              <mc:AlternateContent xmlns:mc="http://schemas.openxmlformats.org/markup-compatibility/2006">
                <mc:Choice xmlns:v="urn:schemas-microsoft-com:vml" Requires="v">
                  <p:oleObj spid="_x0000_s13450" name="Clip" r:id="rId7" imgW="1305000" imgH="1085760" progId="MS_ClipArt_Gallery.2">
                    <p:embed/>
                  </p:oleObj>
                </mc:Choice>
                <mc:Fallback>
                  <p:oleObj name="Clip" r:id="rId7"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588" y="4291013"/>
                          <a:ext cx="611187"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1958975" y="4303713"/>
            <a:ext cx="611188" cy="520700"/>
          </p:xfrm>
          <a:graphic>
            <a:graphicData uri="http://schemas.openxmlformats.org/presentationml/2006/ole">
              <mc:AlternateContent xmlns:mc="http://schemas.openxmlformats.org/markup-compatibility/2006">
                <mc:Choice xmlns:v="urn:schemas-microsoft-com:vml" Requires="v">
                  <p:oleObj spid="_x0000_s13451" name="Clip" r:id="rId8" imgW="1305000" imgH="1085760" progId="MS_ClipArt_Gallery.2">
                    <p:embed/>
                  </p:oleObj>
                </mc:Choice>
                <mc:Fallback>
                  <p:oleObj name="Clip" r:id="rId8" imgW="1305000" imgH="1085760"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975" y="4303713"/>
                          <a:ext cx="61118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3"/>
            <p:cNvSpPr>
              <a:spLocks noChangeArrowheads="1"/>
            </p:cNvSpPr>
            <p:nvPr/>
          </p:nvSpPr>
          <p:spPr bwMode="auto">
            <a:xfrm>
              <a:off x="2533650" y="4470400"/>
              <a:ext cx="184150" cy="152400"/>
            </a:xfrm>
            <a:prstGeom prst="rect">
              <a:avLst/>
            </a:prstGeom>
            <a:solidFill>
              <a:schemeClr val="accent1"/>
            </a:solidFill>
            <a:ln w="9525">
              <a:solidFill>
                <a:schemeClr val="tx1"/>
              </a:solidFill>
              <a:miter lim="800000"/>
              <a:headEnd/>
              <a:tailEnd/>
            </a:ln>
          </p:spPr>
          <p:txBody>
            <a:bodyPr wrap="none" anchor="ctr"/>
            <a:lstStyle/>
            <a:p>
              <a:endParaRPr lang="en-US" sz="1658"/>
            </a:p>
          </p:txBody>
        </p:sp>
        <p:sp>
          <p:nvSpPr>
            <p:cNvPr id="14" name="Rectangle 14"/>
            <p:cNvSpPr>
              <a:spLocks noChangeArrowheads="1"/>
            </p:cNvSpPr>
            <p:nvPr/>
          </p:nvSpPr>
          <p:spPr bwMode="auto">
            <a:xfrm>
              <a:off x="5224463" y="4470400"/>
              <a:ext cx="184150" cy="152400"/>
            </a:xfrm>
            <a:prstGeom prst="rect">
              <a:avLst/>
            </a:prstGeom>
            <a:solidFill>
              <a:schemeClr val="accent1"/>
            </a:solidFill>
            <a:ln w="9525">
              <a:solidFill>
                <a:schemeClr val="tx1"/>
              </a:solidFill>
              <a:miter lim="800000"/>
              <a:headEnd/>
              <a:tailEnd/>
            </a:ln>
          </p:spPr>
          <p:txBody>
            <a:bodyPr wrap="none" anchor="ctr"/>
            <a:lstStyle/>
            <a:p>
              <a:endParaRPr lang="en-US" sz="1658"/>
            </a:p>
          </p:txBody>
        </p:sp>
        <p:sp>
          <p:nvSpPr>
            <p:cNvPr id="15" name="Rectangle 15"/>
            <p:cNvSpPr>
              <a:spLocks noChangeArrowheads="1"/>
            </p:cNvSpPr>
            <p:nvPr/>
          </p:nvSpPr>
          <p:spPr bwMode="auto">
            <a:xfrm>
              <a:off x="3937000" y="3606800"/>
              <a:ext cx="144463" cy="241300"/>
            </a:xfrm>
            <a:prstGeom prst="rect">
              <a:avLst/>
            </a:prstGeom>
            <a:solidFill>
              <a:schemeClr val="accent1"/>
            </a:solidFill>
            <a:ln w="9525">
              <a:solidFill>
                <a:schemeClr val="tx1"/>
              </a:solidFill>
              <a:miter lim="800000"/>
              <a:headEnd/>
              <a:tailEnd/>
            </a:ln>
          </p:spPr>
          <p:txBody>
            <a:bodyPr wrap="none" anchor="ctr"/>
            <a:lstStyle/>
            <a:p>
              <a:endParaRPr lang="en-US" sz="1658"/>
            </a:p>
          </p:txBody>
        </p:sp>
        <p:sp>
          <p:nvSpPr>
            <p:cNvPr id="16" name="Rectangle 16"/>
            <p:cNvSpPr>
              <a:spLocks noChangeArrowheads="1"/>
            </p:cNvSpPr>
            <p:nvPr/>
          </p:nvSpPr>
          <p:spPr bwMode="auto">
            <a:xfrm>
              <a:off x="3946525" y="5497513"/>
              <a:ext cx="144463" cy="241300"/>
            </a:xfrm>
            <a:prstGeom prst="rect">
              <a:avLst/>
            </a:prstGeom>
            <a:solidFill>
              <a:schemeClr val="accent1"/>
            </a:solidFill>
            <a:ln w="9525">
              <a:solidFill>
                <a:schemeClr val="tx1"/>
              </a:solidFill>
              <a:miter lim="800000"/>
              <a:headEnd/>
              <a:tailEnd/>
            </a:ln>
          </p:spPr>
          <p:txBody>
            <a:bodyPr wrap="none" anchor="ctr"/>
            <a:lstStyle/>
            <a:p>
              <a:endParaRPr lang="en-US" sz="1658"/>
            </a:p>
          </p:txBody>
        </p:sp>
        <p:sp>
          <p:nvSpPr>
            <p:cNvPr id="17" name="Line 17"/>
            <p:cNvSpPr>
              <a:spLocks noChangeShapeType="1"/>
            </p:cNvSpPr>
            <p:nvPr/>
          </p:nvSpPr>
          <p:spPr bwMode="auto">
            <a:xfrm>
              <a:off x="2717800" y="4533900"/>
              <a:ext cx="1004888" cy="0"/>
            </a:xfrm>
            <a:prstGeom prst="line">
              <a:avLst/>
            </a:prstGeom>
            <a:noFill/>
            <a:ln w="9525">
              <a:solidFill>
                <a:schemeClr val="tx1"/>
              </a:solidFill>
              <a:round/>
              <a:headEnd/>
              <a:tailEnd/>
            </a:ln>
          </p:spPr>
          <p:txBody>
            <a:bodyPr wrap="none"/>
            <a:lstStyle/>
            <a:p>
              <a:endParaRPr lang="en-US" sz="1658"/>
            </a:p>
          </p:txBody>
        </p:sp>
        <p:sp>
          <p:nvSpPr>
            <p:cNvPr id="18" name="Line 18"/>
            <p:cNvSpPr>
              <a:spLocks noChangeShapeType="1"/>
            </p:cNvSpPr>
            <p:nvPr/>
          </p:nvSpPr>
          <p:spPr bwMode="auto">
            <a:xfrm>
              <a:off x="3992563" y="3851275"/>
              <a:ext cx="0" cy="566738"/>
            </a:xfrm>
            <a:prstGeom prst="line">
              <a:avLst/>
            </a:prstGeom>
            <a:noFill/>
            <a:ln w="9525">
              <a:solidFill>
                <a:schemeClr val="tx1"/>
              </a:solidFill>
              <a:round/>
              <a:headEnd/>
              <a:tailEnd/>
            </a:ln>
          </p:spPr>
          <p:txBody>
            <a:bodyPr wrap="none"/>
            <a:lstStyle/>
            <a:p>
              <a:endParaRPr lang="en-US" sz="1658"/>
            </a:p>
          </p:txBody>
        </p:sp>
        <p:sp>
          <p:nvSpPr>
            <p:cNvPr id="19" name="Line 19"/>
            <p:cNvSpPr>
              <a:spLocks noChangeShapeType="1"/>
            </p:cNvSpPr>
            <p:nvPr/>
          </p:nvSpPr>
          <p:spPr bwMode="auto">
            <a:xfrm flipH="1">
              <a:off x="4186238" y="4533900"/>
              <a:ext cx="1017587" cy="0"/>
            </a:xfrm>
            <a:prstGeom prst="line">
              <a:avLst/>
            </a:prstGeom>
            <a:noFill/>
            <a:ln w="9525">
              <a:solidFill>
                <a:schemeClr val="tx1"/>
              </a:solidFill>
              <a:round/>
              <a:headEnd/>
              <a:tailEnd/>
            </a:ln>
          </p:spPr>
          <p:txBody>
            <a:bodyPr wrap="none"/>
            <a:lstStyle/>
            <a:p>
              <a:endParaRPr lang="en-US" sz="1658"/>
            </a:p>
          </p:txBody>
        </p:sp>
        <p:sp>
          <p:nvSpPr>
            <p:cNvPr id="20" name="Line 20"/>
            <p:cNvSpPr>
              <a:spLocks noChangeShapeType="1"/>
            </p:cNvSpPr>
            <p:nvPr/>
          </p:nvSpPr>
          <p:spPr bwMode="auto">
            <a:xfrm flipV="1">
              <a:off x="3992563" y="4675188"/>
              <a:ext cx="12700" cy="798512"/>
            </a:xfrm>
            <a:prstGeom prst="line">
              <a:avLst/>
            </a:prstGeom>
            <a:noFill/>
            <a:ln w="9525">
              <a:solidFill>
                <a:schemeClr val="tx1"/>
              </a:solidFill>
              <a:round/>
              <a:headEnd/>
              <a:tailEnd/>
            </a:ln>
          </p:spPr>
          <p:txBody>
            <a:bodyPr wrap="none"/>
            <a:lstStyle/>
            <a:p>
              <a:endParaRPr lang="en-US" sz="1658"/>
            </a:p>
          </p:txBody>
        </p:sp>
        <p:sp>
          <p:nvSpPr>
            <p:cNvPr id="21" name="Text Box 23"/>
            <p:cNvSpPr txBox="1">
              <a:spLocks noChangeArrowheads="1"/>
            </p:cNvSpPr>
            <p:nvPr/>
          </p:nvSpPr>
          <p:spPr bwMode="auto">
            <a:xfrm>
              <a:off x="2884488" y="4938713"/>
              <a:ext cx="771499" cy="574260"/>
            </a:xfrm>
            <a:prstGeom prst="rect">
              <a:avLst/>
            </a:prstGeom>
            <a:noFill/>
            <a:ln w="9525">
              <a:noFill/>
              <a:miter lim="800000"/>
              <a:headEnd/>
              <a:tailEnd/>
            </a:ln>
          </p:spPr>
          <p:txBody>
            <a:bodyPr wrap="none">
              <a:spAutoFit/>
            </a:bodyPr>
            <a:lstStyle/>
            <a:p>
              <a:r>
                <a:rPr lang="en-US" sz="1566"/>
                <a:t>hub or</a:t>
              </a:r>
            </a:p>
            <a:p>
              <a:r>
                <a:rPr lang="en-US" sz="1566"/>
                <a:t>switch</a:t>
              </a:r>
            </a:p>
          </p:txBody>
        </p:sp>
        <p:sp>
          <p:nvSpPr>
            <p:cNvPr id="22" name="Line 24"/>
            <p:cNvSpPr>
              <a:spLocks noChangeShapeType="1"/>
            </p:cNvSpPr>
            <p:nvPr/>
          </p:nvSpPr>
          <p:spPr bwMode="auto">
            <a:xfrm flipV="1">
              <a:off x="3259138" y="4702175"/>
              <a:ext cx="423862" cy="269875"/>
            </a:xfrm>
            <a:prstGeom prst="line">
              <a:avLst/>
            </a:prstGeom>
            <a:noFill/>
            <a:ln w="9525">
              <a:solidFill>
                <a:schemeClr val="tx1"/>
              </a:solidFill>
              <a:round/>
              <a:headEnd/>
              <a:tailEnd type="triangle" w="med" len="med"/>
            </a:ln>
          </p:spPr>
          <p:txBody>
            <a:bodyPr wrap="none"/>
            <a:lstStyle/>
            <a:p>
              <a:endParaRPr lang="en-US" sz="1658"/>
            </a:p>
          </p:txBody>
        </p:sp>
      </p:grpSp>
    </p:spTree>
    <p:extLst>
      <p:ext uri="{BB962C8B-B14F-4D97-AF65-F5344CB8AC3E}">
        <p14:creationId xmlns:p14="http://schemas.microsoft.com/office/powerpoint/2010/main" val="3887505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AutoShape 2"/>
          <p:cNvSpPr>
            <a:spLocks noGrp="1" noChangeArrowheads="1"/>
          </p:cNvSpPr>
          <p:nvPr>
            <p:ph type="title"/>
          </p:nvPr>
        </p:nvSpPr>
        <p:spPr/>
        <p:txBody>
          <a:bodyPr/>
          <a:lstStyle/>
          <a:p>
            <a:r>
              <a:rPr lang="en-US" sz="2580" dirty="0" err="1"/>
              <a:t>Bài</a:t>
            </a:r>
            <a:r>
              <a:rPr lang="en-US" sz="2580" dirty="0"/>
              <a:t> </a:t>
            </a:r>
            <a:r>
              <a:rPr lang="en-US" sz="2580" dirty="0" err="1"/>
              <a:t>tập</a:t>
            </a:r>
            <a:r>
              <a:rPr lang="en-US" sz="2580" dirty="0"/>
              <a:t> </a:t>
            </a:r>
            <a:r>
              <a:rPr lang="en-US" sz="2580" dirty="0" err="1"/>
              <a:t>lớn</a:t>
            </a:r>
            <a:endParaRPr lang="en-US" sz="2580" dirty="0"/>
          </a:p>
        </p:txBody>
      </p:sp>
      <p:sp>
        <p:nvSpPr>
          <p:cNvPr id="199683" name="Rectangle 3"/>
          <p:cNvSpPr>
            <a:spLocks noGrp="1" noChangeArrowheads="1"/>
          </p:cNvSpPr>
          <p:nvPr>
            <p:ph sz="quarter" idx="1"/>
          </p:nvPr>
        </p:nvSpPr>
        <p:spPr/>
        <p:txBody>
          <a:bodyPr>
            <a:normAutofit fontScale="92500" lnSpcReduction="20000"/>
          </a:bodyPr>
          <a:lstStyle/>
          <a:p>
            <a:pPr>
              <a:lnSpc>
                <a:spcPct val="90000"/>
              </a:lnSpc>
            </a:pPr>
            <a:r>
              <a:rPr lang="en-US" dirty="0" err="1"/>
              <a:t>Một</a:t>
            </a:r>
            <a:r>
              <a:rPr lang="en-US" dirty="0"/>
              <a:t> </a:t>
            </a:r>
            <a:r>
              <a:rPr lang="en-US" dirty="0" err="1"/>
              <a:t>Công</a:t>
            </a:r>
            <a:r>
              <a:rPr lang="en-US" dirty="0"/>
              <a:t> </a:t>
            </a:r>
            <a:r>
              <a:rPr lang="en-US" dirty="0" err="1"/>
              <a:t>ty</a:t>
            </a:r>
            <a:r>
              <a:rPr lang="en-US" dirty="0"/>
              <a:t> </a:t>
            </a:r>
            <a:r>
              <a:rPr lang="en-US" dirty="0" err="1"/>
              <a:t>cần</a:t>
            </a:r>
            <a:r>
              <a:rPr lang="en-US" dirty="0"/>
              <a:t> </a:t>
            </a:r>
            <a:r>
              <a:rPr lang="en-US" dirty="0" err="1"/>
              <a:t>nối</a:t>
            </a:r>
            <a:r>
              <a:rPr lang="en-US" dirty="0"/>
              <a:t> </a:t>
            </a:r>
            <a:r>
              <a:rPr lang="en-US" dirty="0" err="1"/>
              <a:t>mạng</a:t>
            </a:r>
            <a:r>
              <a:rPr lang="en-US" dirty="0"/>
              <a:t> LAN, </a:t>
            </a:r>
            <a:r>
              <a:rPr lang="en-US" dirty="0" err="1"/>
              <a:t>với</a:t>
            </a:r>
            <a:r>
              <a:rPr lang="en-US" dirty="0"/>
              <a:t> </a:t>
            </a:r>
            <a:r>
              <a:rPr lang="en-US" dirty="0" err="1"/>
              <a:t>thông</a:t>
            </a:r>
            <a:r>
              <a:rPr lang="en-US" dirty="0"/>
              <a:t> tin </a:t>
            </a:r>
            <a:r>
              <a:rPr lang="en-US" dirty="0" err="1"/>
              <a:t>được</a:t>
            </a:r>
            <a:r>
              <a:rPr lang="en-US" dirty="0"/>
              <a:t> </a:t>
            </a:r>
            <a:r>
              <a:rPr lang="en-US" dirty="0" err="1"/>
              <a:t>biết</a:t>
            </a:r>
            <a:endParaRPr lang="en-US" dirty="0"/>
          </a:p>
          <a:p>
            <a:pPr lvl="1">
              <a:lnSpc>
                <a:spcPct val="90000"/>
              </a:lnSpc>
            </a:pPr>
            <a:r>
              <a:rPr lang="en-US" dirty="0" err="1"/>
              <a:t>Khuôn</a:t>
            </a:r>
            <a:r>
              <a:rPr lang="en-US" dirty="0"/>
              <a:t> </a:t>
            </a:r>
            <a:r>
              <a:rPr lang="en-US" dirty="0" err="1"/>
              <a:t>viên</a:t>
            </a:r>
            <a:r>
              <a:rPr lang="en-US" dirty="0"/>
              <a:t> </a:t>
            </a:r>
            <a:r>
              <a:rPr lang="en-US" dirty="0" err="1"/>
              <a:t>công</a:t>
            </a:r>
            <a:r>
              <a:rPr lang="en-US" dirty="0"/>
              <a:t> </a:t>
            </a:r>
            <a:r>
              <a:rPr lang="en-US" dirty="0" err="1"/>
              <a:t>ty</a:t>
            </a:r>
            <a:r>
              <a:rPr lang="en-US" dirty="0"/>
              <a:t> </a:t>
            </a:r>
            <a:r>
              <a:rPr lang="en-US" dirty="0" err="1"/>
              <a:t>có</a:t>
            </a:r>
            <a:r>
              <a:rPr lang="en-US" dirty="0"/>
              <a:t> 3 </a:t>
            </a:r>
            <a:r>
              <a:rPr lang="en-US" dirty="0" err="1"/>
              <a:t>tòa</a:t>
            </a:r>
            <a:r>
              <a:rPr lang="en-US" dirty="0"/>
              <a:t> </a:t>
            </a:r>
            <a:r>
              <a:rPr lang="en-US" dirty="0" err="1"/>
              <a:t>nhà</a:t>
            </a:r>
            <a:r>
              <a:rPr lang="en-US" dirty="0"/>
              <a:t> </a:t>
            </a:r>
            <a:r>
              <a:rPr lang="en-US" dirty="0" err="1"/>
              <a:t>nằm</a:t>
            </a:r>
            <a:r>
              <a:rPr lang="en-US" dirty="0"/>
              <a:t> </a:t>
            </a:r>
            <a:r>
              <a:rPr lang="en-US" dirty="0" err="1"/>
              <a:t>cách</a:t>
            </a:r>
            <a:r>
              <a:rPr lang="en-US" dirty="0"/>
              <a:t> </a:t>
            </a:r>
            <a:r>
              <a:rPr lang="en-US" dirty="0" err="1"/>
              <a:t>biệt</a:t>
            </a:r>
            <a:r>
              <a:rPr lang="en-US" dirty="0"/>
              <a:t> </a:t>
            </a:r>
            <a:r>
              <a:rPr lang="en-US" dirty="0" err="1"/>
              <a:t>nhau</a:t>
            </a:r>
            <a:r>
              <a:rPr lang="en-US" dirty="0"/>
              <a:t>, </a:t>
            </a:r>
            <a:r>
              <a:rPr lang="en-US" dirty="0" err="1"/>
              <a:t>các</a:t>
            </a:r>
            <a:r>
              <a:rPr lang="en-US" dirty="0"/>
              <a:t> </a:t>
            </a:r>
            <a:r>
              <a:rPr lang="en-US" dirty="0" err="1"/>
              <a:t>tòa</a:t>
            </a:r>
            <a:r>
              <a:rPr lang="en-US" dirty="0"/>
              <a:t> </a:t>
            </a:r>
            <a:r>
              <a:rPr lang="en-US" dirty="0" err="1"/>
              <a:t>nhà</a:t>
            </a:r>
            <a:r>
              <a:rPr lang="en-US" dirty="0"/>
              <a:t> </a:t>
            </a:r>
            <a:r>
              <a:rPr lang="en-US" dirty="0" err="1"/>
              <a:t>cách</a:t>
            </a:r>
            <a:r>
              <a:rPr lang="en-US" dirty="0"/>
              <a:t> </a:t>
            </a:r>
            <a:r>
              <a:rPr lang="en-US" dirty="0" err="1"/>
              <a:t>nhau</a:t>
            </a:r>
            <a:r>
              <a:rPr lang="en-US" dirty="0"/>
              <a:t> 50 m</a:t>
            </a:r>
          </a:p>
          <a:p>
            <a:pPr lvl="1">
              <a:lnSpc>
                <a:spcPct val="90000"/>
              </a:lnSpc>
            </a:pPr>
            <a:r>
              <a:rPr lang="en-US" dirty="0" err="1"/>
              <a:t>Mỗi</a:t>
            </a:r>
            <a:r>
              <a:rPr lang="en-US" dirty="0"/>
              <a:t> </a:t>
            </a:r>
            <a:r>
              <a:rPr lang="en-US" dirty="0" err="1"/>
              <a:t>tòa</a:t>
            </a:r>
            <a:r>
              <a:rPr lang="en-US" dirty="0"/>
              <a:t> </a:t>
            </a:r>
            <a:r>
              <a:rPr lang="en-US" dirty="0" err="1"/>
              <a:t>nhà</a:t>
            </a:r>
            <a:r>
              <a:rPr lang="en-US" dirty="0"/>
              <a:t> </a:t>
            </a:r>
            <a:r>
              <a:rPr lang="en-US" dirty="0" err="1"/>
              <a:t>có</a:t>
            </a:r>
            <a:r>
              <a:rPr lang="en-US" dirty="0"/>
              <a:t> 3 </a:t>
            </a:r>
            <a:r>
              <a:rPr lang="en-US" dirty="0" err="1"/>
              <a:t>phòng</a:t>
            </a:r>
            <a:r>
              <a:rPr lang="en-US" dirty="0"/>
              <a:t>, </a:t>
            </a:r>
            <a:r>
              <a:rPr lang="en-US" dirty="0" err="1"/>
              <a:t>mỗi</a:t>
            </a:r>
            <a:r>
              <a:rPr lang="en-US" dirty="0"/>
              <a:t> </a:t>
            </a:r>
            <a:r>
              <a:rPr lang="en-US" dirty="0" err="1"/>
              <a:t>phòng</a:t>
            </a:r>
            <a:r>
              <a:rPr lang="en-US" dirty="0"/>
              <a:t> </a:t>
            </a:r>
            <a:r>
              <a:rPr lang="en-US" dirty="0" err="1"/>
              <a:t>có</a:t>
            </a:r>
            <a:r>
              <a:rPr lang="en-US" dirty="0"/>
              <a:t> 15 PCs</a:t>
            </a:r>
          </a:p>
          <a:p>
            <a:pPr lvl="1">
              <a:lnSpc>
                <a:spcPct val="90000"/>
              </a:lnSpc>
            </a:pPr>
            <a:r>
              <a:rPr lang="en-US" dirty="0" err="1"/>
              <a:t>Địa</a:t>
            </a:r>
            <a:r>
              <a:rPr lang="en-US" dirty="0"/>
              <a:t> </a:t>
            </a:r>
            <a:r>
              <a:rPr lang="en-US" dirty="0" err="1"/>
              <a:t>chỉ</a:t>
            </a:r>
            <a:r>
              <a:rPr lang="en-US" dirty="0"/>
              <a:t> </a:t>
            </a:r>
            <a:r>
              <a:rPr lang="en-US" dirty="0" err="1"/>
              <a:t>mạng</a:t>
            </a:r>
            <a:r>
              <a:rPr lang="en-US" dirty="0"/>
              <a:t> IP (</a:t>
            </a:r>
            <a:r>
              <a:rPr lang="en-US" dirty="0" err="1"/>
              <a:t>NetID</a:t>
            </a:r>
            <a:r>
              <a:rPr lang="en-US" dirty="0"/>
              <a:t>) </a:t>
            </a:r>
            <a:r>
              <a:rPr lang="en-US" dirty="0" err="1"/>
              <a:t>được</a:t>
            </a:r>
            <a:r>
              <a:rPr lang="en-US" dirty="0"/>
              <a:t> </a:t>
            </a:r>
            <a:r>
              <a:rPr lang="en-US" dirty="0" err="1"/>
              <a:t>cấp</a:t>
            </a:r>
            <a:r>
              <a:rPr lang="en-US" dirty="0"/>
              <a:t> </a:t>
            </a:r>
            <a:r>
              <a:rPr lang="en-US" dirty="0" err="1"/>
              <a:t>sử</a:t>
            </a:r>
            <a:r>
              <a:rPr lang="en-US" dirty="0"/>
              <a:t> </a:t>
            </a:r>
            <a:r>
              <a:rPr lang="en-US" dirty="0" err="1"/>
              <a:t>dụng</a:t>
            </a:r>
            <a:r>
              <a:rPr lang="en-US" dirty="0"/>
              <a:t> 192.168.100.0/255.255.255.0</a:t>
            </a:r>
          </a:p>
          <a:p>
            <a:pPr lvl="1">
              <a:lnSpc>
                <a:spcPct val="90000"/>
              </a:lnSpc>
            </a:pPr>
            <a:r>
              <a:rPr lang="en-US" dirty="0" err="1"/>
              <a:t>Mỗi</a:t>
            </a:r>
            <a:r>
              <a:rPr lang="en-US" dirty="0"/>
              <a:t> </a:t>
            </a:r>
            <a:r>
              <a:rPr lang="en-US" dirty="0" err="1"/>
              <a:t>phòng</a:t>
            </a:r>
            <a:r>
              <a:rPr lang="en-US" dirty="0"/>
              <a:t> </a:t>
            </a:r>
            <a:r>
              <a:rPr lang="en-US" dirty="0" err="1"/>
              <a:t>là</a:t>
            </a:r>
            <a:r>
              <a:rPr lang="en-US" dirty="0"/>
              <a:t> </a:t>
            </a:r>
            <a:r>
              <a:rPr lang="en-US" dirty="0" err="1"/>
              <a:t>một</a:t>
            </a:r>
            <a:r>
              <a:rPr lang="en-US" dirty="0"/>
              <a:t> </a:t>
            </a:r>
            <a:r>
              <a:rPr lang="en-US" dirty="0" err="1"/>
              <a:t>mạng</a:t>
            </a:r>
            <a:r>
              <a:rPr lang="en-US" dirty="0"/>
              <a:t> con (Subnet) </a:t>
            </a:r>
            <a:r>
              <a:rPr lang="en-US" dirty="0" err="1"/>
              <a:t>riêng</a:t>
            </a:r>
            <a:endParaRPr lang="en-US" dirty="0"/>
          </a:p>
          <a:p>
            <a:pPr lvl="1">
              <a:lnSpc>
                <a:spcPct val="90000"/>
              </a:lnSpc>
            </a:pPr>
            <a:r>
              <a:rPr lang="en-US" dirty="0" err="1"/>
              <a:t>Hãy</a:t>
            </a:r>
            <a:r>
              <a:rPr lang="en-US" dirty="0"/>
              <a:t> </a:t>
            </a:r>
            <a:r>
              <a:rPr lang="en-US" dirty="0" err="1"/>
              <a:t>Thiết</a:t>
            </a:r>
            <a:r>
              <a:rPr lang="en-US" dirty="0"/>
              <a:t> </a:t>
            </a:r>
            <a:r>
              <a:rPr lang="en-US" dirty="0" err="1"/>
              <a:t>kế</a:t>
            </a:r>
            <a:r>
              <a:rPr lang="en-US" dirty="0"/>
              <a:t> </a:t>
            </a:r>
            <a:r>
              <a:rPr lang="en-US" dirty="0" err="1"/>
              <a:t>mạng</a:t>
            </a:r>
            <a:r>
              <a:rPr lang="en-US" dirty="0"/>
              <a:t> </a:t>
            </a:r>
            <a:r>
              <a:rPr lang="en-US" dirty="0" err="1"/>
              <a:t>trên</a:t>
            </a:r>
            <a:r>
              <a:rPr lang="en-US" dirty="0"/>
              <a:t>, </a:t>
            </a:r>
            <a:r>
              <a:rPr lang="en-US" dirty="0" err="1"/>
              <a:t>đưa</a:t>
            </a:r>
            <a:r>
              <a:rPr lang="en-US" dirty="0"/>
              <a:t> </a:t>
            </a:r>
            <a:r>
              <a:rPr lang="en-US" dirty="0" err="1"/>
              <a:t>ra</a:t>
            </a:r>
            <a:r>
              <a:rPr lang="en-US" dirty="0"/>
              <a:t> </a:t>
            </a:r>
            <a:r>
              <a:rPr lang="en-US" dirty="0" err="1"/>
              <a:t>những</a:t>
            </a:r>
            <a:r>
              <a:rPr lang="en-US" dirty="0"/>
              <a:t> </a:t>
            </a:r>
            <a:r>
              <a:rPr lang="en-US" dirty="0" err="1"/>
              <a:t>mô</a:t>
            </a:r>
            <a:r>
              <a:rPr lang="en-US" dirty="0"/>
              <a:t> </a:t>
            </a:r>
            <a:r>
              <a:rPr lang="en-US" dirty="0" err="1"/>
              <a:t>hình</a:t>
            </a:r>
            <a:r>
              <a:rPr lang="en-US" dirty="0"/>
              <a:t> </a:t>
            </a:r>
            <a:r>
              <a:rPr lang="en-US" dirty="0" err="1"/>
              <a:t>thiết</a:t>
            </a:r>
            <a:r>
              <a:rPr lang="en-US" dirty="0"/>
              <a:t> </a:t>
            </a:r>
            <a:r>
              <a:rPr lang="en-US" dirty="0" err="1"/>
              <a:t>kế</a:t>
            </a:r>
            <a:r>
              <a:rPr lang="en-US" dirty="0"/>
              <a:t> </a:t>
            </a:r>
            <a:r>
              <a:rPr lang="en-US" dirty="0" err="1"/>
              <a:t>khả</a:t>
            </a:r>
            <a:r>
              <a:rPr lang="en-US" dirty="0"/>
              <a:t> </a:t>
            </a:r>
            <a:r>
              <a:rPr lang="en-US" dirty="0" err="1"/>
              <a:t>thi</a:t>
            </a:r>
            <a:r>
              <a:rPr lang="en-US" dirty="0"/>
              <a:t> </a:t>
            </a:r>
            <a:r>
              <a:rPr lang="en-US" dirty="0" err="1"/>
              <a:t>và</a:t>
            </a:r>
            <a:r>
              <a:rPr lang="en-US" dirty="0"/>
              <a:t> </a:t>
            </a:r>
            <a:r>
              <a:rPr lang="en-US" dirty="0" err="1"/>
              <a:t>chọn</a:t>
            </a:r>
            <a:r>
              <a:rPr lang="en-US" dirty="0"/>
              <a:t> </a:t>
            </a:r>
            <a:r>
              <a:rPr lang="en-US" dirty="0" err="1"/>
              <a:t>mô</a:t>
            </a:r>
            <a:r>
              <a:rPr lang="en-US" dirty="0"/>
              <a:t> </a:t>
            </a:r>
            <a:r>
              <a:rPr lang="en-US" dirty="0" err="1"/>
              <a:t>hình</a:t>
            </a:r>
            <a:r>
              <a:rPr lang="en-US" dirty="0"/>
              <a:t> </a:t>
            </a:r>
            <a:r>
              <a:rPr lang="en-US" dirty="0" err="1"/>
              <a:t>thiết</a:t>
            </a:r>
            <a:r>
              <a:rPr lang="en-US" dirty="0"/>
              <a:t> </a:t>
            </a:r>
            <a:r>
              <a:rPr lang="en-US" dirty="0" err="1"/>
              <a:t>kế</a:t>
            </a:r>
            <a:r>
              <a:rPr lang="en-US" dirty="0"/>
              <a:t> </a:t>
            </a:r>
            <a:r>
              <a:rPr lang="en-US" dirty="0" err="1"/>
              <a:t>mà</a:t>
            </a:r>
            <a:r>
              <a:rPr lang="en-US" dirty="0"/>
              <a:t> </a:t>
            </a:r>
            <a:r>
              <a:rPr lang="en-US" dirty="0" err="1"/>
              <a:t>bạn</a:t>
            </a:r>
            <a:r>
              <a:rPr lang="en-US" dirty="0"/>
              <a:t> </a:t>
            </a:r>
            <a:r>
              <a:rPr lang="en-US" dirty="0" err="1"/>
              <a:t>cho</a:t>
            </a:r>
            <a:r>
              <a:rPr lang="en-US" dirty="0"/>
              <a:t> </a:t>
            </a:r>
            <a:r>
              <a:rPr lang="en-US" dirty="0" err="1"/>
              <a:t>là</a:t>
            </a:r>
            <a:r>
              <a:rPr lang="en-US" dirty="0"/>
              <a:t> </a:t>
            </a:r>
            <a:r>
              <a:rPr lang="en-US" dirty="0" err="1"/>
              <a:t>tối</a:t>
            </a:r>
            <a:r>
              <a:rPr lang="en-US" dirty="0"/>
              <a:t> </a:t>
            </a:r>
            <a:r>
              <a:rPr lang="en-US" dirty="0" err="1"/>
              <a:t>ưu</a:t>
            </a:r>
            <a:r>
              <a:rPr lang="en-US" dirty="0"/>
              <a:t> </a:t>
            </a:r>
            <a:r>
              <a:rPr lang="en-US" dirty="0" err="1"/>
              <a:t>nhất</a:t>
            </a:r>
            <a:r>
              <a:rPr lang="en-US" dirty="0"/>
              <a:t> </a:t>
            </a:r>
            <a:r>
              <a:rPr lang="en-US" dirty="0" err="1"/>
              <a:t>hiện</a:t>
            </a:r>
            <a:r>
              <a:rPr lang="en-US" dirty="0"/>
              <a:t> nay? </a:t>
            </a:r>
          </a:p>
          <a:p>
            <a:pPr lvl="1">
              <a:lnSpc>
                <a:spcPct val="90000"/>
              </a:lnSpc>
            </a:pPr>
            <a:r>
              <a:rPr lang="en-US" i="1" dirty="0" err="1"/>
              <a:t>Chú</a:t>
            </a:r>
            <a:r>
              <a:rPr lang="en-US" i="1" dirty="0"/>
              <a:t> ý : </a:t>
            </a:r>
          </a:p>
          <a:p>
            <a:pPr lvl="2">
              <a:lnSpc>
                <a:spcPct val="90000"/>
              </a:lnSpc>
            </a:pPr>
            <a:r>
              <a:rPr lang="en-US" i="1" dirty="0" err="1"/>
              <a:t>Vẽ</a:t>
            </a:r>
            <a:r>
              <a:rPr lang="en-US" i="1" dirty="0"/>
              <a:t> </a:t>
            </a:r>
            <a:r>
              <a:rPr lang="en-US" i="1" dirty="0" err="1"/>
              <a:t>mô</a:t>
            </a:r>
            <a:r>
              <a:rPr lang="en-US" i="1" dirty="0"/>
              <a:t> </a:t>
            </a:r>
            <a:r>
              <a:rPr lang="en-US" i="1" dirty="0" err="1"/>
              <a:t>hình</a:t>
            </a:r>
            <a:r>
              <a:rPr lang="en-US" i="1" dirty="0"/>
              <a:t> </a:t>
            </a:r>
            <a:r>
              <a:rPr lang="en-US" i="1" dirty="0" err="1"/>
              <a:t>mạng</a:t>
            </a:r>
            <a:r>
              <a:rPr lang="en-US" i="1" dirty="0"/>
              <a:t> </a:t>
            </a:r>
            <a:r>
              <a:rPr lang="en-US" i="1" dirty="0" err="1"/>
              <a:t>và</a:t>
            </a:r>
            <a:r>
              <a:rPr lang="en-US" i="1" dirty="0"/>
              <a:t> </a:t>
            </a:r>
            <a:r>
              <a:rPr lang="en-US" i="1" dirty="0" err="1"/>
              <a:t>trình</a:t>
            </a:r>
            <a:r>
              <a:rPr lang="en-US" i="1" dirty="0"/>
              <a:t> </a:t>
            </a:r>
            <a:r>
              <a:rPr lang="en-US" i="1" dirty="0" err="1"/>
              <a:t>bày</a:t>
            </a:r>
            <a:r>
              <a:rPr lang="en-US" i="1" dirty="0"/>
              <a:t> </a:t>
            </a:r>
            <a:r>
              <a:rPr lang="en-US" i="1" dirty="0" err="1"/>
              <a:t>những</a:t>
            </a:r>
            <a:r>
              <a:rPr lang="en-US" i="1" dirty="0"/>
              <a:t> </a:t>
            </a:r>
            <a:r>
              <a:rPr lang="en-US" i="1" dirty="0" err="1"/>
              <a:t>thành</a:t>
            </a:r>
            <a:r>
              <a:rPr lang="en-US" i="1" dirty="0"/>
              <a:t> </a:t>
            </a:r>
            <a:r>
              <a:rPr lang="en-US" i="1" dirty="0" err="1"/>
              <a:t>phần</a:t>
            </a:r>
            <a:r>
              <a:rPr lang="en-US" i="1" dirty="0"/>
              <a:t> </a:t>
            </a:r>
            <a:r>
              <a:rPr lang="en-US" i="1" dirty="0" err="1"/>
              <a:t>liên</a:t>
            </a:r>
            <a:r>
              <a:rPr lang="en-US" i="1" dirty="0"/>
              <a:t> </a:t>
            </a:r>
            <a:r>
              <a:rPr lang="en-US" i="1" dirty="0" err="1"/>
              <a:t>quan</a:t>
            </a:r>
            <a:r>
              <a:rPr lang="en-US" i="1" dirty="0"/>
              <a:t> </a:t>
            </a:r>
            <a:r>
              <a:rPr lang="en-US" i="1" dirty="0" err="1"/>
              <a:t>một</a:t>
            </a:r>
            <a:r>
              <a:rPr lang="en-US" i="1" dirty="0"/>
              <a:t> </a:t>
            </a:r>
            <a:r>
              <a:rPr lang="en-US" i="1" dirty="0" err="1"/>
              <a:t>cách</a:t>
            </a:r>
            <a:r>
              <a:rPr lang="en-US" i="1" dirty="0"/>
              <a:t> chi </a:t>
            </a:r>
            <a:r>
              <a:rPr lang="en-US" i="1" dirty="0" err="1"/>
              <a:t>tiết</a:t>
            </a:r>
            <a:r>
              <a:rPr lang="en-US" i="1" dirty="0"/>
              <a:t> </a:t>
            </a:r>
            <a:r>
              <a:rPr lang="en-US" i="1" dirty="0" err="1"/>
              <a:t>ứng</a:t>
            </a:r>
            <a:r>
              <a:rPr lang="en-US" i="1" dirty="0"/>
              <a:t> </a:t>
            </a:r>
            <a:r>
              <a:rPr lang="en-US" i="1" dirty="0" err="1"/>
              <a:t>với</a:t>
            </a:r>
            <a:r>
              <a:rPr lang="en-US" i="1" dirty="0"/>
              <a:t> </a:t>
            </a:r>
            <a:r>
              <a:rPr lang="en-US" i="1" dirty="0" err="1"/>
              <a:t>mô</a:t>
            </a:r>
            <a:r>
              <a:rPr lang="en-US" i="1" dirty="0"/>
              <a:t> </a:t>
            </a:r>
            <a:r>
              <a:rPr lang="en-US" i="1" dirty="0" err="1"/>
              <a:t>hình</a:t>
            </a:r>
            <a:r>
              <a:rPr lang="en-US" i="1" dirty="0"/>
              <a:t> </a:t>
            </a:r>
            <a:r>
              <a:rPr lang="en-US" i="1" dirty="0" err="1"/>
              <a:t>mà</a:t>
            </a:r>
            <a:r>
              <a:rPr lang="en-US" i="1" dirty="0"/>
              <a:t> </a:t>
            </a:r>
            <a:r>
              <a:rPr lang="en-US" i="1" dirty="0" err="1"/>
              <a:t>bạn</a:t>
            </a:r>
            <a:r>
              <a:rPr lang="en-US" i="1" dirty="0"/>
              <a:t> </a:t>
            </a:r>
            <a:r>
              <a:rPr lang="en-US" i="1" dirty="0" err="1"/>
              <a:t>chọn</a:t>
            </a:r>
            <a:r>
              <a:rPr lang="en-US" i="1" dirty="0" smtClean="0"/>
              <a:t>.</a:t>
            </a:r>
            <a:endParaRPr lang="en-US" i="1" dirty="0"/>
          </a:p>
        </p:txBody>
      </p:sp>
      <p:sp>
        <p:nvSpPr>
          <p:cNvPr id="2" name="Date Placeholder 1"/>
          <p:cNvSpPr>
            <a:spLocks noGrp="1"/>
          </p:cNvSpPr>
          <p:nvPr>
            <p:ph type="dt" sz="half" idx="4294967295"/>
          </p:nvPr>
        </p:nvSpPr>
        <p:spPr>
          <a:xfrm>
            <a:off x="6515808" y="6521450"/>
            <a:ext cx="2429759" cy="260350"/>
          </a:xfrm>
          <a:prstGeom prst="rect">
            <a:avLst/>
          </a:prstGeom>
        </p:spPr>
        <p:txBody>
          <a:bodyPr/>
          <a:lstStyle/>
          <a:p>
            <a:pPr>
              <a:defRPr/>
            </a:pPr>
            <a:fld id="{791A9EE4-0390-4C2E-8F21-673817942FE6}" type="datetime1">
              <a:rPr lang="en-US" smtClean="0"/>
              <a:t>9/29/15</a:t>
            </a:fld>
            <a:endParaRPr lang="en-US"/>
          </a:p>
        </p:txBody>
      </p:sp>
      <p:sp>
        <p:nvSpPr>
          <p:cNvPr id="3" name="Footer Placeholder 2"/>
          <p:cNvSpPr>
            <a:spLocks noGrp="1"/>
          </p:cNvSpPr>
          <p:nvPr>
            <p:ph type="ftr" sz="quarter" idx="4294967295"/>
          </p:nvPr>
        </p:nvSpPr>
        <p:spPr>
          <a:xfrm>
            <a:off x="1207720" y="6534151"/>
            <a:ext cx="5009040" cy="247650"/>
          </a:xfrm>
          <a:prstGeom prst="rect">
            <a:avLst/>
          </a:prstGeom>
        </p:spPr>
        <p:txBody>
          <a:bodyPr/>
          <a:lstStyle/>
          <a:p>
            <a:r>
              <a:rPr lang="vi-VN" smtClean="0"/>
              <a:t>Bài giảng: Mạng máy tính căn bản - Chương 2: EThernet</a:t>
            </a:r>
            <a:endParaRPr lang="en-US"/>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69</a:t>
            </a:fld>
            <a:endParaRPr lang="en-US" dirty="0"/>
          </a:p>
        </p:txBody>
      </p:sp>
    </p:spTree>
    <p:extLst>
      <p:ext uri="{BB962C8B-B14F-4D97-AF65-F5344CB8AC3E}">
        <p14:creationId xmlns:p14="http://schemas.microsoft.com/office/powerpoint/2010/main" val="3220118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2"/>
          <p:cNvGrpSpPr>
            <a:grpSpLocks/>
          </p:cNvGrpSpPr>
          <p:nvPr/>
        </p:nvGrpSpPr>
        <p:grpSpPr bwMode="auto">
          <a:xfrm>
            <a:off x="4371055" y="2641896"/>
            <a:ext cx="2441606" cy="2265034"/>
            <a:chOff x="3501" y="1837"/>
            <a:chExt cx="1360" cy="1215"/>
          </a:xfrm>
        </p:grpSpPr>
        <p:sp>
          <p:nvSpPr>
            <p:cNvPr id="151555" name="Arc 3"/>
            <p:cNvSpPr>
              <a:spLocks/>
            </p:cNvSpPr>
            <p:nvPr/>
          </p:nvSpPr>
          <p:spPr bwMode="auto">
            <a:xfrm>
              <a:off x="3501" y="2395"/>
              <a:ext cx="357" cy="240"/>
            </a:xfrm>
            <a:custGeom>
              <a:avLst/>
              <a:gdLst>
                <a:gd name="G0" fmla="+- 21600 0 0"/>
                <a:gd name="G1" fmla="+- 21600 0 0"/>
                <a:gd name="G2" fmla="+- 21600 0 0"/>
                <a:gd name="T0" fmla="*/ 0 w 21600"/>
                <a:gd name="T1" fmla="*/ 21600 h 21600"/>
                <a:gd name="T2" fmla="*/ 2153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56" name="Arc 4"/>
            <p:cNvSpPr>
              <a:spLocks/>
            </p:cNvSpPr>
            <p:nvPr/>
          </p:nvSpPr>
          <p:spPr bwMode="auto">
            <a:xfrm>
              <a:off x="3505" y="2620"/>
              <a:ext cx="688" cy="43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57" name="Arc 5"/>
            <p:cNvSpPr>
              <a:spLocks/>
            </p:cNvSpPr>
            <p:nvPr/>
          </p:nvSpPr>
          <p:spPr bwMode="auto">
            <a:xfrm rot="10800000">
              <a:off x="3831" y="1837"/>
              <a:ext cx="1030" cy="561"/>
            </a:xfrm>
            <a:custGeom>
              <a:avLst/>
              <a:gdLst>
                <a:gd name="G0" fmla="+- 21600 0 0"/>
                <a:gd name="G1" fmla="+- 21600 0 0"/>
                <a:gd name="G2" fmla="+- 21600 0 0"/>
                <a:gd name="T0" fmla="*/ 0 w 21600"/>
                <a:gd name="T1" fmla="*/ 21600 h 21600"/>
                <a:gd name="T2" fmla="*/ 2157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grpSp>
      <p:sp>
        <p:nvSpPr>
          <p:cNvPr id="151559" name="Arc 7"/>
          <p:cNvSpPr>
            <a:spLocks/>
          </p:cNvSpPr>
          <p:nvPr/>
        </p:nvSpPr>
        <p:spPr bwMode="auto">
          <a:xfrm>
            <a:off x="7415069" y="4623855"/>
            <a:ext cx="947918" cy="26844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60" name="AutoShape 8"/>
          <p:cNvSpPr>
            <a:spLocks noChangeArrowheads="1"/>
          </p:cNvSpPr>
          <p:nvPr/>
        </p:nvSpPr>
        <p:spPr bwMode="auto">
          <a:xfrm>
            <a:off x="4956264" y="2214758"/>
            <a:ext cx="2551119" cy="1057016"/>
          </a:xfrm>
          <a:prstGeom prst="cube">
            <a:avLst>
              <a:gd name="adj" fmla="val 24995"/>
            </a:avLst>
          </a:prstGeom>
          <a:gradFill rotWithShape="0">
            <a:gsLst>
              <a:gs pos="0">
                <a:srgbClr val="008080"/>
              </a:gs>
              <a:gs pos="100000">
                <a:srgbClr val="009999"/>
              </a:gs>
            </a:gsLst>
            <a:lin ang="5400000" scaled="1"/>
          </a:gradFill>
          <a:ln w="12700">
            <a:solidFill>
              <a:schemeClr val="tx1"/>
            </a:solidFill>
            <a:miter lim="800000"/>
            <a:headEnd/>
            <a:tailEnd/>
          </a:ln>
          <a:effectLst>
            <a:outerShdw dist="35921" dir="2700000" algn="ctr" rotWithShape="0">
              <a:schemeClr val="bg2"/>
            </a:outerShdw>
          </a:effectLst>
        </p:spPr>
        <p:txBody>
          <a:bodyPr wrap="none" anchor="ctr"/>
          <a:lstStyle/>
          <a:p>
            <a:endParaRPr lang="en-US" sz="1658"/>
          </a:p>
        </p:txBody>
      </p:sp>
      <p:sp>
        <p:nvSpPr>
          <p:cNvPr id="151561" name="Arc 9"/>
          <p:cNvSpPr>
            <a:spLocks/>
          </p:cNvSpPr>
          <p:nvPr/>
        </p:nvSpPr>
        <p:spPr bwMode="auto">
          <a:xfrm rot="18900000">
            <a:off x="5647153" y="2375222"/>
            <a:ext cx="1147197" cy="11483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folHlink"/>
            </a:solidFill>
            <a:prstDash val="dash"/>
            <a:round/>
            <a:headEnd/>
            <a:tailEnd/>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62" name="Arc 10"/>
          <p:cNvSpPr>
            <a:spLocks/>
          </p:cNvSpPr>
          <p:nvPr/>
        </p:nvSpPr>
        <p:spPr bwMode="auto">
          <a:xfrm>
            <a:off x="1002143" y="2516971"/>
            <a:ext cx="1032296" cy="346746"/>
          </a:xfrm>
          <a:custGeom>
            <a:avLst/>
            <a:gdLst>
              <a:gd name="G0" fmla="+- 21600 0 0"/>
              <a:gd name="G1" fmla="+- 21600 0 0"/>
              <a:gd name="G2" fmla="+- 21600 0 0"/>
              <a:gd name="T0" fmla="*/ 0 w 21600"/>
              <a:gd name="T1" fmla="*/ 21600 h 21600"/>
              <a:gd name="T2" fmla="*/ 21562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5"/>
                  <a:pt x="9647" y="20"/>
                  <a:pt x="21562" y="0"/>
                </a:cubicBezTo>
              </a:path>
              <a:path w="21600" h="21600" stroke="0" extrusionOk="0">
                <a:moveTo>
                  <a:pt x="0" y="21600"/>
                </a:moveTo>
                <a:cubicBezTo>
                  <a:pt x="0" y="9685"/>
                  <a:pt x="9647" y="20"/>
                  <a:pt x="21562" y="0"/>
                </a:cubicBezTo>
                <a:lnTo>
                  <a:pt x="21600" y="2160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63" name="Arc 11"/>
          <p:cNvSpPr>
            <a:spLocks/>
          </p:cNvSpPr>
          <p:nvPr/>
        </p:nvSpPr>
        <p:spPr bwMode="auto">
          <a:xfrm>
            <a:off x="3403742" y="2267458"/>
            <a:ext cx="2192060" cy="84635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chemeClr val="folHlink"/>
            </a:solidFill>
            <a:round/>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en-US" sz="1658"/>
          </a:p>
        </p:txBody>
      </p:sp>
      <p:sp>
        <p:nvSpPr>
          <p:cNvPr id="151564" name="Rectangle 12"/>
          <p:cNvSpPr>
            <a:spLocks noChangeArrowheads="1"/>
          </p:cNvSpPr>
          <p:nvPr/>
        </p:nvSpPr>
        <p:spPr bwMode="auto">
          <a:xfrm>
            <a:off x="1658777" y="3476580"/>
            <a:ext cx="1964057" cy="3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356" tIns="40946" rIns="83356" bIns="40946">
            <a:spAutoFit/>
          </a:bodyPr>
          <a:lstStyle/>
          <a:p>
            <a:r>
              <a:rPr lang="en-US" sz="1474" dirty="0"/>
              <a:t>Weakened signal</a:t>
            </a:r>
          </a:p>
        </p:txBody>
      </p:sp>
      <p:sp>
        <p:nvSpPr>
          <p:cNvPr id="151565" name="Rectangle 13"/>
          <p:cNvSpPr>
            <a:spLocks noChangeArrowheads="1"/>
          </p:cNvSpPr>
          <p:nvPr/>
        </p:nvSpPr>
        <p:spPr bwMode="auto">
          <a:xfrm>
            <a:off x="5891831" y="1865262"/>
            <a:ext cx="1148991" cy="3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356" tIns="40946" rIns="83356" bIns="40946">
            <a:spAutoFit/>
          </a:bodyPr>
          <a:lstStyle/>
          <a:p>
            <a:r>
              <a:rPr lang="en-US" sz="1474"/>
              <a:t>Repeater</a:t>
            </a:r>
          </a:p>
        </p:txBody>
      </p:sp>
      <p:sp>
        <p:nvSpPr>
          <p:cNvPr id="151566" name="Rectangle 14"/>
          <p:cNvSpPr>
            <a:spLocks noChangeArrowheads="1"/>
          </p:cNvSpPr>
          <p:nvPr/>
        </p:nvSpPr>
        <p:spPr bwMode="auto">
          <a:xfrm>
            <a:off x="5402747" y="5846383"/>
            <a:ext cx="2193854" cy="3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3356" tIns="40946" rIns="83356" bIns="40946">
            <a:spAutoFit/>
          </a:bodyPr>
          <a:lstStyle/>
          <a:p>
            <a:r>
              <a:rPr lang="en-US" sz="1474"/>
              <a:t>Regenerated signal</a:t>
            </a:r>
          </a:p>
        </p:txBody>
      </p:sp>
      <p:sp>
        <p:nvSpPr>
          <p:cNvPr id="151567" name="Line 15"/>
          <p:cNvSpPr>
            <a:spLocks noChangeShapeType="1"/>
          </p:cNvSpPr>
          <p:nvPr/>
        </p:nvSpPr>
        <p:spPr bwMode="auto">
          <a:xfrm>
            <a:off x="1617873" y="3401942"/>
            <a:ext cx="2208217" cy="0"/>
          </a:xfrm>
          <a:prstGeom prst="line">
            <a:avLst/>
          </a:prstGeom>
          <a:noFill/>
          <a:ln w="38100">
            <a:solidFill>
              <a:schemeClr val="accent2"/>
            </a:solidFill>
            <a:prstDash val="dash"/>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51568" name="Line 16"/>
          <p:cNvSpPr>
            <a:spLocks noChangeShapeType="1"/>
          </p:cNvSpPr>
          <p:nvPr/>
        </p:nvSpPr>
        <p:spPr bwMode="auto">
          <a:xfrm>
            <a:off x="5378145" y="4337988"/>
            <a:ext cx="2208217" cy="0"/>
          </a:xfrm>
          <a:prstGeom prst="line">
            <a:avLst/>
          </a:prstGeom>
          <a:noFill/>
          <a:ln w="38100">
            <a:solidFill>
              <a:schemeClr val="accent2"/>
            </a:solidFill>
            <a:prstDash val="dash"/>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sz="1658"/>
          </a:p>
        </p:txBody>
      </p:sp>
      <p:sp>
        <p:nvSpPr>
          <p:cNvPr id="151569" name="Rectangle 17"/>
          <p:cNvSpPr>
            <a:spLocks noChangeArrowheads="1"/>
          </p:cNvSpPr>
          <p:nvPr/>
        </p:nvSpPr>
        <p:spPr bwMode="auto">
          <a:xfrm>
            <a:off x="1613950" y="1673914"/>
            <a:ext cx="2213602" cy="1476466"/>
          </a:xfrm>
          <a:prstGeom prst="rect">
            <a:avLst/>
          </a:prstGeom>
          <a:gradFill rotWithShape="0">
            <a:gsLst>
              <a:gs pos="0">
                <a:srgbClr val="C0C0C0"/>
              </a:gs>
              <a:gs pos="50000">
                <a:srgbClr val="EAEAEA"/>
              </a:gs>
              <a:gs pos="100000">
                <a:srgbClr val="C0C0C0"/>
              </a:gs>
            </a:gsLst>
            <a:lin ang="0" scaled="1"/>
          </a:gradFill>
          <a:ln w="12700">
            <a:solidFill>
              <a:schemeClr val="tx1"/>
            </a:solidFill>
            <a:miter lim="800000"/>
            <a:headEnd/>
            <a:tailEnd/>
          </a:ln>
          <a:effectLst>
            <a:outerShdw dist="71842" dir="2700000" algn="ctr" rotWithShape="0">
              <a:schemeClr val="bg2"/>
            </a:outerShdw>
          </a:effectLst>
        </p:spPr>
        <p:txBody>
          <a:bodyPr wrap="none" anchor="ctr"/>
          <a:lstStyle/>
          <a:p>
            <a:endParaRPr lang="en-US" sz="1658"/>
          </a:p>
        </p:txBody>
      </p:sp>
      <p:sp>
        <p:nvSpPr>
          <p:cNvPr id="151570" name="Rectangle 18"/>
          <p:cNvSpPr>
            <a:spLocks noChangeArrowheads="1"/>
          </p:cNvSpPr>
          <p:nvPr/>
        </p:nvSpPr>
        <p:spPr bwMode="auto">
          <a:xfrm>
            <a:off x="1616410" y="2054581"/>
            <a:ext cx="2208217" cy="85008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grpSp>
        <p:nvGrpSpPr>
          <p:cNvPr id="151571" name="Group 19"/>
          <p:cNvGrpSpPr>
            <a:grpSpLocks/>
          </p:cNvGrpSpPr>
          <p:nvPr/>
        </p:nvGrpSpPr>
        <p:grpSpPr bwMode="auto">
          <a:xfrm>
            <a:off x="1658777" y="2300100"/>
            <a:ext cx="2105885" cy="443686"/>
            <a:chOff x="1604" y="1335"/>
            <a:chExt cx="1173" cy="238"/>
          </a:xfrm>
        </p:grpSpPr>
        <p:sp>
          <p:nvSpPr>
            <p:cNvPr id="151572" name="Line 20"/>
            <p:cNvSpPr>
              <a:spLocks noChangeShapeType="1"/>
            </p:cNvSpPr>
            <p:nvPr/>
          </p:nvSpPr>
          <p:spPr bwMode="white">
            <a:xfrm>
              <a:off x="1604" y="1548"/>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3" name="Line 21"/>
            <p:cNvSpPr>
              <a:spLocks noChangeShapeType="1"/>
            </p:cNvSpPr>
            <p:nvPr/>
          </p:nvSpPr>
          <p:spPr bwMode="white">
            <a:xfrm flipV="1">
              <a:off x="1777" y="1335"/>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4" name="Line 22"/>
            <p:cNvSpPr>
              <a:spLocks noChangeShapeType="1"/>
            </p:cNvSpPr>
            <p:nvPr/>
          </p:nvSpPr>
          <p:spPr bwMode="white">
            <a:xfrm>
              <a:off x="1793" y="1349"/>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5" name="Line 23"/>
            <p:cNvSpPr>
              <a:spLocks noChangeShapeType="1"/>
            </p:cNvSpPr>
            <p:nvPr/>
          </p:nvSpPr>
          <p:spPr bwMode="white">
            <a:xfrm flipH="1" flipV="1">
              <a:off x="1966" y="1336"/>
              <a:ext cx="4"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6" name="Line 24"/>
            <p:cNvSpPr>
              <a:spLocks noChangeShapeType="1"/>
            </p:cNvSpPr>
            <p:nvPr/>
          </p:nvSpPr>
          <p:spPr bwMode="white">
            <a:xfrm>
              <a:off x="1958" y="1553"/>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7" name="Line 25"/>
            <p:cNvSpPr>
              <a:spLocks noChangeShapeType="1"/>
            </p:cNvSpPr>
            <p:nvPr/>
          </p:nvSpPr>
          <p:spPr bwMode="white">
            <a:xfrm flipV="1">
              <a:off x="2131" y="1342"/>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8" name="Line 26"/>
            <p:cNvSpPr>
              <a:spLocks noChangeShapeType="1"/>
            </p:cNvSpPr>
            <p:nvPr/>
          </p:nvSpPr>
          <p:spPr bwMode="white">
            <a:xfrm>
              <a:off x="2146" y="1354"/>
              <a:ext cx="146" cy="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79" name="Freeform 27"/>
            <p:cNvSpPr>
              <a:spLocks/>
            </p:cNvSpPr>
            <p:nvPr/>
          </p:nvSpPr>
          <p:spPr bwMode="white">
            <a:xfrm>
              <a:off x="2296" y="1348"/>
              <a:ext cx="481" cy="209"/>
            </a:xfrm>
            <a:custGeom>
              <a:avLst/>
              <a:gdLst>
                <a:gd name="T0" fmla="*/ 10 w 481"/>
                <a:gd name="T1" fmla="*/ 25 h 209"/>
                <a:gd name="T2" fmla="*/ 22 w 481"/>
                <a:gd name="T3" fmla="*/ 51 h 209"/>
                <a:gd name="T4" fmla="*/ 29 w 481"/>
                <a:gd name="T5" fmla="*/ 77 h 209"/>
                <a:gd name="T6" fmla="*/ 29 w 481"/>
                <a:gd name="T7" fmla="*/ 99 h 209"/>
                <a:gd name="T8" fmla="*/ 29 w 481"/>
                <a:gd name="T9" fmla="*/ 121 h 209"/>
                <a:gd name="T10" fmla="*/ 26 w 481"/>
                <a:gd name="T11" fmla="*/ 144 h 209"/>
                <a:gd name="T12" fmla="*/ 19 w 481"/>
                <a:gd name="T13" fmla="*/ 173 h 209"/>
                <a:gd name="T14" fmla="*/ 19 w 481"/>
                <a:gd name="T15" fmla="*/ 195 h 209"/>
                <a:gd name="T16" fmla="*/ 38 w 481"/>
                <a:gd name="T17" fmla="*/ 208 h 209"/>
                <a:gd name="T18" fmla="*/ 58 w 481"/>
                <a:gd name="T19" fmla="*/ 208 h 209"/>
                <a:gd name="T20" fmla="*/ 80 w 481"/>
                <a:gd name="T21" fmla="*/ 205 h 209"/>
                <a:gd name="T22" fmla="*/ 109 w 481"/>
                <a:gd name="T23" fmla="*/ 198 h 209"/>
                <a:gd name="T24" fmla="*/ 134 w 481"/>
                <a:gd name="T25" fmla="*/ 201 h 209"/>
                <a:gd name="T26" fmla="*/ 154 w 481"/>
                <a:gd name="T27" fmla="*/ 205 h 209"/>
                <a:gd name="T28" fmla="*/ 170 w 481"/>
                <a:gd name="T29" fmla="*/ 195 h 209"/>
                <a:gd name="T30" fmla="*/ 170 w 481"/>
                <a:gd name="T31" fmla="*/ 173 h 209"/>
                <a:gd name="T32" fmla="*/ 170 w 481"/>
                <a:gd name="T33" fmla="*/ 147 h 209"/>
                <a:gd name="T34" fmla="*/ 170 w 481"/>
                <a:gd name="T35" fmla="*/ 121 h 209"/>
                <a:gd name="T36" fmla="*/ 163 w 481"/>
                <a:gd name="T37" fmla="*/ 93 h 209"/>
                <a:gd name="T38" fmla="*/ 160 w 481"/>
                <a:gd name="T39" fmla="*/ 70 h 209"/>
                <a:gd name="T40" fmla="*/ 157 w 481"/>
                <a:gd name="T41" fmla="*/ 45 h 209"/>
                <a:gd name="T42" fmla="*/ 163 w 481"/>
                <a:gd name="T43" fmla="*/ 25 h 209"/>
                <a:gd name="T44" fmla="*/ 176 w 481"/>
                <a:gd name="T45" fmla="*/ 6 h 209"/>
                <a:gd name="T46" fmla="*/ 198 w 481"/>
                <a:gd name="T47" fmla="*/ 0 h 209"/>
                <a:gd name="T48" fmla="*/ 221 w 481"/>
                <a:gd name="T49" fmla="*/ 3 h 209"/>
                <a:gd name="T50" fmla="*/ 243 w 481"/>
                <a:gd name="T51" fmla="*/ 16 h 209"/>
                <a:gd name="T52" fmla="*/ 266 w 481"/>
                <a:gd name="T53" fmla="*/ 29 h 209"/>
                <a:gd name="T54" fmla="*/ 288 w 481"/>
                <a:gd name="T55" fmla="*/ 29 h 209"/>
                <a:gd name="T56" fmla="*/ 310 w 481"/>
                <a:gd name="T57" fmla="*/ 48 h 209"/>
                <a:gd name="T58" fmla="*/ 320 w 481"/>
                <a:gd name="T59" fmla="*/ 77 h 209"/>
                <a:gd name="T60" fmla="*/ 323 w 481"/>
                <a:gd name="T61" fmla="*/ 102 h 209"/>
                <a:gd name="T62" fmla="*/ 317 w 481"/>
                <a:gd name="T63" fmla="*/ 128 h 209"/>
                <a:gd name="T64" fmla="*/ 317 w 481"/>
                <a:gd name="T65" fmla="*/ 153 h 209"/>
                <a:gd name="T66" fmla="*/ 317 w 481"/>
                <a:gd name="T67" fmla="*/ 179 h 209"/>
                <a:gd name="T68" fmla="*/ 330 w 481"/>
                <a:gd name="T69" fmla="*/ 198 h 209"/>
                <a:gd name="T70" fmla="*/ 352 w 481"/>
                <a:gd name="T71" fmla="*/ 198 h 209"/>
                <a:gd name="T72" fmla="*/ 374 w 481"/>
                <a:gd name="T73" fmla="*/ 192 h 209"/>
                <a:gd name="T74" fmla="*/ 394 w 481"/>
                <a:gd name="T75" fmla="*/ 179 h 209"/>
                <a:gd name="T76" fmla="*/ 416 w 481"/>
                <a:gd name="T77" fmla="*/ 185 h 209"/>
                <a:gd name="T78" fmla="*/ 438 w 481"/>
                <a:gd name="T79" fmla="*/ 185 h 209"/>
                <a:gd name="T80" fmla="*/ 458 w 481"/>
                <a:gd name="T81" fmla="*/ 192 h 209"/>
                <a:gd name="T82" fmla="*/ 480 w 481"/>
                <a:gd name="T83" fmla="*/ 1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1" h="209">
                  <a:moveTo>
                    <a:pt x="0" y="13"/>
                  </a:moveTo>
                  <a:lnTo>
                    <a:pt x="10" y="25"/>
                  </a:lnTo>
                  <a:lnTo>
                    <a:pt x="16" y="38"/>
                  </a:lnTo>
                  <a:lnTo>
                    <a:pt x="22" y="51"/>
                  </a:lnTo>
                  <a:lnTo>
                    <a:pt x="26" y="64"/>
                  </a:lnTo>
                  <a:lnTo>
                    <a:pt x="29" y="77"/>
                  </a:lnTo>
                  <a:lnTo>
                    <a:pt x="29" y="89"/>
                  </a:lnTo>
                  <a:lnTo>
                    <a:pt x="29" y="99"/>
                  </a:lnTo>
                  <a:lnTo>
                    <a:pt x="29" y="109"/>
                  </a:lnTo>
                  <a:lnTo>
                    <a:pt x="29" y="121"/>
                  </a:lnTo>
                  <a:lnTo>
                    <a:pt x="26" y="134"/>
                  </a:lnTo>
                  <a:lnTo>
                    <a:pt x="26" y="144"/>
                  </a:lnTo>
                  <a:lnTo>
                    <a:pt x="22" y="157"/>
                  </a:lnTo>
                  <a:lnTo>
                    <a:pt x="19" y="173"/>
                  </a:lnTo>
                  <a:lnTo>
                    <a:pt x="19" y="185"/>
                  </a:lnTo>
                  <a:lnTo>
                    <a:pt x="19" y="195"/>
                  </a:lnTo>
                  <a:lnTo>
                    <a:pt x="26" y="205"/>
                  </a:lnTo>
                  <a:lnTo>
                    <a:pt x="38" y="208"/>
                  </a:lnTo>
                  <a:lnTo>
                    <a:pt x="48" y="208"/>
                  </a:lnTo>
                  <a:lnTo>
                    <a:pt x="58" y="208"/>
                  </a:lnTo>
                  <a:lnTo>
                    <a:pt x="70" y="205"/>
                  </a:lnTo>
                  <a:lnTo>
                    <a:pt x="80" y="205"/>
                  </a:lnTo>
                  <a:lnTo>
                    <a:pt x="93" y="198"/>
                  </a:lnTo>
                  <a:lnTo>
                    <a:pt x="109" y="198"/>
                  </a:lnTo>
                  <a:lnTo>
                    <a:pt x="122" y="198"/>
                  </a:lnTo>
                  <a:lnTo>
                    <a:pt x="134" y="201"/>
                  </a:lnTo>
                  <a:lnTo>
                    <a:pt x="144" y="205"/>
                  </a:lnTo>
                  <a:lnTo>
                    <a:pt x="154" y="205"/>
                  </a:lnTo>
                  <a:lnTo>
                    <a:pt x="166" y="205"/>
                  </a:lnTo>
                  <a:lnTo>
                    <a:pt x="170" y="195"/>
                  </a:lnTo>
                  <a:lnTo>
                    <a:pt x="170" y="185"/>
                  </a:lnTo>
                  <a:lnTo>
                    <a:pt x="170" y="173"/>
                  </a:lnTo>
                  <a:lnTo>
                    <a:pt x="170" y="160"/>
                  </a:lnTo>
                  <a:lnTo>
                    <a:pt x="170" y="147"/>
                  </a:lnTo>
                  <a:lnTo>
                    <a:pt x="170" y="134"/>
                  </a:lnTo>
                  <a:lnTo>
                    <a:pt x="170" y="121"/>
                  </a:lnTo>
                  <a:lnTo>
                    <a:pt x="170" y="105"/>
                  </a:lnTo>
                  <a:lnTo>
                    <a:pt x="163" y="93"/>
                  </a:lnTo>
                  <a:lnTo>
                    <a:pt x="163" y="83"/>
                  </a:lnTo>
                  <a:lnTo>
                    <a:pt x="160" y="70"/>
                  </a:lnTo>
                  <a:lnTo>
                    <a:pt x="154" y="57"/>
                  </a:lnTo>
                  <a:lnTo>
                    <a:pt x="157" y="45"/>
                  </a:lnTo>
                  <a:lnTo>
                    <a:pt x="163" y="35"/>
                  </a:lnTo>
                  <a:lnTo>
                    <a:pt x="163" y="25"/>
                  </a:lnTo>
                  <a:lnTo>
                    <a:pt x="166" y="13"/>
                  </a:lnTo>
                  <a:lnTo>
                    <a:pt x="176" y="6"/>
                  </a:lnTo>
                  <a:lnTo>
                    <a:pt x="186" y="3"/>
                  </a:lnTo>
                  <a:lnTo>
                    <a:pt x="198" y="0"/>
                  </a:lnTo>
                  <a:lnTo>
                    <a:pt x="208" y="0"/>
                  </a:lnTo>
                  <a:lnTo>
                    <a:pt x="221" y="3"/>
                  </a:lnTo>
                  <a:lnTo>
                    <a:pt x="234" y="6"/>
                  </a:lnTo>
                  <a:lnTo>
                    <a:pt x="243" y="16"/>
                  </a:lnTo>
                  <a:lnTo>
                    <a:pt x="253" y="25"/>
                  </a:lnTo>
                  <a:lnTo>
                    <a:pt x="266" y="29"/>
                  </a:lnTo>
                  <a:lnTo>
                    <a:pt x="278" y="29"/>
                  </a:lnTo>
                  <a:lnTo>
                    <a:pt x="288" y="29"/>
                  </a:lnTo>
                  <a:lnTo>
                    <a:pt x="301" y="38"/>
                  </a:lnTo>
                  <a:lnTo>
                    <a:pt x="310" y="48"/>
                  </a:lnTo>
                  <a:lnTo>
                    <a:pt x="317" y="64"/>
                  </a:lnTo>
                  <a:lnTo>
                    <a:pt x="320" y="77"/>
                  </a:lnTo>
                  <a:lnTo>
                    <a:pt x="323" y="89"/>
                  </a:lnTo>
                  <a:lnTo>
                    <a:pt x="323" y="102"/>
                  </a:lnTo>
                  <a:lnTo>
                    <a:pt x="320" y="112"/>
                  </a:lnTo>
                  <a:lnTo>
                    <a:pt x="317" y="128"/>
                  </a:lnTo>
                  <a:lnTo>
                    <a:pt x="317" y="141"/>
                  </a:lnTo>
                  <a:lnTo>
                    <a:pt x="317" y="153"/>
                  </a:lnTo>
                  <a:lnTo>
                    <a:pt x="317" y="166"/>
                  </a:lnTo>
                  <a:lnTo>
                    <a:pt x="317" y="179"/>
                  </a:lnTo>
                  <a:lnTo>
                    <a:pt x="317" y="192"/>
                  </a:lnTo>
                  <a:lnTo>
                    <a:pt x="330" y="198"/>
                  </a:lnTo>
                  <a:lnTo>
                    <a:pt x="342" y="198"/>
                  </a:lnTo>
                  <a:lnTo>
                    <a:pt x="352" y="198"/>
                  </a:lnTo>
                  <a:lnTo>
                    <a:pt x="362" y="195"/>
                  </a:lnTo>
                  <a:lnTo>
                    <a:pt x="374" y="192"/>
                  </a:lnTo>
                  <a:lnTo>
                    <a:pt x="381" y="182"/>
                  </a:lnTo>
                  <a:lnTo>
                    <a:pt x="394" y="179"/>
                  </a:lnTo>
                  <a:lnTo>
                    <a:pt x="406" y="179"/>
                  </a:lnTo>
                  <a:lnTo>
                    <a:pt x="416" y="185"/>
                  </a:lnTo>
                  <a:lnTo>
                    <a:pt x="426" y="185"/>
                  </a:lnTo>
                  <a:lnTo>
                    <a:pt x="438" y="185"/>
                  </a:lnTo>
                  <a:lnTo>
                    <a:pt x="448" y="185"/>
                  </a:lnTo>
                  <a:lnTo>
                    <a:pt x="458" y="192"/>
                  </a:lnTo>
                  <a:lnTo>
                    <a:pt x="470" y="195"/>
                  </a:lnTo>
                  <a:lnTo>
                    <a:pt x="480" y="198"/>
                  </a:lnTo>
                </a:path>
              </a:pathLst>
            </a:custGeom>
            <a:noFill/>
            <a:ln w="508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658"/>
            </a:p>
          </p:txBody>
        </p:sp>
      </p:grpSp>
      <p:sp>
        <p:nvSpPr>
          <p:cNvPr id="151580" name="Rectangle 28"/>
          <p:cNvSpPr>
            <a:spLocks noChangeArrowheads="1"/>
          </p:cNvSpPr>
          <p:nvPr/>
        </p:nvSpPr>
        <p:spPr bwMode="auto">
          <a:xfrm>
            <a:off x="5372760" y="4221715"/>
            <a:ext cx="2213602" cy="1476466"/>
          </a:xfrm>
          <a:prstGeom prst="rect">
            <a:avLst/>
          </a:prstGeom>
          <a:gradFill rotWithShape="0">
            <a:gsLst>
              <a:gs pos="0">
                <a:srgbClr val="C0C0C0"/>
              </a:gs>
              <a:gs pos="50000">
                <a:srgbClr val="EAEAEA"/>
              </a:gs>
              <a:gs pos="100000">
                <a:srgbClr val="C0C0C0"/>
              </a:gs>
            </a:gsLst>
            <a:lin ang="0" scaled="1"/>
          </a:gradFill>
          <a:ln w="12700">
            <a:solidFill>
              <a:schemeClr val="tx1"/>
            </a:solidFill>
            <a:miter lim="800000"/>
            <a:headEnd/>
            <a:tailEnd/>
          </a:ln>
          <a:effectLst>
            <a:outerShdw dist="63500" dir="2212194" algn="ctr" rotWithShape="0">
              <a:schemeClr val="bg2"/>
            </a:outerShdw>
          </a:effectLst>
        </p:spPr>
        <p:txBody>
          <a:bodyPr wrap="none" anchor="ctr"/>
          <a:lstStyle/>
          <a:p>
            <a:endParaRPr lang="en-US" sz="1658"/>
          </a:p>
        </p:txBody>
      </p:sp>
      <p:sp>
        <p:nvSpPr>
          <p:cNvPr id="151581" name="Rectangle 29"/>
          <p:cNvSpPr>
            <a:spLocks noChangeArrowheads="1"/>
          </p:cNvSpPr>
          <p:nvPr/>
        </p:nvSpPr>
        <p:spPr bwMode="auto">
          <a:xfrm>
            <a:off x="5373758" y="4600117"/>
            <a:ext cx="2208217" cy="85381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grpSp>
        <p:nvGrpSpPr>
          <p:cNvPr id="151582" name="Group 30"/>
          <p:cNvGrpSpPr>
            <a:grpSpLocks/>
          </p:cNvGrpSpPr>
          <p:nvPr/>
        </p:nvGrpSpPr>
        <p:grpSpPr bwMode="auto">
          <a:xfrm>
            <a:off x="5420767" y="4850166"/>
            <a:ext cx="2159744" cy="439957"/>
            <a:chOff x="4183" y="3078"/>
            <a:chExt cx="1203" cy="236"/>
          </a:xfrm>
        </p:grpSpPr>
        <p:sp>
          <p:nvSpPr>
            <p:cNvPr id="151583" name="Line 31"/>
            <p:cNvSpPr>
              <a:spLocks noChangeShapeType="1"/>
            </p:cNvSpPr>
            <p:nvPr/>
          </p:nvSpPr>
          <p:spPr bwMode="white">
            <a:xfrm>
              <a:off x="4183" y="3290"/>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4" name="Line 32"/>
            <p:cNvSpPr>
              <a:spLocks noChangeShapeType="1"/>
            </p:cNvSpPr>
            <p:nvPr/>
          </p:nvSpPr>
          <p:spPr bwMode="white">
            <a:xfrm flipV="1">
              <a:off x="4356" y="3078"/>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5" name="Line 33"/>
            <p:cNvSpPr>
              <a:spLocks noChangeShapeType="1"/>
            </p:cNvSpPr>
            <p:nvPr/>
          </p:nvSpPr>
          <p:spPr bwMode="white">
            <a:xfrm>
              <a:off x="4357" y="3095"/>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6" name="Line 34"/>
            <p:cNvSpPr>
              <a:spLocks noChangeShapeType="1"/>
            </p:cNvSpPr>
            <p:nvPr/>
          </p:nvSpPr>
          <p:spPr bwMode="white">
            <a:xfrm flipV="1">
              <a:off x="4530" y="3078"/>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7" name="Line 35"/>
            <p:cNvSpPr>
              <a:spLocks noChangeShapeType="1"/>
            </p:cNvSpPr>
            <p:nvPr/>
          </p:nvSpPr>
          <p:spPr bwMode="white">
            <a:xfrm>
              <a:off x="4530" y="3291"/>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8" name="Line 36"/>
            <p:cNvSpPr>
              <a:spLocks noChangeShapeType="1"/>
            </p:cNvSpPr>
            <p:nvPr/>
          </p:nvSpPr>
          <p:spPr bwMode="white">
            <a:xfrm flipV="1">
              <a:off x="4703" y="3078"/>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89" name="Line 37"/>
            <p:cNvSpPr>
              <a:spLocks noChangeShapeType="1"/>
            </p:cNvSpPr>
            <p:nvPr/>
          </p:nvSpPr>
          <p:spPr bwMode="white">
            <a:xfrm>
              <a:off x="4702" y="3092"/>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0" name="Line 38"/>
            <p:cNvSpPr>
              <a:spLocks noChangeShapeType="1"/>
            </p:cNvSpPr>
            <p:nvPr/>
          </p:nvSpPr>
          <p:spPr bwMode="white">
            <a:xfrm>
              <a:off x="4875" y="3294"/>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1" name="Line 39"/>
            <p:cNvSpPr>
              <a:spLocks noChangeShapeType="1"/>
            </p:cNvSpPr>
            <p:nvPr/>
          </p:nvSpPr>
          <p:spPr bwMode="white">
            <a:xfrm flipV="1">
              <a:off x="4871" y="3081"/>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2" name="Line 40"/>
            <p:cNvSpPr>
              <a:spLocks noChangeShapeType="1"/>
            </p:cNvSpPr>
            <p:nvPr/>
          </p:nvSpPr>
          <p:spPr bwMode="white">
            <a:xfrm>
              <a:off x="5048" y="3095"/>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3" name="Line 41"/>
            <p:cNvSpPr>
              <a:spLocks noChangeShapeType="1"/>
            </p:cNvSpPr>
            <p:nvPr/>
          </p:nvSpPr>
          <p:spPr bwMode="white">
            <a:xfrm flipV="1">
              <a:off x="5048" y="3082"/>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4" name="Line 42"/>
            <p:cNvSpPr>
              <a:spLocks noChangeShapeType="1"/>
            </p:cNvSpPr>
            <p:nvPr/>
          </p:nvSpPr>
          <p:spPr bwMode="white">
            <a:xfrm flipV="1">
              <a:off x="5221" y="3083"/>
              <a:ext cx="0" cy="231"/>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sp>
          <p:nvSpPr>
            <p:cNvPr id="151595" name="Line 43"/>
            <p:cNvSpPr>
              <a:spLocks noChangeShapeType="1"/>
            </p:cNvSpPr>
            <p:nvPr/>
          </p:nvSpPr>
          <p:spPr bwMode="white">
            <a:xfrm>
              <a:off x="5219" y="3292"/>
              <a:ext cx="167"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58"/>
            </a:p>
          </p:txBody>
        </p:sp>
      </p:grpSp>
      <p:sp>
        <p:nvSpPr>
          <p:cNvPr id="151596" name="AutoShape 44"/>
          <p:cNvSpPr>
            <a:spLocks noChangeArrowheads="1"/>
          </p:cNvSpPr>
          <p:nvPr/>
        </p:nvSpPr>
        <p:spPr bwMode="auto">
          <a:xfrm rot="13592452">
            <a:off x="5558460" y="2765700"/>
            <a:ext cx="203201" cy="538589"/>
          </a:xfrm>
          <a:prstGeom prst="can">
            <a:avLst>
              <a:gd name="adj" fmla="val 68807"/>
            </a:avLst>
          </a:prstGeom>
          <a:gradFill rotWithShape="0">
            <a:gsLst>
              <a:gs pos="0">
                <a:srgbClr val="C0C0C0"/>
              </a:gs>
              <a:gs pos="50000">
                <a:srgbClr val="EAEAEA"/>
              </a:gs>
              <a:gs pos="100000">
                <a:srgbClr val="C0C0C0"/>
              </a:gs>
            </a:gsLst>
            <a:lin ang="2700000" scaled="1"/>
          </a:gradFill>
          <a:ln w="12700">
            <a:solidFill>
              <a:schemeClr val="tx1"/>
            </a:solidFill>
            <a:round/>
            <a:headEnd/>
            <a:tailEnd/>
          </a:ln>
          <a:effectLst>
            <a:outerShdw dist="17961" dir="2700000" algn="ctr" rotWithShape="0">
              <a:schemeClr val="bg2"/>
            </a:outerShdw>
          </a:effectLst>
        </p:spPr>
        <p:txBody>
          <a:bodyPr wrap="none" anchor="ctr"/>
          <a:lstStyle/>
          <a:p>
            <a:endParaRPr lang="en-US" sz="1658"/>
          </a:p>
        </p:txBody>
      </p:sp>
      <p:sp>
        <p:nvSpPr>
          <p:cNvPr id="151597" name="AutoShape 45"/>
          <p:cNvSpPr>
            <a:spLocks noChangeArrowheads="1"/>
          </p:cNvSpPr>
          <p:nvPr/>
        </p:nvSpPr>
        <p:spPr bwMode="auto">
          <a:xfrm rot="13592452">
            <a:off x="5877301" y="2765700"/>
            <a:ext cx="203201" cy="538589"/>
          </a:xfrm>
          <a:prstGeom prst="can">
            <a:avLst>
              <a:gd name="adj" fmla="val 68807"/>
            </a:avLst>
          </a:prstGeom>
          <a:gradFill rotWithShape="0">
            <a:gsLst>
              <a:gs pos="0">
                <a:srgbClr val="C0C0C0"/>
              </a:gs>
              <a:gs pos="50000">
                <a:srgbClr val="EAEAEA"/>
              </a:gs>
              <a:gs pos="100000">
                <a:srgbClr val="C0C0C0"/>
              </a:gs>
            </a:gsLst>
            <a:lin ang="2700000" scaled="1"/>
          </a:gradFill>
          <a:ln w="12700">
            <a:solidFill>
              <a:schemeClr val="tx1"/>
            </a:solidFill>
            <a:round/>
            <a:headEnd/>
            <a:tailEnd/>
          </a:ln>
          <a:effectLst>
            <a:outerShdw dist="17961" dir="2700000" algn="ctr" rotWithShape="0">
              <a:schemeClr val="bg2"/>
            </a:outerShdw>
          </a:effectLst>
        </p:spPr>
        <p:txBody>
          <a:bodyPr wrap="none" anchor="ctr"/>
          <a:lstStyle/>
          <a:p>
            <a:endParaRPr lang="en-US" sz="1658"/>
          </a:p>
        </p:txBody>
      </p:sp>
      <p:sp>
        <p:nvSpPr>
          <p:cNvPr id="151598" name="AutoShape 46"/>
          <p:cNvSpPr>
            <a:spLocks noChangeArrowheads="1"/>
          </p:cNvSpPr>
          <p:nvPr/>
        </p:nvSpPr>
        <p:spPr bwMode="auto">
          <a:xfrm rot="13592452">
            <a:off x="6196141" y="2765700"/>
            <a:ext cx="203201" cy="538589"/>
          </a:xfrm>
          <a:prstGeom prst="can">
            <a:avLst>
              <a:gd name="adj" fmla="val 68807"/>
            </a:avLst>
          </a:prstGeom>
          <a:gradFill rotWithShape="0">
            <a:gsLst>
              <a:gs pos="0">
                <a:srgbClr val="C0C0C0"/>
              </a:gs>
              <a:gs pos="50000">
                <a:srgbClr val="EAEAEA"/>
              </a:gs>
              <a:gs pos="100000">
                <a:srgbClr val="C0C0C0"/>
              </a:gs>
            </a:gsLst>
            <a:lin ang="2700000" scaled="1"/>
          </a:gradFill>
          <a:ln w="12700">
            <a:solidFill>
              <a:schemeClr val="tx1"/>
            </a:solidFill>
            <a:round/>
            <a:headEnd/>
            <a:tailEnd/>
          </a:ln>
          <a:effectLst>
            <a:outerShdw dist="17961" dir="2700000" algn="ctr" rotWithShape="0">
              <a:schemeClr val="bg2"/>
            </a:outerShdw>
          </a:effectLst>
        </p:spPr>
        <p:txBody>
          <a:bodyPr wrap="none" anchor="ctr"/>
          <a:lstStyle/>
          <a:p>
            <a:endParaRPr lang="en-US" sz="1658"/>
          </a:p>
        </p:txBody>
      </p:sp>
      <p:sp>
        <p:nvSpPr>
          <p:cNvPr id="151599" name="AutoShape 47"/>
          <p:cNvSpPr>
            <a:spLocks noChangeArrowheads="1"/>
          </p:cNvSpPr>
          <p:nvPr/>
        </p:nvSpPr>
        <p:spPr bwMode="auto">
          <a:xfrm rot="13592452">
            <a:off x="6515593" y="2764916"/>
            <a:ext cx="203201" cy="540385"/>
          </a:xfrm>
          <a:prstGeom prst="can">
            <a:avLst>
              <a:gd name="adj" fmla="val 69037"/>
            </a:avLst>
          </a:prstGeom>
          <a:gradFill rotWithShape="0">
            <a:gsLst>
              <a:gs pos="0">
                <a:srgbClr val="C0C0C0"/>
              </a:gs>
              <a:gs pos="50000">
                <a:srgbClr val="EAEAEA"/>
              </a:gs>
              <a:gs pos="100000">
                <a:srgbClr val="C0C0C0"/>
              </a:gs>
            </a:gsLst>
            <a:lin ang="2700000" scaled="1"/>
          </a:gradFill>
          <a:ln w="12700">
            <a:solidFill>
              <a:schemeClr val="tx1"/>
            </a:solidFill>
            <a:round/>
            <a:headEnd/>
            <a:tailEnd/>
          </a:ln>
          <a:effectLst>
            <a:outerShdw dist="17961" dir="2700000" algn="ctr" rotWithShape="0">
              <a:schemeClr val="bg2"/>
            </a:outerShdw>
          </a:effectLst>
        </p:spPr>
        <p:txBody>
          <a:bodyPr wrap="none" anchor="ctr"/>
          <a:lstStyle/>
          <a:p>
            <a:endParaRPr lang="en-US" sz="1658"/>
          </a:p>
        </p:txBody>
      </p:sp>
      <p:sp>
        <p:nvSpPr>
          <p:cNvPr id="151600" name="AutoShape 48"/>
          <p:cNvSpPr>
            <a:spLocks noChangeArrowheads="1"/>
          </p:cNvSpPr>
          <p:nvPr/>
        </p:nvSpPr>
        <p:spPr bwMode="auto">
          <a:xfrm rot="13592452">
            <a:off x="6822122" y="2765700"/>
            <a:ext cx="203201" cy="538589"/>
          </a:xfrm>
          <a:prstGeom prst="can">
            <a:avLst>
              <a:gd name="adj" fmla="val 68807"/>
            </a:avLst>
          </a:prstGeom>
          <a:gradFill rotWithShape="0">
            <a:gsLst>
              <a:gs pos="0">
                <a:srgbClr val="C0C0C0"/>
              </a:gs>
              <a:gs pos="50000">
                <a:srgbClr val="EAEAEA"/>
              </a:gs>
              <a:gs pos="100000">
                <a:srgbClr val="C0C0C0"/>
              </a:gs>
            </a:gsLst>
            <a:lin ang="2700000" scaled="1"/>
          </a:gradFill>
          <a:ln w="12700">
            <a:solidFill>
              <a:schemeClr val="tx1"/>
            </a:solidFill>
            <a:round/>
            <a:headEnd/>
            <a:tailEnd/>
          </a:ln>
          <a:effectLst>
            <a:outerShdw dist="17961" dir="2700000" algn="ctr" rotWithShape="0">
              <a:schemeClr val="bg2"/>
            </a:outerShdw>
          </a:effectLst>
        </p:spPr>
        <p:txBody>
          <a:bodyPr wrap="none" anchor="ctr"/>
          <a:lstStyle/>
          <a:p>
            <a:endParaRPr lang="en-US" sz="1658"/>
          </a:p>
        </p:txBody>
      </p:sp>
      <p:sp>
        <p:nvSpPr>
          <p:cNvPr id="3" name="Title 2"/>
          <p:cNvSpPr>
            <a:spLocks noGrp="1"/>
          </p:cNvSpPr>
          <p:nvPr>
            <p:ph type="title"/>
          </p:nvPr>
        </p:nvSpPr>
        <p:spPr/>
        <p:txBody>
          <a:bodyPr/>
          <a:lstStyle/>
          <a:p>
            <a:r>
              <a:rPr lang="en-US" dirty="0" smtClean="0">
                <a:solidFill>
                  <a:schemeClr val="tx1"/>
                </a:solidFill>
                <a:latin typeface="Tahoma" pitchFamily="34" charset="0"/>
              </a:rPr>
              <a:t>Repeater</a:t>
            </a:r>
            <a:endParaRPr lang="en-US" dirty="0">
              <a:solidFill>
                <a:schemeClr val="tx1"/>
              </a:solidFill>
            </a:endParaRPr>
          </a:p>
        </p:txBody>
      </p:sp>
      <p:sp>
        <p:nvSpPr>
          <p:cNvPr id="4" name="Rectangle 3"/>
          <p:cNvSpPr/>
          <p:nvPr/>
        </p:nvSpPr>
        <p:spPr>
          <a:xfrm>
            <a:off x="704013" y="6056739"/>
            <a:ext cx="4362092" cy="369332"/>
          </a:xfrm>
          <a:prstGeom prst="rect">
            <a:avLst/>
          </a:prstGeom>
        </p:spPr>
        <p:txBody>
          <a:bodyPr wrap="none">
            <a:spAutoFit/>
          </a:bodyPr>
          <a:lstStyle/>
          <a:p>
            <a:r>
              <a:rPr lang="en-US" dirty="0" err="1"/>
              <a:t>Hoạt</a:t>
            </a:r>
            <a:r>
              <a:rPr lang="en-US" dirty="0"/>
              <a:t> </a:t>
            </a:r>
            <a:r>
              <a:rPr lang="en-US" dirty="0" err="1"/>
              <a:t>động</a:t>
            </a:r>
            <a:r>
              <a:rPr lang="en-US" dirty="0"/>
              <a:t> </a:t>
            </a:r>
            <a:r>
              <a:rPr lang="en-US" dirty="0" err="1"/>
              <a:t>lớp</a:t>
            </a:r>
            <a:r>
              <a:rPr lang="en-US" dirty="0"/>
              <a:t> Physical </a:t>
            </a:r>
            <a:r>
              <a:rPr lang="en-US" dirty="0" err="1"/>
              <a:t>của</a:t>
            </a:r>
            <a:r>
              <a:rPr lang="en-US" dirty="0"/>
              <a:t> </a:t>
            </a:r>
            <a:r>
              <a:rPr lang="en-US" dirty="0" err="1"/>
              <a:t>mô</a:t>
            </a:r>
            <a:r>
              <a:rPr lang="en-US" dirty="0"/>
              <a:t> </a:t>
            </a:r>
            <a:r>
              <a:rPr lang="en-US" dirty="0" err="1"/>
              <a:t>hình</a:t>
            </a:r>
            <a:r>
              <a:rPr lang="en-US" dirty="0"/>
              <a:t> OSI</a:t>
            </a:r>
          </a:p>
        </p:txBody>
      </p:sp>
      <p:graphicFrame>
        <p:nvGraphicFramePr>
          <p:cNvPr id="51" name="Object 4"/>
          <p:cNvGraphicFramePr>
            <a:graphicFrameLocks noChangeAspect="1"/>
          </p:cNvGraphicFramePr>
          <p:nvPr>
            <p:extLst>
              <p:ext uri="{D42A27DB-BD31-4B8C-83A1-F6EECF244321}">
                <p14:modId xmlns:p14="http://schemas.microsoft.com/office/powerpoint/2010/main" val="389360361"/>
              </p:ext>
            </p:extLst>
          </p:nvPr>
        </p:nvGraphicFramePr>
        <p:xfrm>
          <a:off x="510533" y="3786130"/>
          <a:ext cx="4731446" cy="2307174"/>
        </p:xfrm>
        <a:graphic>
          <a:graphicData uri="http://schemas.openxmlformats.org/presentationml/2006/ole">
            <mc:AlternateContent xmlns:mc="http://schemas.openxmlformats.org/markup-compatibility/2006">
              <mc:Choice xmlns:v="urn:schemas-microsoft-com:vml" Requires="v">
                <p:oleObj spid="_x0000_s14376" name="VISIO" r:id="rId4" imgW="8721720" imgH="2016720" progId="Visio.Drawing.6">
                  <p:embed/>
                </p:oleObj>
              </mc:Choice>
              <mc:Fallback>
                <p:oleObj name="VISIO" r:id="rId4" imgW="8721720" imgH="2016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3" y="3786130"/>
                        <a:ext cx="4731446" cy="230717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560947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51562"/>
                                        </p:tgtEl>
                                        <p:attrNameLst>
                                          <p:attrName>style.visibility</p:attrName>
                                        </p:attrNameLst>
                                      </p:cBhvr>
                                      <p:to>
                                        <p:strVal val="visible"/>
                                      </p:to>
                                    </p:set>
                                    <p:animEffect transition="in" filter="wipe(left)">
                                      <p:cBhvr>
                                        <p:cTn id="7" dur="500"/>
                                        <p:tgtEl>
                                          <p:spTgt spid="151562"/>
                                        </p:tgtEl>
                                      </p:cBhvr>
                                    </p:animEffect>
                                  </p:childTnLst>
                                </p:cTn>
                              </p:par>
                            </p:childTnLst>
                          </p:cTn>
                        </p:par>
                        <p:par>
                          <p:cTn id="8" fill="hold" nodeType="afterGroup">
                            <p:stCondLst>
                              <p:cond delay="1500"/>
                            </p:stCondLst>
                            <p:childTnLst>
                              <p:par>
                                <p:cTn id="9" presetID="9" presetClass="entr" presetSubtype="0" fill="hold" nodeType="afterEffect">
                                  <p:stCondLst>
                                    <p:cond delay="0"/>
                                  </p:stCondLst>
                                  <p:childTnLst>
                                    <p:set>
                                      <p:cBhvr>
                                        <p:cTn id="10" dur="1" fill="hold">
                                          <p:stCondLst>
                                            <p:cond delay="0"/>
                                          </p:stCondLst>
                                        </p:cTn>
                                        <p:tgtEl>
                                          <p:spTgt spid="151571"/>
                                        </p:tgtEl>
                                        <p:attrNameLst>
                                          <p:attrName>style.visibility</p:attrName>
                                        </p:attrNameLst>
                                      </p:cBhvr>
                                      <p:to>
                                        <p:strVal val="visible"/>
                                      </p:to>
                                    </p:set>
                                    <p:animEffect transition="in" filter="dissolve">
                                      <p:cBhvr>
                                        <p:cTn id="11" dur="500"/>
                                        <p:tgtEl>
                                          <p:spTgt spid="151571"/>
                                        </p:tgtEl>
                                      </p:cBhvr>
                                    </p:animEffect>
                                  </p:childTnLst>
                                </p:cTn>
                              </p:par>
                            </p:childTnLst>
                          </p:cTn>
                        </p:par>
                        <p:par>
                          <p:cTn id="12" fill="hold" nodeType="afterGroup">
                            <p:stCondLst>
                              <p:cond delay="2000"/>
                            </p:stCondLst>
                            <p:childTnLst>
                              <p:par>
                                <p:cTn id="13" presetID="22" presetClass="entr" presetSubtype="8" fill="hold" grpId="0" nodeType="afterEffect">
                                  <p:stCondLst>
                                    <p:cond delay="500"/>
                                  </p:stCondLst>
                                  <p:childTnLst>
                                    <p:set>
                                      <p:cBhvr>
                                        <p:cTn id="14" dur="1" fill="hold">
                                          <p:stCondLst>
                                            <p:cond delay="0"/>
                                          </p:stCondLst>
                                        </p:cTn>
                                        <p:tgtEl>
                                          <p:spTgt spid="151563"/>
                                        </p:tgtEl>
                                        <p:attrNameLst>
                                          <p:attrName>style.visibility</p:attrName>
                                        </p:attrNameLst>
                                      </p:cBhvr>
                                      <p:to>
                                        <p:strVal val="visible"/>
                                      </p:to>
                                    </p:set>
                                    <p:animEffect transition="in" filter="wipe(left)">
                                      <p:cBhvr>
                                        <p:cTn id="15" dur="500"/>
                                        <p:tgtEl>
                                          <p:spTgt spid="151563"/>
                                        </p:tgtEl>
                                      </p:cBhvr>
                                    </p:animEffect>
                                  </p:childTnLst>
                                </p:cTn>
                              </p:par>
                            </p:childTnLst>
                          </p:cTn>
                        </p:par>
                        <p:par>
                          <p:cTn id="16" fill="hold" nodeType="afterGroup">
                            <p:stCondLst>
                              <p:cond delay="3000"/>
                            </p:stCondLst>
                            <p:childTnLst>
                              <p:par>
                                <p:cTn id="17" presetID="22" presetClass="entr" presetSubtype="8" fill="hold" grpId="0" nodeType="afterEffect">
                                  <p:stCondLst>
                                    <p:cond delay="500"/>
                                  </p:stCondLst>
                                  <p:childTnLst>
                                    <p:set>
                                      <p:cBhvr>
                                        <p:cTn id="18" dur="1" fill="hold">
                                          <p:stCondLst>
                                            <p:cond delay="0"/>
                                          </p:stCondLst>
                                        </p:cTn>
                                        <p:tgtEl>
                                          <p:spTgt spid="151561"/>
                                        </p:tgtEl>
                                        <p:attrNameLst>
                                          <p:attrName>style.visibility</p:attrName>
                                        </p:attrNameLst>
                                      </p:cBhvr>
                                      <p:to>
                                        <p:strVal val="visible"/>
                                      </p:to>
                                    </p:set>
                                    <p:animEffect transition="in" filter="wipe(left)">
                                      <p:cBhvr>
                                        <p:cTn id="19" dur="500"/>
                                        <p:tgtEl>
                                          <p:spTgt spid="151561"/>
                                        </p:tgtEl>
                                      </p:cBhvr>
                                    </p:animEffect>
                                  </p:childTnLst>
                                </p:cTn>
                              </p:par>
                            </p:childTnLst>
                          </p:cTn>
                        </p:par>
                        <p:par>
                          <p:cTn id="20" fill="hold" nodeType="afterGroup">
                            <p:stCondLst>
                              <p:cond delay="4000"/>
                            </p:stCondLst>
                            <p:childTnLst>
                              <p:par>
                                <p:cTn id="21" presetID="22" presetClass="entr" presetSubtype="1" fill="hold" nodeType="afterEffect">
                                  <p:stCondLst>
                                    <p:cond delay="500"/>
                                  </p:stCondLst>
                                  <p:childTnLst>
                                    <p:set>
                                      <p:cBhvr>
                                        <p:cTn id="22" dur="1" fill="hold">
                                          <p:stCondLst>
                                            <p:cond delay="0"/>
                                          </p:stCondLst>
                                        </p:cTn>
                                        <p:tgtEl>
                                          <p:spTgt spid="151554"/>
                                        </p:tgtEl>
                                        <p:attrNameLst>
                                          <p:attrName>style.visibility</p:attrName>
                                        </p:attrNameLst>
                                      </p:cBhvr>
                                      <p:to>
                                        <p:strVal val="visible"/>
                                      </p:to>
                                    </p:set>
                                    <p:animEffect transition="in" filter="wipe(up)">
                                      <p:cBhvr>
                                        <p:cTn id="23" dur="500"/>
                                        <p:tgtEl>
                                          <p:spTgt spid="151554"/>
                                        </p:tgtEl>
                                      </p:cBhvr>
                                    </p:animEffect>
                                  </p:childTnLst>
                                </p:cTn>
                              </p:par>
                            </p:childTnLst>
                          </p:cTn>
                        </p:par>
                        <p:par>
                          <p:cTn id="24" fill="hold" nodeType="afterGroup">
                            <p:stCondLst>
                              <p:cond delay="5000"/>
                            </p:stCondLst>
                            <p:childTnLst>
                              <p:par>
                                <p:cTn id="25" presetID="9" presetClass="entr" presetSubtype="0" fill="hold" nodeType="afterEffect">
                                  <p:stCondLst>
                                    <p:cond delay="0"/>
                                  </p:stCondLst>
                                  <p:childTnLst>
                                    <p:set>
                                      <p:cBhvr>
                                        <p:cTn id="26" dur="1" fill="hold">
                                          <p:stCondLst>
                                            <p:cond delay="0"/>
                                          </p:stCondLst>
                                        </p:cTn>
                                        <p:tgtEl>
                                          <p:spTgt spid="151582"/>
                                        </p:tgtEl>
                                        <p:attrNameLst>
                                          <p:attrName>style.visibility</p:attrName>
                                        </p:attrNameLst>
                                      </p:cBhvr>
                                      <p:to>
                                        <p:strVal val="visible"/>
                                      </p:to>
                                    </p:set>
                                    <p:animEffect transition="in" filter="dissolve">
                                      <p:cBhvr>
                                        <p:cTn id="27" dur="500"/>
                                        <p:tgtEl>
                                          <p:spTgt spid="151582"/>
                                        </p:tgtEl>
                                      </p:cBhvr>
                                    </p:animEffect>
                                  </p:childTnLst>
                                </p:cTn>
                              </p:par>
                            </p:childTnLst>
                          </p:cTn>
                        </p:par>
                        <p:par>
                          <p:cTn id="28" fill="hold" nodeType="afterGroup">
                            <p:stCondLst>
                              <p:cond delay="5500"/>
                            </p:stCondLst>
                            <p:childTnLst>
                              <p:par>
                                <p:cTn id="29" presetID="22" presetClass="entr" presetSubtype="8" fill="hold" grpId="0" nodeType="afterEffect">
                                  <p:stCondLst>
                                    <p:cond delay="500"/>
                                  </p:stCondLst>
                                  <p:childTnLst>
                                    <p:set>
                                      <p:cBhvr>
                                        <p:cTn id="30" dur="1" fill="hold">
                                          <p:stCondLst>
                                            <p:cond delay="0"/>
                                          </p:stCondLst>
                                        </p:cTn>
                                        <p:tgtEl>
                                          <p:spTgt spid="151559"/>
                                        </p:tgtEl>
                                        <p:attrNameLst>
                                          <p:attrName>style.visibility</p:attrName>
                                        </p:attrNameLst>
                                      </p:cBhvr>
                                      <p:to>
                                        <p:strVal val="visible"/>
                                      </p:to>
                                    </p:set>
                                    <p:animEffect transition="in" filter="wipe(left)">
                                      <p:cBhvr>
                                        <p:cTn id="31" dur="500"/>
                                        <p:tgtEl>
                                          <p:spTgt spid="151559"/>
                                        </p:tgtEl>
                                      </p:cBhvr>
                                    </p:animEffect>
                                  </p:childTnLst>
                                </p:cTn>
                              </p:par>
                              <p:par>
                                <p:cTn id="32" presetID="2" presetClass="entr" presetSubtype="1" fill="hold" nodeType="withEffect">
                                  <p:stCondLst>
                                    <p:cond delay="50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ppt_x"/>
                                          </p:val>
                                        </p:tav>
                                        <p:tav tm="100000">
                                          <p:val>
                                            <p:strVal val="#ppt_x"/>
                                          </p:val>
                                        </p:tav>
                                      </p:tavLst>
                                    </p:anim>
                                    <p:anim calcmode="lin" valueType="num">
                                      <p:cBhvr additive="base">
                                        <p:cTn id="35"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animBg="1"/>
      <p:bldP spid="151561" grpId="0" animBg="1"/>
      <p:bldP spid="151562" grpId="0" animBg="1"/>
      <p:bldP spid="15156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sz="quarter" idx="1"/>
          </p:nvPr>
        </p:nvSpPr>
        <p:spPr/>
        <p:txBody>
          <a:bodyPr/>
          <a:lstStyle/>
          <a:p>
            <a:pPr marL="315914" indent="-315914" defTabSz="842437"/>
            <a:endParaRPr lang="vi-VN"/>
          </a:p>
        </p:txBody>
      </p:sp>
      <p:sp>
        <p:nvSpPr>
          <p:cNvPr id="52228" name="WordArt 4">
            <a:hlinkHover r:id="" action="ppaction://noaction">
              <a:snd r:embed="rId4" name="applause.wav"/>
            </a:hlinkHover>
          </p:cNvPr>
          <p:cNvSpPr>
            <a:spLocks noChangeArrowheads="1" noChangeShapeType="1" noTextEdit="1"/>
          </p:cNvSpPr>
          <p:nvPr/>
        </p:nvSpPr>
        <p:spPr bwMode="auto">
          <a:xfrm>
            <a:off x="1806277" y="2286000"/>
            <a:ext cx="5456857" cy="3352215"/>
          </a:xfrm>
          <a:prstGeom prst="rect">
            <a:avLst/>
          </a:prstGeom>
        </p:spPr>
        <p:txBody>
          <a:bodyPr wrap="none" fromWordArt="1">
            <a:prstTxWarp prst="textInflateBottom">
              <a:avLst>
                <a:gd name="adj" fmla="val 68083"/>
              </a:avLst>
            </a:prstTxWarp>
          </a:bodyPr>
          <a:lstStyle/>
          <a:p>
            <a:pPr algn="ctr"/>
            <a:r>
              <a:rPr lang="en-US" sz="3317"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Arial Black"/>
              </a:rPr>
              <a:t>Q &amp; A</a:t>
            </a:r>
          </a:p>
        </p:txBody>
      </p:sp>
      <p:sp>
        <p:nvSpPr>
          <p:cNvPr id="2" name="Date Placeholder 1"/>
          <p:cNvSpPr>
            <a:spLocks noGrp="1"/>
          </p:cNvSpPr>
          <p:nvPr>
            <p:ph type="dt" sz="half" idx="4294967295"/>
          </p:nvPr>
        </p:nvSpPr>
        <p:spPr>
          <a:xfrm>
            <a:off x="6515808" y="6521450"/>
            <a:ext cx="2429759" cy="260350"/>
          </a:xfrm>
          <a:prstGeom prst="rect">
            <a:avLst/>
          </a:prstGeom>
        </p:spPr>
        <p:txBody>
          <a:bodyPr/>
          <a:lstStyle/>
          <a:p>
            <a:pPr>
              <a:defRPr/>
            </a:pPr>
            <a:fld id="{94124A24-0141-44E7-8511-63DAB77FBF9F}" type="datetime1">
              <a:rPr lang="en-US" smtClean="0"/>
              <a:t>9/29/15</a:t>
            </a:fld>
            <a:endParaRPr lang="en-US"/>
          </a:p>
        </p:txBody>
      </p:sp>
      <p:sp>
        <p:nvSpPr>
          <p:cNvPr id="3" name="Footer Placeholder 2"/>
          <p:cNvSpPr>
            <a:spLocks noGrp="1"/>
          </p:cNvSpPr>
          <p:nvPr>
            <p:ph type="ftr" sz="quarter" idx="4294967295"/>
          </p:nvPr>
        </p:nvSpPr>
        <p:spPr>
          <a:xfrm>
            <a:off x="1207720" y="6534151"/>
            <a:ext cx="5009040" cy="247650"/>
          </a:xfrm>
          <a:prstGeom prst="rect">
            <a:avLst/>
          </a:prstGeom>
        </p:spPr>
        <p:txBody>
          <a:bodyPr/>
          <a:lstStyle/>
          <a:p>
            <a:r>
              <a:rPr lang="vi-VN" smtClean="0"/>
              <a:t>Bài giảng: Mạng máy tính căn bản - Chương 2: EThernet</a:t>
            </a:r>
            <a:endParaRPr lang="en-US"/>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70</a:t>
            </a:fld>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555422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p:cTn id="7" dur="5000" fill="hold"/>
                                        <p:tgtEl>
                                          <p:spTgt spid="52228"/>
                                        </p:tgtEl>
                                        <p:attrNameLst>
                                          <p:attrName>ppt_w</p:attrName>
                                        </p:attrNameLst>
                                      </p:cBhvr>
                                      <p:tavLst>
                                        <p:tav tm="0" fmla="#ppt_w*sin(2.5*pi*$)">
                                          <p:val>
                                            <p:fltVal val="0"/>
                                          </p:val>
                                        </p:tav>
                                        <p:tav tm="100000">
                                          <p:val>
                                            <p:fltVal val="1"/>
                                          </p:val>
                                        </p:tav>
                                      </p:tavLst>
                                    </p:anim>
                                    <p:anim calcmode="lin" valueType="num">
                                      <p:cBhvr>
                                        <p:cTn id="8" dur="5000" fill="hold"/>
                                        <p:tgtEl>
                                          <p:spTgt spid="5222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52228"/>
                                        </p:tgtEl>
                                        <p:attrNameLst>
                                          <p:attrName>ppt_c</p:attrName>
                                        </p:attrNameLst>
                                      </p:cBhvr>
                                      <p:to>
                                        <a:srgbClr val="0000FF"/>
                                      </p:to>
                                    </p:animClr>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0101" y="267910"/>
            <a:ext cx="8074275" cy="563562"/>
          </a:xfrm>
        </p:spPr>
        <p:txBody>
          <a:bodyPr>
            <a:normAutofit fontScale="90000"/>
          </a:bodyPr>
          <a:lstStyle/>
          <a:p>
            <a:pPr eaLnBrk="1" hangingPunct="1">
              <a:defRPr/>
            </a:pPr>
            <a:r>
              <a:rPr lang="en-US" sz="3501" dirty="0">
                <a:solidFill>
                  <a:schemeClr val="tx1"/>
                </a:solidFill>
              </a:rPr>
              <a:t>The Repeater problem</a:t>
            </a:r>
          </a:p>
        </p:txBody>
      </p:sp>
      <p:sp>
        <p:nvSpPr>
          <p:cNvPr id="34819" name="Rectangle 3"/>
          <p:cNvSpPr>
            <a:spLocks noGrp="1" noChangeArrowheads="1"/>
          </p:cNvSpPr>
          <p:nvPr>
            <p:ph sz="quarter" idx="1"/>
          </p:nvPr>
        </p:nvSpPr>
        <p:spPr>
          <a:xfrm>
            <a:off x="529098" y="1581150"/>
            <a:ext cx="8074275" cy="1240036"/>
          </a:xfrm>
        </p:spPr>
        <p:txBody>
          <a:bodyPr>
            <a:normAutofit/>
          </a:bodyPr>
          <a:lstStyle/>
          <a:p>
            <a:pPr algn="just" eaLnBrk="1" hangingPunct="1">
              <a:lnSpc>
                <a:spcPct val="80000"/>
              </a:lnSpc>
            </a:pPr>
            <a:r>
              <a:rPr lang="en-US" sz="2400" dirty="0"/>
              <a:t>The repeater can extend the network. But it has only 1 in and 1 out port. Because of that it is not flexible to attach more networks.</a:t>
            </a:r>
          </a:p>
          <a:p>
            <a:pPr algn="just" eaLnBrk="1" hangingPunct="1">
              <a:lnSpc>
                <a:spcPct val="80000"/>
              </a:lnSpc>
              <a:buFont typeface="Wingdings" pitchFamily="2" charset="2"/>
              <a:buNone/>
            </a:pPr>
            <a:endParaRPr lang="en-US" sz="2400" b="1" dirty="0"/>
          </a:p>
          <a:p>
            <a:pPr algn="just" eaLnBrk="1" hangingPunct="1">
              <a:lnSpc>
                <a:spcPct val="80000"/>
              </a:lnSpc>
              <a:buFont typeface="Wingdings" pitchFamily="2" charset="2"/>
              <a:buNone/>
            </a:pPr>
            <a:endParaRPr lang="en-US" sz="2400" b="1" dirty="0"/>
          </a:p>
          <a:p>
            <a:pPr algn="just" eaLnBrk="1" hangingPunct="1">
              <a:lnSpc>
                <a:spcPct val="80000"/>
              </a:lnSpc>
              <a:buFont typeface="Wingdings" pitchFamily="2" charset="2"/>
              <a:buNone/>
            </a:pPr>
            <a:endParaRPr lang="en-US" sz="2400" b="1" dirty="0"/>
          </a:p>
          <a:p>
            <a:pPr algn="just" eaLnBrk="1" hangingPunct="1">
              <a:lnSpc>
                <a:spcPct val="80000"/>
              </a:lnSpc>
              <a:buFont typeface="Wingdings" pitchFamily="2" charset="2"/>
              <a:buNone/>
            </a:pPr>
            <a:endParaRPr lang="en-US" sz="2400" b="1" dirty="0"/>
          </a:p>
        </p:txBody>
      </p:sp>
      <p:grpSp>
        <p:nvGrpSpPr>
          <p:cNvPr id="2" name="Group 96"/>
          <p:cNvGrpSpPr>
            <a:grpSpLocks/>
          </p:cNvGrpSpPr>
          <p:nvPr/>
        </p:nvGrpSpPr>
        <p:grpSpPr bwMode="auto">
          <a:xfrm>
            <a:off x="1259632" y="2852936"/>
            <a:ext cx="6130468" cy="1968500"/>
            <a:chOff x="576" y="1784"/>
            <a:chExt cx="3936" cy="1240"/>
          </a:xfrm>
        </p:grpSpPr>
        <p:sp>
          <p:nvSpPr>
            <p:cNvPr id="23568" name="Line 70"/>
            <p:cNvSpPr>
              <a:spLocks noChangeShapeType="1"/>
            </p:cNvSpPr>
            <p:nvPr/>
          </p:nvSpPr>
          <p:spPr bwMode="auto">
            <a:xfrm>
              <a:off x="3069" y="2408"/>
              <a:ext cx="1443" cy="0"/>
            </a:xfrm>
            <a:prstGeom prst="line">
              <a:avLst/>
            </a:prstGeom>
            <a:noFill/>
            <a:ln w="38100">
              <a:solidFill>
                <a:schemeClr val="folHlink"/>
              </a:solidFill>
              <a:round/>
              <a:headEnd/>
              <a:tailEnd type="triangle" w="med" len="med"/>
            </a:ln>
          </p:spPr>
          <p:txBody>
            <a:bodyPr/>
            <a:lstStyle/>
            <a:p>
              <a:endParaRPr lang="en-US" sz="1658"/>
            </a:p>
          </p:txBody>
        </p:sp>
        <p:sp>
          <p:nvSpPr>
            <p:cNvPr id="23569" name="Line 84"/>
            <p:cNvSpPr>
              <a:spLocks noChangeShapeType="1"/>
            </p:cNvSpPr>
            <p:nvPr/>
          </p:nvSpPr>
          <p:spPr bwMode="auto">
            <a:xfrm>
              <a:off x="3504" y="2024"/>
              <a:ext cx="0" cy="384"/>
            </a:xfrm>
            <a:prstGeom prst="line">
              <a:avLst/>
            </a:prstGeom>
            <a:noFill/>
            <a:ln w="28575">
              <a:solidFill>
                <a:schemeClr val="folHlink"/>
              </a:solidFill>
              <a:round/>
              <a:headEnd/>
              <a:tailEnd/>
            </a:ln>
          </p:spPr>
          <p:txBody>
            <a:bodyPr/>
            <a:lstStyle/>
            <a:p>
              <a:endParaRPr lang="en-US" sz="1658"/>
            </a:p>
          </p:txBody>
        </p:sp>
        <p:sp>
          <p:nvSpPr>
            <p:cNvPr id="23570" name="Line 85"/>
            <p:cNvSpPr>
              <a:spLocks noChangeShapeType="1"/>
            </p:cNvSpPr>
            <p:nvPr/>
          </p:nvSpPr>
          <p:spPr bwMode="auto">
            <a:xfrm>
              <a:off x="3792" y="2408"/>
              <a:ext cx="0" cy="384"/>
            </a:xfrm>
            <a:prstGeom prst="line">
              <a:avLst/>
            </a:prstGeom>
            <a:noFill/>
            <a:ln w="28575">
              <a:solidFill>
                <a:schemeClr val="folHlink"/>
              </a:solidFill>
              <a:round/>
              <a:headEnd/>
              <a:tailEnd/>
            </a:ln>
          </p:spPr>
          <p:txBody>
            <a:bodyPr/>
            <a:lstStyle/>
            <a:p>
              <a:endParaRPr lang="en-US" sz="1658"/>
            </a:p>
          </p:txBody>
        </p:sp>
        <p:sp>
          <p:nvSpPr>
            <p:cNvPr id="23571" name="Line 86"/>
            <p:cNvSpPr>
              <a:spLocks noChangeShapeType="1"/>
            </p:cNvSpPr>
            <p:nvPr/>
          </p:nvSpPr>
          <p:spPr bwMode="auto">
            <a:xfrm>
              <a:off x="4128" y="2024"/>
              <a:ext cx="0" cy="384"/>
            </a:xfrm>
            <a:prstGeom prst="line">
              <a:avLst/>
            </a:prstGeom>
            <a:noFill/>
            <a:ln w="28575">
              <a:solidFill>
                <a:schemeClr val="folHlink"/>
              </a:solidFill>
              <a:round/>
              <a:headEnd/>
              <a:tailEnd/>
            </a:ln>
          </p:spPr>
          <p:txBody>
            <a:bodyPr/>
            <a:lstStyle/>
            <a:p>
              <a:endParaRPr lang="en-US" sz="1658"/>
            </a:p>
          </p:txBody>
        </p:sp>
        <p:sp>
          <p:nvSpPr>
            <p:cNvPr id="23572" name="Line 67"/>
            <p:cNvSpPr>
              <a:spLocks noChangeShapeType="1"/>
            </p:cNvSpPr>
            <p:nvPr/>
          </p:nvSpPr>
          <p:spPr bwMode="auto">
            <a:xfrm>
              <a:off x="576" y="2408"/>
              <a:ext cx="1728" cy="0"/>
            </a:xfrm>
            <a:prstGeom prst="line">
              <a:avLst/>
            </a:prstGeom>
            <a:noFill/>
            <a:ln w="38100">
              <a:solidFill>
                <a:schemeClr val="folHlink"/>
              </a:solidFill>
              <a:round/>
              <a:headEnd/>
              <a:tailEnd type="triangle" w="med" len="med"/>
            </a:ln>
          </p:spPr>
          <p:txBody>
            <a:bodyPr/>
            <a:lstStyle/>
            <a:p>
              <a:endParaRPr lang="en-US" sz="1658"/>
            </a:p>
          </p:txBody>
        </p:sp>
        <p:sp>
          <p:nvSpPr>
            <p:cNvPr id="23573" name="Line 77"/>
            <p:cNvSpPr>
              <a:spLocks noChangeShapeType="1"/>
            </p:cNvSpPr>
            <p:nvPr/>
          </p:nvSpPr>
          <p:spPr bwMode="auto">
            <a:xfrm>
              <a:off x="816" y="2024"/>
              <a:ext cx="0" cy="384"/>
            </a:xfrm>
            <a:prstGeom prst="line">
              <a:avLst/>
            </a:prstGeom>
            <a:noFill/>
            <a:ln w="28575">
              <a:solidFill>
                <a:schemeClr val="folHlink"/>
              </a:solidFill>
              <a:round/>
              <a:headEnd/>
              <a:tailEnd/>
            </a:ln>
          </p:spPr>
          <p:txBody>
            <a:bodyPr/>
            <a:lstStyle/>
            <a:p>
              <a:endParaRPr lang="en-US" sz="1658"/>
            </a:p>
          </p:txBody>
        </p:sp>
        <p:sp>
          <p:nvSpPr>
            <p:cNvPr id="23574" name="Line 78"/>
            <p:cNvSpPr>
              <a:spLocks noChangeShapeType="1"/>
            </p:cNvSpPr>
            <p:nvPr/>
          </p:nvSpPr>
          <p:spPr bwMode="auto">
            <a:xfrm>
              <a:off x="1104" y="2408"/>
              <a:ext cx="0" cy="384"/>
            </a:xfrm>
            <a:prstGeom prst="line">
              <a:avLst/>
            </a:prstGeom>
            <a:noFill/>
            <a:ln w="28575">
              <a:solidFill>
                <a:schemeClr val="folHlink"/>
              </a:solidFill>
              <a:round/>
              <a:headEnd/>
              <a:tailEnd/>
            </a:ln>
          </p:spPr>
          <p:txBody>
            <a:bodyPr/>
            <a:lstStyle/>
            <a:p>
              <a:endParaRPr lang="en-US" sz="1658"/>
            </a:p>
          </p:txBody>
        </p:sp>
        <p:sp>
          <p:nvSpPr>
            <p:cNvPr id="23575" name="Line 79"/>
            <p:cNvSpPr>
              <a:spLocks noChangeShapeType="1"/>
            </p:cNvSpPr>
            <p:nvPr/>
          </p:nvSpPr>
          <p:spPr bwMode="auto">
            <a:xfrm>
              <a:off x="1440" y="2024"/>
              <a:ext cx="0" cy="384"/>
            </a:xfrm>
            <a:prstGeom prst="line">
              <a:avLst/>
            </a:prstGeom>
            <a:noFill/>
            <a:ln w="28575">
              <a:solidFill>
                <a:schemeClr val="folHlink"/>
              </a:solidFill>
              <a:round/>
              <a:headEnd/>
              <a:tailEnd/>
            </a:ln>
          </p:spPr>
          <p:txBody>
            <a:bodyPr/>
            <a:lstStyle/>
            <a:p>
              <a:endParaRPr lang="en-US" sz="1658"/>
            </a:p>
          </p:txBody>
        </p:sp>
        <p:sp>
          <p:nvSpPr>
            <p:cNvPr id="23576" name="Rectangle 69"/>
            <p:cNvSpPr>
              <a:spLocks noChangeArrowheads="1"/>
            </p:cNvSpPr>
            <p:nvPr/>
          </p:nvSpPr>
          <p:spPr bwMode="auto">
            <a:xfrm>
              <a:off x="2304" y="2216"/>
              <a:ext cx="768" cy="384"/>
            </a:xfrm>
            <a:prstGeom prst="rect">
              <a:avLst/>
            </a:prstGeom>
            <a:gradFill rotWithShape="1">
              <a:gsLst>
                <a:gs pos="0">
                  <a:srgbClr val="C0C0C0"/>
                </a:gs>
                <a:gs pos="100000">
                  <a:srgbClr val="595959"/>
                </a:gs>
              </a:gsLst>
              <a:lin ang="5400000" scaled="1"/>
            </a:gradFill>
            <a:ln w="38100">
              <a:solidFill>
                <a:schemeClr val="folHlink"/>
              </a:solidFill>
              <a:miter lim="800000"/>
              <a:headEnd/>
              <a:tailEnd/>
            </a:ln>
          </p:spPr>
          <p:txBody>
            <a:bodyPr wrap="none" anchor="ctr"/>
            <a:lstStyle/>
            <a:p>
              <a:pPr algn="ctr"/>
              <a:r>
                <a:rPr lang="en-US" sz="1935" b="1" dirty="0">
                  <a:solidFill>
                    <a:schemeClr val="bg1"/>
                  </a:solidFill>
                </a:rPr>
                <a:t>Repeater</a:t>
              </a:r>
            </a:p>
          </p:txBody>
        </p:sp>
        <p:pic>
          <p:nvPicPr>
            <p:cNvPr id="23577" name="Picture 71"/>
            <p:cNvPicPr>
              <a:picLocks noChangeArrowheads="1"/>
            </p:cNvPicPr>
            <p:nvPr/>
          </p:nvPicPr>
          <p:blipFill>
            <a:blip r:embed="rId3"/>
            <a:srcRect/>
            <a:stretch>
              <a:fillRect/>
            </a:stretch>
          </p:blipFill>
          <p:spPr bwMode="auto">
            <a:xfrm>
              <a:off x="672" y="1784"/>
              <a:ext cx="324" cy="280"/>
            </a:xfrm>
            <a:prstGeom prst="rect">
              <a:avLst/>
            </a:prstGeom>
            <a:noFill/>
            <a:ln w="12700">
              <a:noFill/>
              <a:miter lim="800000"/>
              <a:headEnd/>
              <a:tailEnd/>
            </a:ln>
          </p:spPr>
        </p:pic>
        <p:pic>
          <p:nvPicPr>
            <p:cNvPr id="23578" name="Picture 72"/>
            <p:cNvPicPr>
              <a:picLocks noChangeArrowheads="1"/>
            </p:cNvPicPr>
            <p:nvPr/>
          </p:nvPicPr>
          <p:blipFill>
            <a:blip r:embed="rId3"/>
            <a:srcRect/>
            <a:stretch>
              <a:fillRect/>
            </a:stretch>
          </p:blipFill>
          <p:spPr bwMode="auto">
            <a:xfrm>
              <a:off x="1296" y="1784"/>
              <a:ext cx="324" cy="280"/>
            </a:xfrm>
            <a:prstGeom prst="rect">
              <a:avLst/>
            </a:prstGeom>
            <a:noFill/>
            <a:ln w="12700">
              <a:noFill/>
              <a:miter lim="800000"/>
              <a:headEnd/>
              <a:tailEnd/>
            </a:ln>
          </p:spPr>
        </p:pic>
        <p:pic>
          <p:nvPicPr>
            <p:cNvPr id="23579" name="Picture 73"/>
            <p:cNvPicPr>
              <a:picLocks noChangeArrowheads="1"/>
            </p:cNvPicPr>
            <p:nvPr/>
          </p:nvPicPr>
          <p:blipFill>
            <a:blip r:embed="rId3"/>
            <a:srcRect/>
            <a:stretch>
              <a:fillRect/>
            </a:stretch>
          </p:blipFill>
          <p:spPr bwMode="auto">
            <a:xfrm>
              <a:off x="960" y="2744"/>
              <a:ext cx="324" cy="280"/>
            </a:xfrm>
            <a:prstGeom prst="rect">
              <a:avLst/>
            </a:prstGeom>
            <a:noFill/>
            <a:ln w="12700">
              <a:noFill/>
              <a:miter lim="800000"/>
              <a:headEnd/>
              <a:tailEnd/>
            </a:ln>
          </p:spPr>
        </p:pic>
        <p:pic>
          <p:nvPicPr>
            <p:cNvPr id="23580" name="Picture 81"/>
            <p:cNvPicPr>
              <a:picLocks noChangeArrowheads="1"/>
            </p:cNvPicPr>
            <p:nvPr/>
          </p:nvPicPr>
          <p:blipFill>
            <a:blip r:embed="rId3"/>
            <a:srcRect/>
            <a:stretch>
              <a:fillRect/>
            </a:stretch>
          </p:blipFill>
          <p:spPr bwMode="auto">
            <a:xfrm>
              <a:off x="3372" y="1784"/>
              <a:ext cx="324" cy="280"/>
            </a:xfrm>
            <a:prstGeom prst="rect">
              <a:avLst/>
            </a:prstGeom>
            <a:noFill/>
            <a:ln w="12700">
              <a:noFill/>
              <a:miter lim="800000"/>
              <a:headEnd/>
              <a:tailEnd/>
            </a:ln>
          </p:spPr>
        </p:pic>
        <p:pic>
          <p:nvPicPr>
            <p:cNvPr id="23581" name="Picture 82"/>
            <p:cNvPicPr>
              <a:picLocks noChangeArrowheads="1"/>
            </p:cNvPicPr>
            <p:nvPr/>
          </p:nvPicPr>
          <p:blipFill>
            <a:blip r:embed="rId3"/>
            <a:srcRect/>
            <a:stretch>
              <a:fillRect/>
            </a:stretch>
          </p:blipFill>
          <p:spPr bwMode="auto">
            <a:xfrm>
              <a:off x="3996" y="1784"/>
              <a:ext cx="324" cy="280"/>
            </a:xfrm>
            <a:prstGeom prst="rect">
              <a:avLst/>
            </a:prstGeom>
            <a:noFill/>
            <a:ln w="12700">
              <a:noFill/>
              <a:miter lim="800000"/>
              <a:headEnd/>
              <a:tailEnd/>
            </a:ln>
          </p:spPr>
        </p:pic>
        <p:pic>
          <p:nvPicPr>
            <p:cNvPr id="23582" name="Picture 83"/>
            <p:cNvPicPr>
              <a:picLocks noChangeArrowheads="1"/>
            </p:cNvPicPr>
            <p:nvPr/>
          </p:nvPicPr>
          <p:blipFill>
            <a:blip r:embed="rId3"/>
            <a:srcRect/>
            <a:stretch>
              <a:fillRect/>
            </a:stretch>
          </p:blipFill>
          <p:spPr bwMode="auto">
            <a:xfrm>
              <a:off x="3660" y="2744"/>
              <a:ext cx="324" cy="280"/>
            </a:xfrm>
            <a:prstGeom prst="rect">
              <a:avLst/>
            </a:prstGeom>
            <a:noFill/>
            <a:ln w="12700">
              <a:noFill/>
              <a:miter lim="800000"/>
              <a:headEnd/>
              <a:tailEnd/>
            </a:ln>
          </p:spPr>
        </p:pic>
      </p:grpSp>
      <p:grpSp>
        <p:nvGrpSpPr>
          <p:cNvPr id="3" name="Group 97"/>
          <p:cNvGrpSpPr>
            <a:grpSpLocks/>
          </p:cNvGrpSpPr>
          <p:nvPr/>
        </p:nvGrpSpPr>
        <p:grpSpPr bwMode="auto">
          <a:xfrm>
            <a:off x="3175403" y="4561086"/>
            <a:ext cx="2392378" cy="1968500"/>
            <a:chOff x="1920" y="2880"/>
            <a:chExt cx="1536" cy="1240"/>
          </a:xfrm>
        </p:grpSpPr>
        <p:sp>
          <p:nvSpPr>
            <p:cNvPr id="23561" name="Line 90"/>
            <p:cNvSpPr>
              <a:spLocks noChangeShapeType="1"/>
            </p:cNvSpPr>
            <p:nvPr/>
          </p:nvSpPr>
          <p:spPr bwMode="auto">
            <a:xfrm>
              <a:off x="2340" y="3120"/>
              <a:ext cx="0" cy="384"/>
            </a:xfrm>
            <a:prstGeom prst="line">
              <a:avLst/>
            </a:prstGeom>
            <a:noFill/>
            <a:ln w="28575">
              <a:solidFill>
                <a:schemeClr val="folHlink"/>
              </a:solidFill>
              <a:round/>
              <a:headEnd/>
              <a:tailEnd/>
            </a:ln>
          </p:spPr>
          <p:txBody>
            <a:bodyPr/>
            <a:lstStyle/>
            <a:p>
              <a:endParaRPr lang="en-US" sz="1658"/>
            </a:p>
          </p:txBody>
        </p:sp>
        <p:sp>
          <p:nvSpPr>
            <p:cNvPr id="23562" name="Line 91"/>
            <p:cNvSpPr>
              <a:spLocks noChangeShapeType="1"/>
            </p:cNvSpPr>
            <p:nvPr/>
          </p:nvSpPr>
          <p:spPr bwMode="auto">
            <a:xfrm>
              <a:off x="2628" y="3504"/>
              <a:ext cx="0" cy="384"/>
            </a:xfrm>
            <a:prstGeom prst="line">
              <a:avLst/>
            </a:prstGeom>
            <a:noFill/>
            <a:ln w="28575">
              <a:solidFill>
                <a:schemeClr val="folHlink"/>
              </a:solidFill>
              <a:round/>
              <a:headEnd/>
              <a:tailEnd/>
            </a:ln>
          </p:spPr>
          <p:txBody>
            <a:bodyPr/>
            <a:lstStyle/>
            <a:p>
              <a:endParaRPr lang="en-US" sz="1658"/>
            </a:p>
          </p:txBody>
        </p:sp>
        <p:sp>
          <p:nvSpPr>
            <p:cNvPr id="23563" name="Line 92"/>
            <p:cNvSpPr>
              <a:spLocks noChangeShapeType="1"/>
            </p:cNvSpPr>
            <p:nvPr/>
          </p:nvSpPr>
          <p:spPr bwMode="auto">
            <a:xfrm>
              <a:off x="2964" y="3120"/>
              <a:ext cx="0" cy="384"/>
            </a:xfrm>
            <a:prstGeom prst="line">
              <a:avLst/>
            </a:prstGeom>
            <a:noFill/>
            <a:ln w="28575">
              <a:solidFill>
                <a:schemeClr val="folHlink"/>
              </a:solidFill>
              <a:round/>
              <a:headEnd/>
              <a:tailEnd/>
            </a:ln>
          </p:spPr>
          <p:txBody>
            <a:bodyPr/>
            <a:lstStyle/>
            <a:p>
              <a:endParaRPr lang="en-US" sz="1658"/>
            </a:p>
          </p:txBody>
        </p:sp>
        <p:sp>
          <p:nvSpPr>
            <p:cNvPr id="23564" name="Line 93"/>
            <p:cNvSpPr>
              <a:spLocks noChangeShapeType="1"/>
            </p:cNvSpPr>
            <p:nvPr/>
          </p:nvSpPr>
          <p:spPr bwMode="auto">
            <a:xfrm>
              <a:off x="1920" y="3504"/>
              <a:ext cx="1536" cy="0"/>
            </a:xfrm>
            <a:prstGeom prst="line">
              <a:avLst/>
            </a:prstGeom>
            <a:noFill/>
            <a:ln w="38100">
              <a:solidFill>
                <a:schemeClr val="folHlink"/>
              </a:solidFill>
              <a:round/>
              <a:headEnd/>
              <a:tailEnd/>
            </a:ln>
          </p:spPr>
          <p:txBody>
            <a:bodyPr/>
            <a:lstStyle/>
            <a:p>
              <a:endParaRPr lang="en-US" sz="1658"/>
            </a:p>
          </p:txBody>
        </p:sp>
        <p:pic>
          <p:nvPicPr>
            <p:cNvPr id="23565" name="Picture 87"/>
            <p:cNvPicPr>
              <a:picLocks noChangeArrowheads="1"/>
            </p:cNvPicPr>
            <p:nvPr/>
          </p:nvPicPr>
          <p:blipFill>
            <a:blip r:embed="rId3"/>
            <a:srcRect/>
            <a:stretch>
              <a:fillRect/>
            </a:stretch>
          </p:blipFill>
          <p:spPr bwMode="auto">
            <a:xfrm>
              <a:off x="2208" y="2880"/>
              <a:ext cx="324" cy="280"/>
            </a:xfrm>
            <a:prstGeom prst="rect">
              <a:avLst/>
            </a:prstGeom>
            <a:noFill/>
            <a:ln w="12700">
              <a:noFill/>
              <a:miter lim="800000"/>
              <a:headEnd/>
              <a:tailEnd/>
            </a:ln>
          </p:spPr>
        </p:pic>
        <p:pic>
          <p:nvPicPr>
            <p:cNvPr id="23566" name="Picture 88"/>
            <p:cNvPicPr>
              <a:picLocks noChangeArrowheads="1"/>
            </p:cNvPicPr>
            <p:nvPr/>
          </p:nvPicPr>
          <p:blipFill>
            <a:blip r:embed="rId3"/>
            <a:srcRect/>
            <a:stretch>
              <a:fillRect/>
            </a:stretch>
          </p:blipFill>
          <p:spPr bwMode="auto">
            <a:xfrm>
              <a:off x="2832" y="2880"/>
              <a:ext cx="324" cy="280"/>
            </a:xfrm>
            <a:prstGeom prst="rect">
              <a:avLst/>
            </a:prstGeom>
            <a:noFill/>
            <a:ln w="12700">
              <a:noFill/>
              <a:miter lim="800000"/>
              <a:headEnd/>
              <a:tailEnd/>
            </a:ln>
          </p:spPr>
        </p:pic>
        <p:pic>
          <p:nvPicPr>
            <p:cNvPr id="23567" name="Picture 89"/>
            <p:cNvPicPr>
              <a:picLocks noChangeArrowheads="1"/>
            </p:cNvPicPr>
            <p:nvPr/>
          </p:nvPicPr>
          <p:blipFill>
            <a:blip r:embed="rId3"/>
            <a:srcRect/>
            <a:stretch>
              <a:fillRect/>
            </a:stretch>
          </p:blipFill>
          <p:spPr bwMode="auto">
            <a:xfrm>
              <a:off x="2496" y="3840"/>
              <a:ext cx="324" cy="280"/>
            </a:xfrm>
            <a:prstGeom prst="rect">
              <a:avLst/>
            </a:prstGeom>
            <a:noFill/>
            <a:ln w="12700">
              <a:noFill/>
              <a:miter lim="800000"/>
              <a:headEnd/>
              <a:tailEnd/>
            </a:ln>
          </p:spPr>
        </p:pic>
      </p:grpSp>
      <p:sp>
        <p:nvSpPr>
          <p:cNvPr id="34914" name="Line 98"/>
          <p:cNvSpPr>
            <a:spLocks noChangeShapeType="1"/>
          </p:cNvSpPr>
          <p:nvPr/>
        </p:nvSpPr>
        <p:spPr bwMode="auto">
          <a:xfrm flipV="1">
            <a:off x="4446353" y="4103885"/>
            <a:ext cx="0" cy="1447800"/>
          </a:xfrm>
          <a:prstGeom prst="line">
            <a:avLst/>
          </a:prstGeom>
          <a:noFill/>
          <a:ln w="28575">
            <a:solidFill>
              <a:schemeClr val="folHlink"/>
            </a:solidFill>
            <a:round/>
            <a:headEnd/>
            <a:tailEnd/>
          </a:ln>
        </p:spPr>
        <p:txBody>
          <a:bodyPr lIns="90453" tIns="45227" rIns="90453" bIns="45227"/>
          <a:lstStyle/>
          <a:p>
            <a:endParaRPr lang="en-US" sz="1658"/>
          </a:p>
        </p:txBody>
      </p:sp>
      <p:sp>
        <p:nvSpPr>
          <p:cNvPr id="34915" name="Rectangle 99"/>
          <p:cNvSpPr>
            <a:spLocks noChangeArrowheads="1"/>
          </p:cNvSpPr>
          <p:nvPr/>
        </p:nvSpPr>
        <p:spPr bwMode="auto">
          <a:xfrm>
            <a:off x="4175341" y="4332486"/>
            <a:ext cx="523333" cy="533400"/>
          </a:xfrm>
          <a:prstGeom prst="rect">
            <a:avLst/>
          </a:prstGeom>
          <a:noFill/>
          <a:ln w="9525">
            <a:noFill/>
            <a:miter lim="800000"/>
            <a:headEnd/>
            <a:tailEnd/>
          </a:ln>
        </p:spPr>
        <p:txBody>
          <a:bodyPr wrap="none" lIns="90453" tIns="45227" rIns="90453" bIns="45227" anchor="ctr"/>
          <a:lstStyle/>
          <a:p>
            <a:pPr algn="ctr"/>
            <a:r>
              <a:rPr lang="en-US" sz="3962" b="1">
                <a:solidFill>
                  <a:srgbClr val="CC0000"/>
                </a:solidFill>
              </a:rPr>
              <a:t>?</a:t>
            </a:r>
          </a:p>
        </p:txBody>
      </p:sp>
      <p:sp>
        <p:nvSpPr>
          <p:cNvPr id="6" name="Slide Number Placeholder 5"/>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8</a:t>
            </a:fld>
            <a:endParaRPr lang="en-US" dirty="0" smtClean="0"/>
          </a:p>
        </p:txBody>
      </p:sp>
    </p:spTree>
    <p:extLst>
      <p:ext uri="{BB962C8B-B14F-4D97-AF65-F5344CB8AC3E}">
        <p14:creationId xmlns:p14="http://schemas.microsoft.com/office/powerpoint/2010/main" val="312543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p:cTn id="7" dur="500" fill="hold"/>
                                        <p:tgtEl>
                                          <p:spTgt spid="3481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481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4819">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914"/>
                                        </p:tgtEl>
                                        <p:attrNameLst>
                                          <p:attrName>style.visibility</p:attrName>
                                        </p:attrNameLst>
                                      </p:cBhvr>
                                      <p:to>
                                        <p:strVal val="visible"/>
                                      </p:to>
                                    </p:set>
                                    <p:animEffect transition="in" filter="wipe(down)">
                                      <p:cBhvr>
                                        <p:cTn id="22" dur="2000"/>
                                        <p:tgtEl>
                                          <p:spTgt spid="349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4915"/>
                                        </p:tgtEl>
                                        <p:attrNameLst>
                                          <p:attrName>style.visibility</p:attrName>
                                        </p:attrNameLst>
                                      </p:cBhvr>
                                      <p:to>
                                        <p:strVal val="visible"/>
                                      </p:to>
                                    </p:set>
                                  </p:childTnLst>
                                </p:cTn>
                              </p:par>
                              <p:par>
                                <p:cTn id="25" presetID="35" presetClass="emph" presetSubtype="0" repeatCount="indefinite" fill="hold" grpId="1" nodeType="withEffect">
                                  <p:stCondLst>
                                    <p:cond delay="0"/>
                                  </p:stCondLst>
                                  <p:endCondLst>
                                    <p:cond evt="onNext" delay="0">
                                      <p:tgtEl>
                                        <p:sldTgt/>
                                      </p:tgtEl>
                                    </p:cond>
                                  </p:endCondLst>
                                  <p:childTnLst>
                                    <p:anim calcmode="discrete" valueType="str">
                                      <p:cBhvr>
                                        <p:cTn id="26" dur="500" fill="hold"/>
                                        <p:tgtEl>
                                          <p:spTgt spid="349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914" grpId="0" animBg="1"/>
      <p:bldP spid="34915" grpId="0"/>
      <p:bldP spid="34915" grpId="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1" name="Rectangle 3"/>
          <p:cNvSpPr>
            <a:spLocks noGrp="1" noChangeArrowheads="1"/>
          </p:cNvSpPr>
          <p:nvPr>
            <p:ph sz="quarter" idx="1"/>
          </p:nvPr>
        </p:nvSpPr>
        <p:spPr>
          <a:xfrm>
            <a:off x="683568" y="1516698"/>
            <a:ext cx="8284008" cy="2362054"/>
          </a:xfrm>
        </p:spPr>
        <p:txBody>
          <a:bodyPr/>
          <a:lstStyle/>
          <a:p>
            <a:r>
              <a:rPr lang="en-US" sz="1843" dirty="0" err="1" smtClean="0"/>
              <a:t>Broardcast</a:t>
            </a:r>
            <a:endParaRPr lang="en-US" sz="1843" dirty="0"/>
          </a:p>
          <a:p>
            <a:r>
              <a:rPr lang="en-US" sz="1843" dirty="0"/>
              <a:t>Applications with low bandwidth, connecting small number of users</a:t>
            </a:r>
          </a:p>
          <a:p>
            <a:r>
              <a:rPr lang="en-US" sz="1843" dirty="0"/>
              <a:t>Activity Physical layer of the OSI model</a:t>
            </a:r>
          </a:p>
          <a:p>
            <a:r>
              <a:rPr lang="en-US" sz="1843" dirty="0"/>
              <a:t>Only one device can access the media at a time.</a:t>
            </a:r>
          </a:p>
          <a:p>
            <a:r>
              <a:rPr lang="en-US" sz="1843" dirty="0"/>
              <a:t>Collisions can occur easily.</a:t>
            </a:r>
          </a:p>
        </p:txBody>
      </p:sp>
      <p:graphicFrame>
        <p:nvGraphicFramePr>
          <p:cNvPr id="155653" name="Object 5"/>
          <p:cNvGraphicFramePr>
            <a:graphicFrameLocks noChangeAspect="1"/>
          </p:cNvGraphicFramePr>
          <p:nvPr/>
        </p:nvGraphicFramePr>
        <p:xfrm>
          <a:off x="3675444" y="3438508"/>
          <a:ext cx="5178968" cy="2809600"/>
        </p:xfrm>
        <a:graphic>
          <a:graphicData uri="http://schemas.openxmlformats.org/presentationml/2006/ole">
            <mc:AlternateContent xmlns:mc="http://schemas.openxmlformats.org/markup-compatibility/2006">
              <mc:Choice xmlns:v="urn:schemas-microsoft-com:vml" Requires="v">
                <p:oleObj spid="_x0000_s3112" name="VISIO" r:id="rId4" imgW="4152240" imgH="2457720" progId="Visio.Drawing.6">
                  <p:embed/>
                </p:oleObj>
              </mc:Choice>
              <mc:Fallback>
                <p:oleObj name="VISIO" r:id="rId4" imgW="4152240" imgH="24577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444" y="3438508"/>
                        <a:ext cx="5178968" cy="28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5654" name="Picture 6" descr="E:\books\Untitled\hub.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042892" y="3878752"/>
            <a:ext cx="2597528" cy="196569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fontScale="85000" lnSpcReduction="20000"/>
          </a:bodyPr>
          <a:lstStyle/>
          <a:p>
            <a:pPr>
              <a:defRPr/>
            </a:pPr>
            <a:fld id="{F9E92A4F-77D4-4DE9-9AA2-EC9D2C47B068}" type="slidenum">
              <a:rPr lang="ar-SA" smtClean="0"/>
              <a:pPr>
                <a:defRPr/>
              </a:pPr>
              <a:t>9</a:t>
            </a:fld>
            <a:endParaRPr lang="en-US" dirty="0"/>
          </a:p>
        </p:txBody>
      </p:sp>
      <p:sp>
        <p:nvSpPr>
          <p:cNvPr id="4" name="Title 3"/>
          <p:cNvSpPr>
            <a:spLocks noGrp="1"/>
          </p:cNvSpPr>
          <p:nvPr>
            <p:ph type="title"/>
          </p:nvPr>
        </p:nvSpPr>
        <p:spPr/>
        <p:txBody>
          <a:bodyPr/>
          <a:lstStyle/>
          <a:p>
            <a:r>
              <a:rPr lang="en-US" dirty="0" smtClean="0"/>
              <a:t>HUB</a:t>
            </a:r>
            <a:endParaRPr lang="en-US" dirty="0"/>
          </a:p>
        </p:txBody>
      </p:sp>
    </p:spTree>
    <p:extLst>
      <p:ext uri="{BB962C8B-B14F-4D97-AF65-F5344CB8AC3E}">
        <p14:creationId xmlns:p14="http://schemas.microsoft.com/office/powerpoint/2010/main" val="3202572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 calcmode="lin" valueType="num">
                                      <p:cBhvr additive="base">
                                        <p:cTn id="7" dur="500" fill="hold"/>
                                        <p:tgtEl>
                                          <p:spTgt spid="155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56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5651">
                                            <p:txEl>
                                              <p:pRg st="1" end="1"/>
                                            </p:txEl>
                                          </p:spTgt>
                                        </p:tgtEl>
                                        <p:attrNameLst>
                                          <p:attrName>style.visibility</p:attrName>
                                        </p:attrNameLst>
                                      </p:cBhvr>
                                      <p:to>
                                        <p:strVal val="visible"/>
                                      </p:to>
                                    </p:set>
                                    <p:anim calcmode="lin" valueType="num">
                                      <p:cBhvr additive="base">
                                        <p:cTn id="11" dur="500" fill="hold"/>
                                        <p:tgtEl>
                                          <p:spTgt spid="1556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5565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5651">
                                            <p:txEl>
                                              <p:pRg st="2" end="2"/>
                                            </p:txEl>
                                          </p:spTgt>
                                        </p:tgtEl>
                                        <p:attrNameLst>
                                          <p:attrName>style.visibility</p:attrName>
                                        </p:attrNameLst>
                                      </p:cBhvr>
                                      <p:to>
                                        <p:strVal val="visible"/>
                                      </p:to>
                                    </p:set>
                                    <p:anim calcmode="lin" valueType="num">
                                      <p:cBhvr additive="base">
                                        <p:cTn id="15" dur="500" fill="hold"/>
                                        <p:tgtEl>
                                          <p:spTgt spid="15565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5565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anim calcmode="lin" valueType="num">
                                      <p:cBhvr additive="base">
                                        <p:cTn id="19" dur="500" fill="hold"/>
                                        <p:tgtEl>
                                          <p:spTgt spid="15565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565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5651">
                                            <p:txEl>
                                              <p:pRg st="4" end="4"/>
                                            </p:txEl>
                                          </p:spTgt>
                                        </p:tgtEl>
                                        <p:attrNameLst>
                                          <p:attrName>style.visibility</p:attrName>
                                        </p:attrNameLst>
                                      </p:cBhvr>
                                      <p:to>
                                        <p:strVal val="visible"/>
                                      </p:to>
                                    </p:set>
                                    <p:anim calcmode="lin" valueType="num">
                                      <p:cBhvr additive="base">
                                        <p:cTn id="23" dur="500" fill="hold"/>
                                        <p:tgtEl>
                                          <p:spTgt spid="15565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5565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55653"/>
                                        </p:tgtEl>
                                        <p:attrNameLst>
                                          <p:attrName>style.visibility</p:attrName>
                                        </p:attrNameLst>
                                      </p:cBhvr>
                                      <p:to>
                                        <p:strVal val="visible"/>
                                      </p:to>
                                    </p:set>
                                    <p:anim calcmode="lin" valueType="num">
                                      <p:cBhvr additive="base">
                                        <p:cTn id="27" dur="500" fill="hold"/>
                                        <p:tgtEl>
                                          <p:spTgt spid="155653"/>
                                        </p:tgtEl>
                                        <p:attrNameLst>
                                          <p:attrName>ppt_x</p:attrName>
                                        </p:attrNameLst>
                                      </p:cBhvr>
                                      <p:tavLst>
                                        <p:tav tm="0">
                                          <p:val>
                                            <p:strVal val="#ppt_x"/>
                                          </p:val>
                                        </p:tav>
                                        <p:tav tm="100000">
                                          <p:val>
                                            <p:strVal val="#ppt_x"/>
                                          </p:val>
                                        </p:tav>
                                      </p:tavLst>
                                    </p:anim>
                                    <p:anim calcmode="lin" valueType="num">
                                      <p:cBhvr additive="base">
                                        <p:cTn id="28" dur="500" fill="hold"/>
                                        <p:tgtEl>
                                          <p:spTgt spid="1556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0000"/>
  <p:tag name="GENSWF_OUTPUT_FILE_NAME" val="Routing 1"/>
  <p:tag name="ISPRING_RESOURCE_PATHS_HASH_PRESENTER" val="6b29172e7f57c4f1ca16187e3f9a06476302635"/>
  <p:tag name="ISPRING_RESOURCE_PATHS_HASH_2" val="903b4ce36620a42f896f9e06ac97d51ac23ce6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1770</TotalTime>
  <Words>3854</Words>
  <Application>Microsoft Macintosh PowerPoint</Application>
  <PresentationFormat>On-screen Show (4:3)</PresentationFormat>
  <Paragraphs>685</Paragraphs>
  <Slides>70</Slides>
  <Notes>69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70</vt:i4>
      </vt:variant>
    </vt:vector>
  </HeadingPairs>
  <TitlesOfParts>
    <vt:vector size="87" baseType="lpstr">
      <vt:lpstr>Arial Black</vt:lpstr>
      <vt:lpstr>Calibri</vt:lpstr>
      <vt:lpstr>Corbel</vt:lpstr>
      <vt:lpstr>Gulim</vt:lpstr>
      <vt:lpstr>ＭＳ Ｐゴシック</vt:lpstr>
      <vt:lpstr>Tahoma</vt:lpstr>
      <vt:lpstr>Times New Roman</vt:lpstr>
      <vt:lpstr>Tw Cen MT</vt:lpstr>
      <vt:lpstr>Wingdings</vt:lpstr>
      <vt:lpstr>Wingdings 2</vt:lpstr>
      <vt:lpstr>ZapfDingbats</vt:lpstr>
      <vt:lpstr>Arial</vt:lpstr>
      <vt:lpstr>Median</vt:lpstr>
      <vt:lpstr>Visio</vt:lpstr>
      <vt:lpstr>VISIO</vt:lpstr>
      <vt:lpstr>Clip</vt:lpstr>
      <vt:lpstr>Bitmap Image</vt:lpstr>
      <vt:lpstr>PowerPoint Presentation</vt:lpstr>
      <vt:lpstr>LAN Equipment</vt:lpstr>
      <vt:lpstr>Collision domain</vt:lpstr>
      <vt:lpstr>Broadcast domain</vt:lpstr>
      <vt:lpstr>The problem of physical distance</vt:lpstr>
      <vt:lpstr>NIC Card</vt:lpstr>
      <vt:lpstr>Repeater</vt:lpstr>
      <vt:lpstr>The Repeater problem</vt:lpstr>
      <vt:lpstr>HUB</vt:lpstr>
      <vt:lpstr>Links hubs</vt:lpstr>
      <vt:lpstr>Access Point</vt:lpstr>
      <vt:lpstr>Access Point and HUB</vt:lpstr>
      <vt:lpstr>The Congestion problem</vt:lpstr>
      <vt:lpstr>The Congestion problem (cont)</vt:lpstr>
      <vt:lpstr>Bridge</vt:lpstr>
      <vt:lpstr>Switch</vt:lpstr>
      <vt:lpstr>Forward</vt:lpstr>
      <vt:lpstr>Self study</vt:lpstr>
      <vt:lpstr>Switch: Example</vt:lpstr>
      <vt:lpstr>Switch: Example</vt:lpstr>
      <vt:lpstr>PowerPoint Presentation</vt:lpstr>
      <vt:lpstr>PowerPoint Presentation</vt:lpstr>
      <vt:lpstr>PowerPoint Presentation</vt:lpstr>
      <vt:lpstr>PowerPoint Presentation</vt:lpstr>
      <vt:lpstr>Switch: independent circulation</vt:lpstr>
      <vt:lpstr>Switch: proprietary access</vt:lpstr>
      <vt:lpstr>The network offices</vt:lpstr>
      <vt:lpstr>The Locality problem</vt:lpstr>
      <vt:lpstr>The Locality problem</vt:lpstr>
      <vt:lpstr>Router</vt:lpstr>
      <vt:lpstr>Router</vt:lpstr>
      <vt:lpstr>Multiple lines of communication</vt:lpstr>
      <vt:lpstr>Switches &amp; Routers</vt:lpstr>
      <vt:lpstr>Gateway (Proxy)</vt:lpstr>
      <vt:lpstr>Transceiver</vt:lpstr>
      <vt:lpstr>Converter</vt:lpstr>
      <vt:lpstr>Firewall</vt:lpstr>
      <vt:lpstr>Hệ thống IDS/IPS</vt:lpstr>
      <vt:lpstr>PowerPoint Presentation</vt:lpstr>
      <vt:lpstr>Cables UTP and Technical press</vt:lpstr>
      <vt:lpstr>4-pair Cat5 UTP cable and color</vt:lpstr>
      <vt:lpstr>The numbering of the RJ-45</vt:lpstr>
      <vt:lpstr>Functions of the wire (pin) T568-B standard</vt:lpstr>
      <vt:lpstr>Functions of the wire (pin) T568-A standard</vt:lpstr>
      <vt:lpstr>Standard press UTP cable, RJ-45</vt:lpstr>
      <vt:lpstr>Some accessories UTP cable, RJ-45</vt:lpstr>
      <vt:lpstr>Some accessories UTP cable, RJ-45</vt:lpstr>
      <vt:lpstr>Some accessories UTP cable, RJ-45</vt:lpstr>
      <vt:lpstr>Some accessories UTP cable, RJ-45</vt:lpstr>
      <vt:lpstr>Some accessories UTP cable, RJ-45</vt:lpstr>
      <vt:lpstr>Some accessories UTP cable, RJ-45</vt:lpstr>
      <vt:lpstr>Some accessories UTP cable, RJ-45</vt:lpstr>
      <vt:lpstr>UTP Implementation (Straight-Through)</vt:lpstr>
      <vt:lpstr>UTP Implementation (Crossover)</vt:lpstr>
      <vt:lpstr>How to make an UTP Cable </vt:lpstr>
      <vt:lpstr>How to make an UTP Cable (Cont)</vt:lpstr>
      <vt:lpstr>How to make an UTP Cable (Cont)</vt:lpstr>
      <vt:lpstr>How to make an UTP Cable (Cont)</vt:lpstr>
      <vt:lpstr>How to make an UTP Cable (Cont)</vt:lpstr>
      <vt:lpstr>How to make an UTP Cable (Cont)</vt:lpstr>
      <vt:lpstr>How to make an UTP Cable (Cont)</vt:lpstr>
      <vt:lpstr>How to make an UTP Cable (Cont)</vt:lpstr>
      <vt:lpstr>How to make an UTP Cable (Cont)</vt:lpstr>
      <vt:lpstr>How to make an UTP Cable (Cont)</vt:lpstr>
      <vt:lpstr>How to make an UTP Cable (Cont)</vt:lpstr>
      <vt:lpstr>UTP Implementation: Straight-Through vs. Crossover</vt:lpstr>
      <vt:lpstr>Using Varieties of UTP</vt:lpstr>
      <vt:lpstr>Build Star network</vt:lpstr>
      <vt:lpstr>Bài tập lớn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thaithuynvt</dc:creator>
  <cp:lastModifiedBy>Nguyen Huu Trung</cp:lastModifiedBy>
  <cp:revision>160</cp:revision>
  <dcterms:created xsi:type="dcterms:W3CDTF">2014-07-14T09:55:58Z</dcterms:created>
  <dcterms:modified xsi:type="dcterms:W3CDTF">2015-09-29T08:25:51Z</dcterms:modified>
</cp:coreProperties>
</file>